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14"/>
  </p:notesMasterIdLst>
  <p:sldIdLst>
    <p:sldId id="257" r:id="rId2"/>
    <p:sldId id="258" r:id="rId3"/>
    <p:sldId id="259" r:id="rId4"/>
    <p:sldId id="260" r:id="rId5"/>
    <p:sldId id="261" r:id="rId6"/>
    <p:sldId id="262" r:id="rId7"/>
    <p:sldId id="263" r:id="rId8"/>
    <p:sldId id="264" r:id="rId9"/>
    <p:sldId id="265" r:id="rId10"/>
    <p:sldId id="266" r:id="rId11"/>
    <p:sldId id="267" r:id="rId12"/>
    <p:sldId id="270" r:id="rId1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580" autoAdjust="0"/>
  </p:normalViewPr>
  <p:slideViewPr>
    <p:cSldViewPr snapToGrid="0">
      <p:cViewPr varScale="1">
        <p:scale>
          <a:sx n="114" d="100"/>
          <a:sy n="114" d="100"/>
        </p:scale>
        <p:origin x="414"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2C89CFA-D858-4E7A-B4E0-DC60F4371430}" type="datetimeFigureOut">
              <a:rPr lang="en-US" smtClean="0"/>
              <a:t>11/10/2023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8449C76-2C9A-4A4E-B42C-FB3733AD1495}" type="slidenum">
              <a:rPr lang="en-US" smtClean="0"/>
              <a:t>‹#›</a:t>
            </a:fld>
            <a:endParaRPr lang="en-US"/>
          </a:p>
        </p:txBody>
      </p:sp>
    </p:spTree>
    <p:extLst>
      <p:ext uri="{BB962C8B-B14F-4D97-AF65-F5344CB8AC3E}">
        <p14:creationId xmlns:p14="http://schemas.microsoft.com/office/powerpoint/2010/main" val="19844398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200000"/>
              </a:lnSpc>
              <a:spcBef>
                <a:spcPts val="0"/>
              </a:spcBef>
              <a:spcAft>
                <a:spcPts val="200"/>
              </a:spcAft>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The healthcare industry is experiencing significant changes in recent times. There are many emerging processes due to the advancing technology aimed at meeting the changing demands of people. Therefore, change is essential for the success of medical facilities (Nilsen et al., 2020). As technology and other factors change, medical facilities must change to meet regulatory needs and keep pace with innovation. Thus, in my recent place of work, there are several problems that the facility needs to address to ensure it keeps pace with competitors. However, overcrowding in the emergency department has affected care provision, and significant changes must be made to ensure enhanced care provision. </a:t>
            </a:r>
          </a:p>
          <a:p>
            <a:endParaRPr lang="en-US" dirty="0"/>
          </a:p>
        </p:txBody>
      </p:sp>
      <p:sp>
        <p:nvSpPr>
          <p:cNvPr id="4" name="Slide Number Placeholder 3"/>
          <p:cNvSpPr>
            <a:spLocks noGrp="1"/>
          </p:cNvSpPr>
          <p:nvPr>
            <p:ph type="sldNum" sz="quarter" idx="10"/>
          </p:nvPr>
        </p:nvSpPr>
        <p:spPr/>
        <p:txBody>
          <a:bodyPr/>
          <a:lstStyle/>
          <a:p>
            <a:fld id="{E8449C76-2C9A-4A4E-B42C-FB3733AD1495}" type="slidenum">
              <a:rPr lang="en-US" smtClean="0"/>
              <a:t>2</a:t>
            </a:fld>
            <a:endParaRPr lang="en-US"/>
          </a:p>
        </p:txBody>
      </p:sp>
    </p:spTree>
    <p:extLst>
      <p:ext uri="{BB962C8B-B14F-4D97-AF65-F5344CB8AC3E}">
        <p14:creationId xmlns:p14="http://schemas.microsoft.com/office/powerpoint/2010/main" val="12964229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200000"/>
              </a:lnSpc>
              <a:spcBef>
                <a:spcPts val="0"/>
              </a:spcBef>
              <a:spcAft>
                <a:spcPts val="200"/>
              </a:spcAft>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Overcrowding is one of the major problems medical facilities experience. My facility has been experiencing the same challenge, especially in the emergency department. The main cause of the overcrowding is the lack of any alternative where less urgent patients would access care without the need to visit the department. However, based on research, integrating telehealth in the facility would help address the challenge. Patients with less demanding needs can easily consult the provider at home, improving their experience and outcomes. </a:t>
            </a:r>
          </a:p>
          <a:p>
            <a:endParaRPr lang="en-US" dirty="0"/>
          </a:p>
        </p:txBody>
      </p:sp>
      <p:sp>
        <p:nvSpPr>
          <p:cNvPr id="4" name="Slide Number Placeholder 3"/>
          <p:cNvSpPr>
            <a:spLocks noGrp="1"/>
          </p:cNvSpPr>
          <p:nvPr>
            <p:ph type="sldNum" sz="quarter" idx="10"/>
          </p:nvPr>
        </p:nvSpPr>
        <p:spPr/>
        <p:txBody>
          <a:bodyPr/>
          <a:lstStyle/>
          <a:p>
            <a:fld id="{E8449C76-2C9A-4A4E-B42C-FB3733AD1495}" type="slidenum">
              <a:rPr lang="en-US" smtClean="0"/>
              <a:t>11</a:t>
            </a:fld>
            <a:endParaRPr lang="en-US"/>
          </a:p>
        </p:txBody>
      </p:sp>
    </p:spTree>
    <p:extLst>
      <p:ext uri="{BB962C8B-B14F-4D97-AF65-F5344CB8AC3E}">
        <p14:creationId xmlns:p14="http://schemas.microsoft.com/office/powerpoint/2010/main" val="39369454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200000"/>
              </a:lnSpc>
              <a:spcBef>
                <a:spcPts val="0"/>
              </a:spcBef>
              <a:spcAft>
                <a:spcPts val="200"/>
              </a:spcAft>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Over time, the emergency department in my clinic has been overcrowding. Many patients are in the wait line daily with non-urgent cases. These congestions have resulted in increased complaints from the providers that they have difficulty addressing many clients daily. Moreover, overcrowding has affected the ability to provide care to those in need in a timely way. Thus, there is necessary to address this issue to ensure that critically ill patients are not subjected to long wait times and that the staff has enough time to deal with patients. Also, addressing the issue will save less urgent patients wastage of time and money traveling to the facility. </a:t>
            </a:r>
          </a:p>
          <a:p>
            <a:endParaRPr lang="en-US" dirty="0"/>
          </a:p>
        </p:txBody>
      </p:sp>
      <p:sp>
        <p:nvSpPr>
          <p:cNvPr id="4" name="Slide Number Placeholder 3"/>
          <p:cNvSpPr>
            <a:spLocks noGrp="1"/>
          </p:cNvSpPr>
          <p:nvPr>
            <p:ph type="sldNum" sz="quarter" idx="10"/>
          </p:nvPr>
        </p:nvSpPr>
        <p:spPr/>
        <p:txBody>
          <a:bodyPr/>
          <a:lstStyle/>
          <a:p>
            <a:fld id="{E8449C76-2C9A-4A4E-B42C-FB3733AD1495}" type="slidenum">
              <a:rPr lang="en-US" smtClean="0"/>
              <a:t>3</a:t>
            </a:fld>
            <a:endParaRPr lang="en-US"/>
          </a:p>
        </p:txBody>
      </p:sp>
    </p:spTree>
    <p:extLst>
      <p:ext uri="{BB962C8B-B14F-4D97-AF65-F5344CB8AC3E}">
        <p14:creationId xmlns:p14="http://schemas.microsoft.com/office/powerpoint/2010/main" val="34159704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200000"/>
              </a:lnSpc>
              <a:spcBef>
                <a:spcPts val="0"/>
              </a:spcBef>
              <a:spcAft>
                <a:spcPts val="200"/>
              </a:spcAft>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As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Alfaleh</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et al. (2022) explain, ED overcrowding is one of the major challenges many facilities experience. Majorly, the problem arises when medical providers cannot address many patient problems at the right time. Although the article explains that overcrowding may sometimes occur due to staff shortages, that is different in my facility. The major problem that has caused overcrowding is the less-urgent patients visiting the ED. A patient may visit the ED with a major problem, but after treatment, they return to the facility due to minor challenges. That affects care provision and increases the risk to those in care need. </a:t>
            </a:r>
          </a:p>
          <a:p>
            <a:endParaRPr lang="en-US" dirty="0"/>
          </a:p>
        </p:txBody>
      </p:sp>
      <p:sp>
        <p:nvSpPr>
          <p:cNvPr id="4" name="Slide Number Placeholder 3"/>
          <p:cNvSpPr>
            <a:spLocks noGrp="1"/>
          </p:cNvSpPr>
          <p:nvPr>
            <p:ph type="sldNum" sz="quarter" idx="10"/>
          </p:nvPr>
        </p:nvSpPr>
        <p:spPr/>
        <p:txBody>
          <a:bodyPr/>
          <a:lstStyle/>
          <a:p>
            <a:fld id="{E8449C76-2C9A-4A4E-B42C-FB3733AD1495}" type="slidenum">
              <a:rPr lang="en-US" smtClean="0"/>
              <a:t>4</a:t>
            </a:fld>
            <a:endParaRPr lang="en-US"/>
          </a:p>
        </p:txBody>
      </p:sp>
    </p:spTree>
    <p:extLst>
      <p:ext uri="{BB962C8B-B14F-4D97-AF65-F5344CB8AC3E}">
        <p14:creationId xmlns:p14="http://schemas.microsoft.com/office/powerpoint/2010/main" val="20384148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200000"/>
              </a:lnSpc>
              <a:spcBef>
                <a:spcPts val="0"/>
              </a:spcBef>
              <a:spcAft>
                <a:spcPts val="200"/>
              </a:spcAft>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Sharifi</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Kia et al. (2022) did research to identify major solutions to the issue of overcrowding in ED. According to the article, emergency departments are among the major departments in any medical facility. Their performance has a significant impact on other departments in medical facilities. Many people need critical care annually in America, just like in our facility, and only emergency departments can provide care to these patients. Therefore, less urgent patient overcrowding in the department can affect care quality and increase fatality rates for people with urgent care needs.</a:t>
            </a:r>
          </a:p>
          <a:p>
            <a:endParaRPr lang="en-US" dirty="0"/>
          </a:p>
        </p:txBody>
      </p:sp>
      <p:sp>
        <p:nvSpPr>
          <p:cNvPr id="4" name="Slide Number Placeholder 3"/>
          <p:cNvSpPr>
            <a:spLocks noGrp="1"/>
          </p:cNvSpPr>
          <p:nvPr>
            <p:ph type="sldNum" sz="quarter" idx="10"/>
          </p:nvPr>
        </p:nvSpPr>
        <p:spPr/>
        <p:txBody>
          <a:bodyPr/>
          <a:lstStyle/>
          <a:p>
            <a:fld id="{E8449C76-2C9A-4A4E-B42C-FB3733AD1495}" type="slidenum">
              <a:rPr lang="en-US" smtClean="0"/>
              <a:t>5</a:t>
            </a:fld>
            <a:endParaRPr lang="en-US"/>
          </a:p>
        </p:txBody>
      </p:sp>
    </p:spTree>
    <p:extLst>
      <p:ext uri="{BB962C8B-B14F-4D97-AF65-F5344CB8AC3E}">
        <p14:creationId xmlns:p14="http://schemas.microsoft.com/office/powerpoint/2010/main" val="20006931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200000"/>
              </a:lnSpc>
              <a:spcBef>
                <a:spcPts val="0"/>
              </a:spcBef>
              <a:spcAft>
                <a:spcPts val="200"/>
              </a:spcAft>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According to research by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Sartini</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et al. (2022), overcrowding in EDs is a global challenge that poses major challenges to medical facilities. According to the authors, the main purpose of emergency departments is to address urgent medical problems that require quick diagnosis. Therefore, overcrowding in the department has proven to affect care provision and the timely management of these urgent cases. Many factors contribute to overcrowding, such as poor services and delayed transfers. However, less urgent patients have been major contributors to overcrowding. </a:t>
            </a:r>
          </a:p>
          <a:p>
            <a:endParaRPr lang="en-US" dirty="0"/>
          </a:p>
        </p:txBody>
      </p:sp>
      <p:sp>
        <p:nvSpPr>
          <p:cNvPr id="4" name="Slide Number Placeholder 3"/>
          <p:cNvSpPr>
            <a:spLocks noGrp="1"/>
          </p:cNvSpPr>
          <p:nvPr>
            <p:ph type="sldNum" sz="quarter" idx="10"/>
          </p:nvPr>
        </p:nvSpPr>
        <p:spPr/>
        <p:txBody>
          <a:bodyPr/>
          <a:lstStyle/>
          <a:p>
            <a:fld id="{E8449C76-2C9A-4A4E-B42C-FB3733AD1495}" type="slidenum">
              <a:rPr lang="en-US" smtClean="0"/>
              <a:t>6</a:t>
            </a:fld>
            <a:endParaRPr lang="en-US"/>
          </a:p>
        </p:txBody>
      </p:sp>
    </p:spTree>
    <p:extLst>
      <p:ext uri="{BB962C8B-B14F-4D97-AF65-F5344CB8AC3E}">
        <p14:creationId xmlns:p14="http://schemas.microsoft.com/office/powerpoint/2010/main" val="28900547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200000"/>
              </a:lnSpc>
              <a:spcBef>
                <a:spcPts val="0"/>
              </a:spcBef>
              <a:spcAft>
                <a:spcPts val="200"/>
              </a:spcAft>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Based on the research above, telemedicine is the proposed innovation to address the issue of overcrowding in the emergency department. Telemedicine is a low-cost means of ensuring that patients with non-urgent illnesses get treatment from a physician as soon as feasible. Furthermore, it is ideal since it increases convenience for individuals with non-urgent diseases. Instead of spending time in the emergency department, these patients may get treatment remotely, reducing the time it takes to see a clinician and the length of stay</a:t>
            </a:r>
            <a:r>
              <a:rPr lang="en-US" sz="12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As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Alfaleh</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et al. (2022), integrating telehealth in the ED has reduced overcrowding and unnecessary visits. For instance, a patient with back pains would not need to visit the department, but a video call with the physician would help evaluate the situation and find a solution. </a:t>
            </a:r>
          </a:p>
          <a:p>
            <a:endParaRPr lang="en-US" dirty="0"/>
          </a:p>
        </p:txBody>
      </p:sp>
      <p:sp>
        <p:nvSpPr>
          <p:cNvPr id="4" name="Slide Number Placeholder 3"/>
          <p:cNvSpPr>
            <a:spLocks noGrp="1"/>
          </p:cNvSpPr>
          <p:nvPr>
            <p:ph type="sldNum" sz="quarter" idx="10"/>
          </p:nvPr>
        </p:nvSpPr>
        <p:spPr/>
        <p:txBody>
          <a:bodyPr/>
          <a:lstStyle/>
          <a:p>
            <a:fld id="{E8449C76-2C9A-4A4E-B42C-FB3733AD1495}" type="slidenum">
              <a:rPr lang="en-US" smtClean="0"/>
              <a:t>7</a:t>
            </a:fld>
            <a:endParaRPr lang="en-US"/>
          </a:p>
        </p:txBody>
      </p:sp>
    </p:spTree>
    <p:extLst>
      <p:ext uri="{BB962C8B-B14F-4D97-AF65-F5344CB8AC3E}">
        <p14:creationId xmlns:p14="http://schemas.microsoft.com/office/powerpoint/2010/main" val="36662693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200000"/>
              </a:lnSpc>
              <a:spcBef>
                <a:spcPts val="0"/>
              </a:spcBef>
              <a:spcAft>
                <a:spcPts val="200"/>
              </a:spcAft>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The major impact of the innovation is that it can significantly reduce the time a patient wastes waiting to see a clinician. More individuals will be able to get treatment faster, reducing the number of individuals in the ED daily. Fewer patients in the ED will improve the facility's safety, and faster care will improve patient contentment. Moreover, patients with less urgent needs will have a humble time interacting with the physician since the professional will not be quick to address a long line. For instance, a patient nursing a leg fracture will not need to visit the ED for a checkup. In video communication, the provider will ensure timely and regular follow-ups. That will increase patient-doctor interaction which creates a positive patient experience.</a:t>
            </a:r>
          </a:p>
          <a:p>
            <a:endParaRPr lang="en-US" dirty="0"/>
          </a:p>
        </p:txBody>
      </p:sp>
      <p:sp>
        <p:nvSpPr>
          <p:cNvPr id="4" name="Slide Number Placeholder 3"/>
          <p:cNvSpPr>
            <a:spLocks noGrp="1"/>
          </p:cNvSpPr>
          <p:nvPr>
            <p:ph type="sldNum" sz="quarter" idx="10"/>
          </p:nvPr>
        </p:nvSpPr>
        <p:spPr/>
        <p:txBody>
          <a:bodyPr/>
          <a:lstStyle/>
          <a:p>
            <a:fld id="{E8449C76-2C9A-4A4E-B42C-FB3733AD1495}" type="slidenum">
              <a:rPr lang="en-US" smtClean="0"/>
              <a:t>8</a:t>
            </a:fld>
            <a:endParaRPr lang="en-US"/>
          </a:p>
        </p:txBody>
      </p:sp>
    </p:spTree>
    <p:extLst>
      <p:ext uri="{BB962C8B-B14F-4D97-AF65-F5344CB8AC3E}">
        <p14:creationId xmlns:p14="http://schemas.microsoft.com/office/powerpoint/2010/main" val="25928863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200000"/>
              </a:lnSpc>
              <a:spcBef>
                <a:spcPts val="0"/>
              </a:spcBef>
              <a:spcAft>
                <a:spcPts val="200"/>
              </a:spcAft>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One of the ways that the innovation will improve outcomes is through disease management. Having a condition does not necessarily require visiting medical facilities to receive care. Telehealth will help less-urgent patients communicate with their providers and follow care plans effectively without needing in-person visits. Moreover, many in-person visits happen when patients experience adverse effects from medication. However, with telehealth, it will be easy to communicate with the provider and change medication on time. Such ways will improve outcomes since care guidance is done promptly.</a:t>
            </a:r>
          </a:p>
          <a:p>
            <a:endParaRPr lang="en-US" dirty="0"/>
          </a:p>
        </p:txBody>
      </p:sp>
      <p:sp>
        <p:nvSpPr>
          <p:cNvPr id="4" name="Slide Number Placeholder 3"/>
          <p:cNvSpPr>
            <a:spLocks noGrp="1"/>
          </p:cNvSpPr>
          <p:nvPr>
            <p:ph type="sldNum" sz="quarter" idx="10"/>
          </p:nvPr>
        </p:nvSpPr>
        <p:spPr/>
        <p:txBody>
          <a:bodyPr/>
          <a:lstStyle/>
          <a:p>
            <a:fld id="{E8449C76-2C9A-4A4E-B42C-FB3733AD1495}" type="slidenum">
              <a:rPr lang="en-US" smtClean="0"/>
              <a:t>9</a:t>
            </a:fld>
            <a:endParaRPr lang="en-US"/>
          </a:p>
        </p:txBody>
      </p:sp>
    </p:spTree>
    <p:extLst>
      <p:ext uri="{BB962C8B-B14F-4D97-AF65-F5344CB8AC3E}">
        <p14:creationId xmlns:p14="http://schemas.microsoft.com/office/powerpoint/2010/main" val="37857675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200000"/>
              </a:lnSpc>
              <a:spcBef>
                <a:spcPts val="0"/>
              </a:spcBef>
              <a:spcAft>
                <a:spcPts val="200"/>
              </a:spcAft>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Based on research, as Mechanic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etal</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(2022) explain, telehealth uses virtual-based platforms to deliver care. Therefore, to integrate innovation in the facility, there needs several considerations. The facility must categorize the already available patients as urgent or less urgent. The next thing would be integrating the telehealth network in the facility. The network should ensure adherence to patient data privacy and security. The other step would be educating staff members in the facility about using the technology and allocating them to various roles. Next would be educating all patients to be enrolled in the system about its use, best practices, and benefits. They would then create profiles and start using the system. </a:t>
            </a:r>
          </a:p>
          <a:p>
            <a:endParaRPr lang="en-US" dirty="0"/>
          </a:p>
        </p:txBody>
      </p:sp>
      <p:sp>
        <p:nvSpPr>
          <p:cNvPr id="4" name="Slide Number Placeholder 3"/>
          <p:cNvSpPr>
            <a:spLocks noGrp="1"/>
          </p:cNvSpPr>
          <p:nvPr>
            <p:ph type="sldNum" sz="quarter" idx="10"/>
          </p:nvPr>
        </p:nvSpPr>
        <p:spPr/>
        <p:txBody>
          <a:bodyPr/>
          <a:lstStyle/>
          <a:p>
            <a:fld id="{E8449C76-2C9A-4A4E-B42C-FB3733AD1495}" type="slidenum">
              <a:rPr lang="en-US" smtClean="0"/>
              <a:t>10</a:t>
            </a:fld>
            <a:endParaRPr lang="en-US"/>
          </a:p>
        </p:txBody>
      </p:sp>
    </p:spTree>
    <p:extLst>
      <p:ext uri="{BB962C8B-B14F-4D97-AF65-F5344CB8AC3E}">
        <p14:creationId xmlns:p14="http://schemas.microsoft.com/office/powerpoint/2010/main" val="373226303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bwMode="ltGray">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en-US"/>
              <a:t>Click to edit Master title style</a:t>
            </a:r>
            <a:endParaRPr lang="en-US" dirty="0"/>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8ABE3C1-DBE1-495D-B57B-2849774B866A}" type="datetimeFigureOut">
              <a:rPr lang="en-US" dirty="0"/>
              <a:t>11/10/2023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255346" y="2750337"/>
            <a:ext cx="1171888" cy="1356442"/>
          </a:xfrm>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453051"/>
          </a:xfrm>
        </p:spPr>
        <p:txBody>
          <a:bodyPr anchor="b">
            <a:normAutofit/>
          </a:bodyPr>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46C117F-5CCF-4837-BE5F-2B92066CAFAF}" type="datetimeFigureOut">
              <a:rPr lang="en-US" dirty="0"/>
              <a:t>11/10/2023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309"/>
            <a:ext cx="1154151" cy="1090789"/>
          </a:xfrm>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EB90BD-B6CE-46B7-997F-7313B992CCDC}" type="datetimeFigureOut">
              <a:rPr lang="en-US" dirty="0"/>
              <a:t>11/10/2023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615"/>
            <a:ext cx="1154151" cy="1090789"/>
          </a:xfrm>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4" name="Rectangle 13"/>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402288"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DB9D11F-B188-461D-B23F-39381795C052}" type="datetimeFigureOut">
              <a:rPr lang="en-US" dirty="0"/>
              <a:t>11/10/2023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dirty="0"/>
              <a:t>‹#›</a:t>
            </a:fld>
            <a:endParaRPr lang="en-US" dirty="0"/>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0" name="Picture 9"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1" name="Rectangle 10"/>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5"/>
            <a:ext cx="9613862" cy="5885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0" y="5300149"/>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2E6D8D9-55A2-4063-B0F3-121F44549695}" type="datetimeFigureOut">
              <a:rPr lang="en-US" dirty="0"/>
              <a:t>11/10/2023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en-US"/>
              <a:t>Click to edit Master title style</a:t>
            </a:r>
            <a:endParaRPr lang="en-US" dirty="0"/>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D4B24536-994D-4021-A283-9F449C0DB509}" type="datetimeFigureOut">
              <a:rPr lang="en-US" dirty="0"/>
              <a:t>11/10/2023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3CBBBB78-C96F-47B7-AB17-D852CA960AC9}" type="datetimeFigureOut">
              <a:rPr lang="en-US" dirty="0"/>
              <a:t>11/10/2023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9" name="Rectangle 8"/>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FA3F48C-C7C6-4055-9F49-3777875E72AE}" type="datetimeFigureOut">
              <a:rPr lang="en-US" dirty="0"/>
              <a:t>11/10/2023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bwMode="ltGray">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0322" y="609597"/>
            <a:ext cx="8870004" cy="53265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807126" y="5936187"/>
            <a:ext cx="2743200" cy="365125"/>
          </a:xfrm>
        </p:spPr>
        <p:txBody>
          <a:bodyPr/>
          <a:lstStyle/>
          <a:p>
            <a:fld id="{6178E61D-D431-422C-9764-11DAFE33AB63}" type="datetimeFigureOut">
              <a:rPr lang="en-US" dirty="0"/>
              <a:t>11/10/2023</a:t>
            </a:fld>
            <a:endParaRPr lang="en-US" dirty="0"/>
          </a:p>
        </p:txBody>
      </p:sp>
      <p:sp>
        <p:nvSpPr>
          <p:cNvPr id="5" name="Footer Placeholder 4"/>
          <p:cNvSpPr>
            <a:spLocks noGrp="1"/>
          </p:cNvSpPr>
          <p:nvPr>
            <p:ph type="ftr" sz="quarter" idx="11"/>
          </p:nvPr>
        </p:nvSpPr>
        <p:spPr>
          <a:xfrm>
            <a:off x="680321" y="5936188"/>
            <a:ext cx="6126805" cy="365125"/>
          </a:xfrm>
        </p:spPr>
        <p:txBody>
          <a:bodyPr/>
          <a:lstStyle/>
          <a:p>
            <a:endParaRPr lang="en-US" dirty="0"/>
          </a:p>
        </p:txBody>
      </p:sp>
      <p:sp>
        <p:nvSpPr>
          <p:cNvPr id="6" name="Slide Number Placeholder 5"/>
          <p:cNvSpPr>
            <a:spLocks noGrp="1"/>
          </p:cNvSpPr>
          <p:nvPr>
            <p:ph type="sldNum" sz="quarter" idx="12"/>
          </p:nvPr>
        </p:nvSpPr>
        <p:spPr>
          <a:xfrm>
            <a:off x="10097550" y="5398633"/>
            <a:ext cx="1154151" cy="1090789"/>
          </a:xfrm>
        </p:spPr>
        <p:txBody>
          <a:bodyPr anchor="t"/>
          <a:lstStyle>
            <a:lvl1pPr algn="ctr">
              <a:defRPr/>
            </a:lvl1pPr>
          </a:lstStyle>
          <a:p>
            <a:fld id="{6D22F896-40B5-4ADD-8801-0D06FADFA09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2DE42F4-6EEF-4EF7-8ED4-2208F0F89A08}" type="datetimeFigureOut">
              <a:rPr lang="en-US" dirty="0"/>
              <a:t>11/10/2023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bwMode="ltGray">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en-US"/>
              <a:t>Click to edit Master title style</a:t>
            </a:r>
            <a:endParaRPr lang="en-US" dirty="0"/>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0578ACC-22D6-47C1-A373-4FD133E34F3C}" type="datetimeFigureOut">
              <a:rPr lang="en-US" dirty="0"/>
              <a:t>11/10/2023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729455" y="2869895"/>
            <a:ext cx="1154151" cy="1090789"/>
          </a:xfrm>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0320" y="2336873"/>
            <a:ext cx="4698358" cy="35993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594123" y="2336873"/>
            <a:ext cx="4700058" cy="35993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E5A6C69-6797-4E8A-BF37-F2C3751466E9}" type="datetimeFigureOut">
              <a:rPr lang="en-US" dirty="0"/>
              <a:t>11/10/2023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29"/>
            <a:ext cx="9613863" cy="1080937"/>
          </a:xfrm>
        </p:spPr>
        <p:txBody>
          <a:bodyPr/>
          <a:lstStyle/>
          <a:p>
            <a:r>
              <a:rPr lang="en-US"/>
              <a:t>Click to edit Master title style</a:t>
            </a:r>
            <a:endParaRPr lang="en-US" dirty="0"/>
          </a:p>
        </p:txBody>
      </p:sp>
      <p:sp>
        <p:nvSpPr>
          <p:cNvPr id="3" name="Text Placeholder 2"/>
          <p:cNvSpPr>
            <a:spLocks noGrp="1"/>
          </p:cNvSpPr>
          <p:nvPr>
            <p:ph type="body" idx="1"/>
          </p:nvPr>
        </p:nvSpPr>
        <p:spPr>
          <a:xfrm>
            <a:off x="906350" y="2336873"/>
            <a:ext cx="4472327"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0322" y="3030008"/>
            <a:ext cx="4698355" cy="290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820154" y="2336873"/>
            <a:ext cx="4474028"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594123" y="3030008"/>
            <a:ext cx="4700059" cy="290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82014A1-A632-4878-A0D3-F52BA7563730}" type="datetimeFigureOut">
              <a:rPr lang="en-US" dirty="0"/>
              <a:t>11/10/2023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7" name="Picture 6"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8" name="Rectangle 7"/>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E99F462-093F-4566-844B-4C71F2739DA5}" type="datetimeFigureOut">
              <a:rPr lang="en-US" dirty="0"/>
              <a:t>11/10/2023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3D24A7AC-904D-4781-85BA-7D10C17ED021}" type="datetimeFigureOut">
              <a:rPr lang="en-US" dirty="0"/>
              <a:t>11/10/2023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a:xfrm>
            <a:off x="4685846" y="2336873"/>
            <a:ext cx="5608336" cy="35993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331444B-B92B-4E27-8C94-BB93EAF5CB18}" type="datetimeFigureOut">
              <a:rPr lang="en-US" dirty="0"/>
              <a:t>11/10/2023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chor="ctr">
            <a:normAutofit/>
          </a:bodyPr>
          <a:lstStyle>
            <a:lvl1pPr>
              <a:defRPr sz="3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63EFA5E-FA76-400D-B3DC-F0BA90E6D107}" type="datetimeFigureOut">
              <a:rPr lang="en-US" dirty="0"/>
              <a:t>11/10/2023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19">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9D6E9DEC-419B-4CC5-A080-3B06BD5A8291}" type="datetimeFigureOut">
              <a:rPr lang="en-US" dirty="0"/>
              <a:t>11/10/2023</a:t>
            </a:fld>
            <a:endParaRPr lang="en-US" dirty="0"/>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hf sldNum="0" hdr="0" ft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5.png"/><Relationship Id="rId5" Type="http://schemas.openxmlformats.org/officeDocument/2006/relationships/image" Target="../media/image9.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5.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hyperlink" Target="https://www.ncbi.nlm.nih.gov/books/NBK459384/" TargetMode="External"/><Relationship Id="rId2" Type="http://schemas.openxmlformats.org/officeDocument/2006/relationships/hyperlink" Target="https://journals.sagepub.com/doi/full/10.1177/20552076221091358" TargetMode="External"/><Relationship Id="rId1" Type="http://schemas.openxmlformats.org/officeDocument/2006/relationships/slideLayout" Target="../slideLayouts/slideLayout7.xml"/><Relationship Id="rId6" Type="http://schemas.openxmlformats.org/officeDocument/2006/relationships/hyperlink" Target="https://www.ncbi.nlm.nih.gov/pmc/articles/PMC8791673/" TargetMode="External"/><Relationship Id="rId5" Type="http://schemas.openxmlformats.org/officeDocument/2006/relationships/hyperlink" Target="https://www.mdpi.com/2227-9032/10/9/1625" TargetMode="External"/><Relationship Id="rId4" Type="http://schemas.openxmlformats.org/officeDocument/2006/relationships/hyperlink" Target="https://bmchealthservres.biomedcentral.com/articles/10.1186/s12913-020-4999-8" TargetMode="Externa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5.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5.png"/><Relationship Id="rId5" Type="http://schemas.openxmlformats.org/officeDocument/2006/relationships/image" Target="../media/image7.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5.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5.png"/><Relationship Id="rId5" Type="http://schemas.openxmlformats.org/officeDocument/2006/relationships/image" Target="../media/image8.pn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5.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3081" y="214184"/>
            <a:ext cx="10816281" cy="6647974"/>
          </a:xfrm>
          <a:prstGeom prst="rect">
            <a:avLst/>
          </a:prstGeom>
          <a:noFill/>
        </p:spPr>
        <p:txBody>
          <a:bodyPr wrap="square" rtlCol="0">
            <a:spAutoFit/>
          </a:bodyPr>
          <a:lstStyle/>
          <a:p>
            <a:pPr algn="ctr">
              <a:lnSpc>
                <a:spcPct val="200000"/>
              </a:lnSpc>
            </a:pPr>
            <a:endParaRPr lang="en-US" sz="2400" b="1" dirty="0">
              <a:latin typeface="Times New Roman" panose="02020603050405020304" pitchFamily="18" charset="0"/>
              <a:cs typeface="Times New Roman" panose="02020603050405020304" pitchFamily="18" charset="0"/>
            </a:endParaRPr>
          </a:p>
          <a:p>
            <a:pPr algn="ctr">
              <a:lnSpc>
                <a:spcPct val="200000"/>
              </a:lnSpc>
            </a:pPr>
            <a:r>
              <a:rPr lang="en-US" sz="2400" b="1" dirty="0">
                <a:latin typeface="Times New Roman" panose="02020603050405020304" pitchFamily="18" charset="0"/>
                <a:cs typeface="Times New Roman" panose="02020603050405020304" pitchFamily="18" charset="0"/>
              </a:rPr>
              <a:t>Telehealth to Reduce Overcrowding in the Emergency Department</a:t>
            </a:r>
          </a:p>
          <a:p>
            <a:pPr algn="ctr">
              <a:lnSpc>
                <a:spcPct val="200000"/>
              </a:lnSpc>
            </a:pPr>
            <a:endParaRPr lang="en-US" sz="2400" dirty="0">
              <a:latin typeface="Times New Roman" panose="02020603050405020304" pitchFamily="18" charset="0"/>
              <a:cs typeface="Times New Roman" panose="02020603050405020304" pitchFamily="18" charset="0"/>
            </a:endParaRPr>
          </a:p>
          <a:p>
            <a:pPr algn="ctr">
              <a:lnSpc>
                <a:spcPct val="200000"/>
              </a:lnSpc>
            </a:pPr>
            <a:r>
              <a:rPr lang="en-US" sz="2400" dirty="0">
                <a:latin typeface="Times New Roman" panose="02020603050405020304" pitchFamily="18" charset="0"/>
                <a:cs typeface="Times New Roman" panose="02020603050405020304" pitchFamily="18" charset="0"/>
              </a:rPr>
              <a:t>Jerod S. Bell</a:t>
            </a:r>
          </a:p>
          <a:p>
            <a:pPr algn="ctr">
              <a:lnSpc>
                <a:spcPct val="200000"/>
              </a:lnSpc>
            </a:pPr>
            <a:r>
              <a:rPr lang="en-US" sz="2400" dirty="0">
                <a:latin typeface="Times New Roman" panose="02020603050405020304" pitchFamily="18" charset="0"/>
                <a:cs typeface="Times New Roman" panose="02020603050405020304" pitchFamily="18" charset="0"/>
              </a:rPr>
              <a:t>Walden University</a:t>
            </a:r>
          </a:p>
          <a:p>
            <a:pPr algn="ctr">
              <a:lnSpc>
                <a:spcPct val="200000"/>
              </a:lnSpc>
            </a:pPr>
            <a:r>
              <a:rPr lang="en-US" sz="2400" dirty="0">
                <a:latin typeface="Times New Roman" panose="02020603050405020304" pitchFamily="18" charset="0"/>
                <a:cs typeface="Times New Roman" panose="02020603050405020304" pitchFamily="18" charset="0"/>
              </a:rPr>
              <a:t>NURS 6231, HC Systems &amp; Quality Outcomes</a:t>
            </a:r>
          </a:p>
          <a:p>
            <a:pPr algn="ctr">
              <a:lnSpc>
                <a:spcPct val="200000"/>
              </a:lnSpc>
            </a:pPr>
            <a:r>
              <a:rPr lang="en-US" sz="2400" dirty="0">
                <a:latin typeface="Times New Roman" panose="02020603050405020304" pitchFamily="18" charset="0"/>
                <a:cs typeface="Times New Roman" panose="02020603050405020304" pitchFamily="18" charset="0"/>
              </a:rPr>
              <a:t>Dr. Gloria Beecher</a:t>
            </a:r>
          </a:p>
          <a:p>
            <a:pPr algn="ctr">
              <a:lnSpc>
                <a:spcPct val="200000"/>
              </a:lnSpc>
            </a:pPr>
            <a:r>
              <a:rPr lang="en-US" sz="2400" dirty="0">
                <a:latin typeface="Times New Roman" panose="02020603050405020304" pitchFamily="18" charset="0"/>
                <a:cs typeface="Times New Roman" panose="02020603050405020304" pitchFamily="18" charset="0"/>
              </a:rPr>
              <a:t>July 5, 2023</a:t>
            </a:r>
          </a:p>
          <a:p>
            <a:pPr algn="ctr"/>
            <a:endParaRPr lang="en-US" sz="2400" dirty="0">
              <a:latin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39959589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marL="0" marR="0" algn="ctr">
              <a:lnSpc>
                <a:spcPct val="200000"/>
              </a:lnSpc>
              <a:spcBef>
                <a:spcPts val="0"/>
              </a:spcBef>
              <a:spcAft>
                <a:spcPts val="200"/>
              </a:spcAft>
            </a:pPr>
            <a:r>
              <a:rPr lang="en-US" sz="2400" b="1" dirty="0">
                <a:latin typeface="Times New Roman" panose="02020603050405020304" pitchFamily="18" charset="0"/>
                <a:ea typeface="Calibri" panose="020F0502020204030204" pitchFamily="34" charset="0"/>
                <a:cs typeface="Times New Roman" panose="02020603050405020304" pitchFamily="18" charset="0"/>
              </a:rPr>
              <a:t>Applying telehealth in the clinic</a:t>
            </a:r>
            <a:br>
              <a:rPr lang="en-US" sz="2400" dirty="0">
                <a:latin typeface="Times New Roman" panose="02020603050405020304" pitchFamily="18" charset="0"/>
                <a:ea typeface="Calibri" panose="020F0502020204030204" pitchFamily="34" charset="0"/>
                <a:cs typeface="Times New Roman" panose="02020603050405020304" pitchFamily="18" charset="0"/>
              </a:rPr>
            </a:br>
            <a:endParaRPr lang="en-US" sz="2400" dirty="0"/>
          </a:p>
        </p:txBody>
      </p:sp>
      <p:sp>
        <p:nvSpPr>
          <p:cNvPr id="3" name="Content Placeholder 2"/>
          <p:cNvSpPr>
            <a:spLocks noGrp="1"/>
          </p:cNvSpPr>
          <p:nvPr>
            <p:ph sz="half" idx="1"/>
          </p:nvPr>
        </p:nvSpPr>
        <p:spPr>
          <a:xfrm>
            <a:off x="159026" y="2336872"/>
            <a:ext cx="5219652" cy="4222953"/>
          </a:xfrm>
        </p:spPr>
        <p:txBody>
          <a:bodyPr>
            <a:normAutofit/>
          </a:bodyPr>
          <a:lstStyle/>
          <a:p>
            <a:pPr>
              <a:lnSpc>
                <a:spcPct val="150000"/>
              </a:lnSpc>
              <a:buFont typeface="Wingdings" panose="05000000000000000000" pitchFamily="2" charset="2"/>
              <a:buChar char="ü"/>
            </a:pPr>
            <a:r>
              <a:rPr lang="en-US" sz="1300" dirty="0">
                <a:latin typeface="Times New Roman" panose="02020603050405020304" pitchFamily="18" charset="0"/>
                <a:ea typeface="Calibri" panose="020F0502020204030204" pitchFamily="34" charset="0"/>
                <a:cs typeface="Times New Roman" panose="02020603050405020304" pitchFamily="18" charset="0"/>
              </a:rPr>
              <a:t>To integrate innovation in the facility, there needs several considerations. </a:t>
            </a:r>
          </a:p>
          <a:p>
            <a:pPr>
              <a:lnSpc>
                <a:spcPct val="150000"/>
              </a:lnSpc>
              <a:buFont typeface="Wingdings" panose="05000000000000000000" pitchFamily="2" charset="2"/>
              <a:buChar char="ü"/>
            </a:pPr>
            <a:r>
              <a:rPr lang="en-US" sz="1300" dirty="0">
                <a:latin typeface="Times New Roman" panose="02020603050405020304" pitchFamily="18" charset="0"/>
                <a:ea typeface="Calibri" panose="020F0502020204030204" pitchFamily="34" charset="0"/>
                <a:cs typeface="Times New Roman" panose="02020603050405020304" pitchFamily="18" charset="0"/>
              </a:rPr>
              <a:t>The facility must categorize the already available patients as urgent or less urgent. </a:t>
            </a:r>
          </a:p>
          <a:p>
            <a:pPr>
              <a:lnSpc>
                <a:spcPct val="150000"/>
              </a:lnSpc>
              <a:buFont typeface="Wingdings" panose="05000000000000000000" pitchFamily="2" charset="2"/>
              <a:buChar char="ü"/>
            </a:pPr>
            <a:r>
              <a:rPr lang="en-US" sz="1300" dirty="0">
                <a:latin typeface="Times New Roman" panose="02020603050405020304" pitchFamily="18" charset="0"/>
                <a:ea typeface="Calibri" panose="020F0502020204030204" pitchFamily="34" charset="0"/>
                <a:cs typeface="Times New Roman" panose="02020603050405020304" pitchFamily="18" charset="0"/>
              </a:rPr>
              <a:t>The next thing would be integrating the telehealth network in the facility. </a:t>
            </a:r>
          </a:p>
          <a:p>
            <a:pPr>
              <a:lnSpc>
                <a:spcPct val="150000"/>
              </a:lnSpc>
              <a:buFont typeface="Wingdings" panose="05000000000000000000" pitchFamily="2" charset="2"/>
              <a:buChar char="ü"/>
            </a:pPr>
            <a:r>
              <a:rPr lang="en-US" sz="1300" dirty="0">
                <a:latin typeface="Times New Roman" panose="02020603050405020304" pitchFamily="18" charset="0"/>
                <a:ea typeface="Calibri" panose="020F0502020204030204" pitchFamily="34" charset="0"/>
                <a:cs typeface="Times New Roman" panose="02020603050405020304" pitchFamily="18" charset="0"/>
              </a:rPr>
              <a:t>The other step would be educating staff members in the facility about using the technology and allocating them to various roles. </a:t>
            </a:r>
          </a:p>
          <a:p>
            <a:pPr>
              <a:lnSpc>
                <a:spcPct val="150000"/>
              </a:lnSpc>
              <a:buFont typeface="Wingdings" panose="05000000000000000000" pitchFamily="2" charset="2"/>
              <a:buChar char="ü"/>
            </a:pPr>
            <a:r>
              <a:rPr lang="en-US" sz="1300" dirty="0">
                <a:latin typeface="Times New Roman" panose="02020603050405020304" pitchFamily="18" charset="0"/>
                <a:ea typeface="Calibri" panose="020F0502020204030204" pitchFamily="34" charset="0"/>
                <a:cs typeface="Times New Roman" panose="02020603050405020304" pitchFamily="18" charset="0"/>
              </a:rPr>
              <a:t>Next would be educating all patients to be enrolled in the system about its use, best practices, and benefits. </a:t>
            </a:r>
          </a:p>
          <a:p>
            <a:pPr>
              <a:lnSpc>
                <a:spcPct val="150000"/>
              </a:lnSpc>
              <a:buFont typeface="Wingdings" panose="05000000000000000000" pitchFamily="2" charset="2"/>
              <a:buChar char="ü"/>
            </a:pPr>
            <a:r>
              <a:rPr lang="en-US" sz="1300" dirty="0">
                <a:latin typeface="Times New Roman" panose="02020603050405020304" pitchFamily="18" charset="0"/>
                <a:ea typeface="Calibri" panose="020F0502020204030204" pitchFamily="34" charset="0"/>
                <a:cs typeface="Times New Roman" panose="02020603050405020304" pitchFamily="18" charset="0"/>
              </a:rPr>
              <a:t>They would then create profiles and start using the system. </a:t>
            </a:r>
          </a:p>
          <a:p>
            <a:pPr>
              <a:buFont typeface="Wingdings" panose="05000000000000000000" pitchFamily="2" charset="2"/>
              <a:buChar char="ü"/>
            </a:pPr>
            <a:endParaRPr lang="en-US" dirty="0"/>
          </a:p>
        </p:txBody>
      </p:sp>
      <p:pic>
        <p:nvPicPr>
          <p:cNvPr id="5" name="Content Placeholder 4"/>
          <p:cNvPicPr>
            <a:picLocks noGrp="1" noChangeAspect="1"/>
          </p:cNvPicPr>
          <p:nvPr>
            <p:ph sz="half" idx="2"/>
          </p:nvPr>
        </p:nvPicPr>
        <p:blipFill>
          <a:blip r:embed="rId5"/>
          <a:stretch>
            <a:fillRect/>
          </a:stretch>
        </p:blipFill>
        <p:spPr>
          <a:xfrm>
            <a:off x="5594350" y="2817774"/>
            <a:ext cx="4700588" cy="2636915"/>
          </a:xfrm>
          <a:prstGeom prst="rect">
            <a:avLst/>
          </a:prstGeom>
        </p:spPr>
      </p:pic>
      <p:pic>
        <p:nvPicPr>
          <p:cNvPr id="4" name="Recorded Sound">
            <a:hlinkClick r:id="" action="ppaction://media"/>
            <a:extLst>
              <a:ext uri="{FF2B5EF4-FFF2-40B4-BE49-F238E27FC236}">
                <a16:creationId xmlns:a16="http://schemas.microsoft.com/office/drawing/2014/main" id="{EF859101-EEC2-4F57-B896-9A01A6A9C79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82400" y="6248400"/>
            <a:ext cx="609600" cy="609600"/>
          </a:xfrm>
          <a:prstGeom prst="rect">
            <a:avLst/>
          </a:prstGeom>
        </p:spPr>
      </p:pic>
    </p:spTree>
    <p:extLst>
      <p:ext uri="{BB962C8B-B14F-4D97-AF65-F5344CB8AC3E}">
        <p14:creationId xmlns:p14="http://schemas.microsoft.com/office/powerpoint/2010/main" val="4074248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02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8235" y="218661"/>
            <a:ext cx="11360426" cy="3046988"/>
          </a:xfrm>
          <a:prstGeom prst="rect">
            <a:avLst/>
          </a:prstGeom>
          <a:noFill/>
        </p:spPr>
        <p:txBody>
          <a:bodyPr wrap="square" rtlCol="0">
            <a:spAutoFit/>
          </a:bodyPr>
          <a:lstStyle/>
          <a:p>
            <a:pPr algn="ctr"/>
            <a:r>
              <a:rPr lang="en-US" sz="2400" b="1" dirty="0">
                <a:latin typeface="Times New Roman" panose="02020603050405020304" pitchFamily="18" charset="0"/>
                <a:cs typeface="Times New Roman" panose="02020603050405020304" pitchFamily="18" charset="0"/>
              </a:rPr>
              <a:t>Conclusion</a:t>
            </a:r>
            <a:endParaRPr lang="en-US" sz="2400" dirty="0">
              <a:latin typeface="Times New Roman" panose="02020603050405020304" pitchFamily="18" charset="0"/>
              <a:cs typeface="Times New Roman" panose="02020603050405020304" pitchFamily="18" charset="0"/>
            </a:endParaRPr>
          </a:p>
          <a:p>
            <a:pPr marL="285750" indent="-285750">
              <a:lnSpc>
                <a:spcPct val="200000"/>
              </a:lnSpc>
              <a:buFont typeface="Wingdings" panose="05000000000000000000" pitchFamily="2" charset="2"/>
              <a:buChar char="ü"/>
            </a:pPr>
            <a:r>
              <a:rPr lang="en-US" sz="1400" dirty="0">
                <a:latin typeface="Times New Roman" panose="02020603050405020304" pitchFamily="18" charset="0"/>
                <a:ea typeface="Calibri" panose="020F0502020204030204" pitchFamily="34" charset="0"/>
                <a:cs typeface="Times New Roman" panose="02020603050405020304" pitchFamily="18" charset="0"/>
              </a:rPr>
              <a:t>Overcrowding is one of the major problems medical facilities experience. </a:t>
            </a:r>
          </a:p>
          <a:p>
            <a:pPr marL="285750" indent="-285750">
              <a:lnSpc>
                <a:spcPct val="200000"/>
              </a:lnSpc>
              <a:buFont typeface="Wingdings" panose="05000000000000000000" pitchFamily="2" charset="2"/>
              <a:buChar char="ü"/>
            </a:pPr>
            <a:r>
              <a:rPr lang="en-US" sz="1400" dirty="0">
                <a:latin typeface="Times New Roman" panose="02020603050405020304" pitchFamily="18" charset="0"/>
                <a:ea typeface="Calibri" panose="020F0502020204030204" pitchFamily="34" charset="0"/>
                <a:cs typeface="Times New Roman" panose="02020603050405020304" pitchFamily="18" charset="0"/>
              </a:rPr>
              <a:t>My facility has been experiencing the same challenge, especially in the emergency department. </a:t>
            </a:r>
          </a:p>
          <a:p>
            <a:pPr marL="285750" indent="-285750">
              <a:lnSpc>
                <a:spcPct val="200000"/>
              </a:lnSpc>
              <a:buFont typeface="Wingdings" panose="05000000000000000000" pitchFamily="2" charset="2"/>
              <a:buChar char="ü"/>
            </a:pPr>
            <a:r>
              <a:rPr lang="en-US" sz="1400" dirty="0">
                <a:latin typeface="Times New Roman" panose="02020603050405020304" pitchFamily="18" charset="0"/>
                <a:ea typeface="Calibri" panose="020F0502020204030204" pitchFamily="34" charset="0"/>
                <a:cs typeface="Times New Roman" panose="02020603050405020304" pitchFamily="18" charset="0"/>
              </a:rPr>
              <a:t>The main cause of the overcrowding is the lack of any alternative where less urgent patients would access care without the need to visit the department. </a:t>
            </a:r>
          </a:p>
          <a:p>
            <a:pPr marL="285750" indent="-285750">
              <a:lnSpc>
                <a:spcPct val="200000"/>
              </a:lnSpc>
              <a:buFont typeface="Wingdings" panose="05000000000000000000" pitchFamily="2" charset="2"/>
              <a:buChar char="ü"/>
            </a:pPr>
            <a:r>
              <a:rPr lang="en-US" sz="1400" dirty="0">
                <a:latin typeface="Times New Roman" panose="02020603050405020304" pitchFamily="18" charset="0"/>
                <a:ea typeface="Calibri" panose="020F0502020204030204" pitchFamily="34" charset="0"/>
                <a:cs typeface="Times New Roman" panose="02020603050405020304" pitchFamily="18" charset="0"/>
              </a:rPr>
              <a:t>However, based on research, integrating telehealth in the facility would help address the challenge. </a:t>
            </a:r>
          </a:p>
          <a:p>
            <a:pPr marL="285750" indent="-285750">
              <a:lnSpc>
                <a:spcPct val="200000"/>
              </a:lnSpc>
              <a:buFont typeface="Wingdings" panose="05000000000000000000" pitchFamily="2" charset="2"/>
              <a:buChar char="ü"/>
            </a:pPr>
            <a:r>
              <a:rPr lang="en-US" sz="1400" dirty="0">
                <a:latin typeface="Times New Roman" panose="02020603050405020304" pitchFamily="18" charset="0"/>
                <a:ea typeface="Calibri" panose="020F0502020204030204" pitchFamily="34" charset="0"/>
                <a:cs typeface="Times New Roman" panose="02020603050405020304" pitchFamily="18" charset="0"/>
              </a:rPr>
              <a:t>Patients with less demanding needs can easily consult the provider at home, improving their experience and outcomes. </a:t>
            </a:r>
          </a:p>
          <a:p>
            <a:pPr marL="285750" indent="-285750">
              <a:lnSpc>
                <a:spcPct val="200000"/>
              </a:lnSpc>
              <a:buFont typeface="Wingdings" panose="05000000000000000000" pitchFamily="2" charset="2"/>
              <a:buChar char="ü"/>
            </a:pPr>
            <a:endParaRPr lang="en-US" sz="1400" dirty="0"/>
          </a:p>
        </p:txBody>
      </p:sp>
      <p:pic>
        <p:nvPicPr>
          <p:cNvPr id="3" name="Recorded Sound">
            <a:hlinkClick r:id="" action="ppaction://media"/>
            <a:extLst>
              <a:ext uri="{FF2B5EF4-FFF2-40B4-BE49-F238E27FC236}">
                <a16:creationId xmlns:a16="http://schemas.microsoft.com/office/drawing/2014/main" id="{9E5C67D9-133C-41AA-8445-1077AC1B7A3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615" y="6137031"/>
            <a:ext cx="609600" cy="609600"/>
          </a:xfrm>
          <a:prstGeom prst="rect">
            <a:avLst/>
          </a:prstGeom>
        </p:spPr>
      </p:pic>
    </p:spTree>
    <p:extLst>
      <p:ext uri="{BB962C8B-B14F-4D97-AF65-F5344CB8AC3E}">
        <p14:creationId xmlns:p14="http://schemas.microsoft.com/office/powerpoint/2010/main" val="2776968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32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4778" y="185351"/>
            <a:ext cx="11232292" cy="6432530"/>
          </a:xfrm>
          <a:prstGeom prst="rect">
            <a:avLst/>
          </a:prstGeom>
          <a:noFill/>
        </p:spPr>
        <p:txBody>
          <a:bodyPr wrap="square" rtlCol="0">
            <a:spAutoFit/>
          </a:bodyPr>
          <a:lstStyle/>
          <a:p>
            <a:pPr algn="ctr">
              <a:lnSpc>
                <a:spcPct val="200000"/>
              </a:lnSpc>
            </a:pPr>
            <a:r>
              <a:rPr lang="en-US" sz="2400" b="1" dirty="0">
                <a:latin typeface="Times New Roman" panose="02020603050405020304" pitchFamily="18" charset="0"/>
                <a:cs typeface="Times New Roman" panose="02020603050405020304" pitchFamily="18" charset="0"/>
              </a:rPr>
              <a:t>References</a:t>
            </a:r>
          </a:p>
          <a:p>
            <a:pPr indent="-457200">
              <a:lnSpc>
                <a:spcPct val="200000"/>
              </a:lnSpc>
            </a:pPr>
            <a:r>
              <a:rPr lang="en-US" sz="1400" dirty="0" err="1">
                <a:latin typeface="Times New Roman" panose="02020603050405020304" pitchFamily="18" charset="0"/>
                <a:cs typeface="Times New Roman" panose="02020603050405020304" pitchFamily="18" charset="0"/>
              </a:rPr>
              <a:t>Alfaleh</a:t>
            </a:r>
            <a:r>
              <a:rPr lang="en-US" sz="1400" dirty="0">
                <a:latin typeface="Times New Roman" panose="02020603050405020304" pitchFamily="18" charset="0"/>
                <a:cs typeface="Times New Roman" panose="02020603050405020304" pitchFamily="18" charset="0"/>
              </a:rPr>
              <a:t>, A., </a:t>
            </a:r>
            <a:r>
              <a:rPr lang="en-US" sz="1400" dirty="0" err="1">
                <a:latin typeface="Times New Roman" panose="02020603050405020304" pitchFamily="18" charset="0"/>
                <a:cs typeface="Times New Roman" panose="02020603050405020304" pitchFamily="18" charset="0"/>
              </a:rPr>
              <a:t>Alkattan</a:t>
            </a:r>
            <a:r>
              <a:rPr lang="en-US" sz="1400" dirty="0">
                <a:latin typeface="Times New Roman" panose="02020603050405020304" pitchFamily="18" charset="0"/>
                <a:cs typeface="Times New Roman" panose="02020603050405020304" pitchFamily="18" charset="0"/>
              </a:rPr>
              <a:t>, A., </a:t>
            </a:r>
            <a:r>
              <a:rPr lang="en-US" sz="1400" dirty="0" err="1">
                <a:latin typeface="Times New Roman" panose="02020603050405020304" pitchFamily="18" charset="0"/>
                <a:cs typeface="Times New Roman" panose="02020603050405020304" pitchFamily="18" charset="0"/>
              </a:rPr>
              <a:t>Alageel</a:t>
            </a:r>
            <a:r>
              <a:rPr lang="en-US" sz="1400" dirty="0">
                <a:latin typeface="Times New Roman" panose="02020603050405020304" pitchFamily="18" charset="0"/>
                <a:cs typeface="Times New Roman" panose="02020603050405020304" pitchFamily="18" charset="0"/>
              </a:rPr>
              <a:t>, A., Salah, M., </a:t>
            </a:r>
            <a:r>
              <a:rPr lang="en-US" sz="1400" dirty="0" err="1">
                <a:latin typeface="Times New Roman" panose="02020603050405020304" pitchFamily="18" charset="0"/>
                <a:cs typeface="Times New Roman" panose="02020603050405020304" pitchFamily="18" charset="0"/>
              </a:rPr>
              <a:t>Almutairi</a:t>
            </a:r>
            <a:r>
              <a:rPr lang="en-US" sz="1400" dirty="0">
                <a:latin typeface="Times New Roman" panose="02020603050405020304" pitchFamily="18" charset="0"/>
                <a:cs typeface="Times New Roman" panose="02020603050405020304" pitchFamily="18" charset="0"/>
              </a:rPr>
              <a:t>, M., </a:t>
            </a:r>
            <a:r>
              <a:rPr lang="en-US" sz="1400" dirty="0" err="1">
                <a:latin typeface="Times New Roman" panose="02020603050405020304" pitchFamily="18" charset="0"/>
                <a:cs typeface="Times New Roman" panose="02020603050405020304" pitchFamily="18" charset="0"/>
              </a:rPr>
              <a:t>Sagor</a:t>
            </a:r>
            <a:r>
              <a:rPr lang="en-US" sz="1400" dirty="0">
                <a:latin typeface="Times New Roman" panose="02020603050405020304" pitchFamily="18" charset="0"/>
                <a:cs typeface="Times New Roman" panose="02020603050405020304" pitchFamily="18" charset="0"/>
              </a:rPr>
              <a:t>, K., &amp; </a:t>
            </a:r>
            <a:r>
              <a:rPr lang="en-US" sz="1400" dirty="0" err="1">
                <a:latin typeface="Times New Roman" panose="02020603050405020304" pitchFamily="18" charset="0"/>
                <a:cs typeface="Times New Roman" panose="02020603050405020304" pitchFamily="18" charset="0"/>
              </a:rPr>
              <a:t>Alabdulkareem</a:t>
            </a:r>
            <a:r>
              <a:rPr lang="en-US" sz="1400" dirty="0">
                <a:latin typeface="Times New Roman" panose="02020603050405020304" pitchFamily="18" charset="0"/>
                <a:cs typeface="Times New Roman" panose="02020603050405020304" pitchFamily="18" charset="0"/>
              </a:rPr>
              <a:t>, K. (2022). The role of telemedicine services in changing users’ intentions for presenting to the emergency departments in Saudi Arabia. </a:t>
            </a:r>
            <a:r>
              <a:rPr lang="en-US" sz="1400" i="1" dirty="0">
                <a:latin typeface="Times New Roman" panose="02020603050405020304" pitchFamily="18" charset="0"/>
                <a:cs typeface="Times New Roman" panose="02020603050405020304" pitchFamily="18" charset="0"/>
              </a:rPr>
              <a:t>Digital Health</a:t>
            </a:r>
            <a:r>
              <a:rPr lang="en-US" sz="1400" dirty="0">
                <a:latin typeface="Times New Roman" panose="02020603050405020304" pitchFamily="18" charset="0"/>
                <a:cs typeface="Times New Roman" panose="02020603050405020304" pitchFamily="18" charset="0"/>
              </a:rPr>
              <a:t>, </a:t>
            </a:r>
            <a:r>
              <a:rPr lang="en-US" sz="1400" i="1" dirty="0">
                <a:latin typeface="Times New Roman" panose="02020603050405020304" pitchFamily="18" charset="0"/>
                <a:cs typeface="Times New Roman" panose="02020603050405020304" pitchFamily="18" charset="0"/>
              </a:rPr>
              <a:t>8</a:t>
            </a:r>
            <a:r>
              <a:rPr lang="en-US" sz="1400" dirty="0">
                <a:latin typeface="Times New Roman" panose="02020603050405020304" pitchFamily="18" charset="0"/>
                <a:cs typeface="Times New Roman" panose="02020603050405020304" pitchFamily="18" charset="0"/>
              </a:rPr>
              <a:t>, 20552076221091358. </a:t>
            </a:r>
            <a:r>
              <a:rPr lang="en-US" sz="1400" u="sng" dirty="0">
                <a:latin typeface="Times New Roman" panose="02020603050405020304" pitchFamily="18" charset="0"/>
                <a:cs typeface="Times New Roman" panose="02020603050405020304" pitchFamily="18" charset="0"/>
                <a:hlinkClick r:id="rId2"/>
              </a:rPr>
              <a:t>https://journals.sagepub.com/doi/full/10.1177/20552076221091358</a:t>
            </a:r>
            <a:endParaRPr lang="en-US" sz="1400" dirty="0">
              <a:latin typeface="Times New Roman" panose="02020603050405020304" pitchFamily="18" charset="0"/>
              <a:cs typeface="Times New Roman" panose="02020603050405020304" pitchFamily="18" charset="0"/>
            </a:endParaRPr>
          </a:p>
          <a:p>
            <a:pPr indent="-457200">
              <a:lnSpc>
                <a:spcPct val="200000"/>
              </a:lnSpc>
            </a:pPr>
            <a:r>
              <a:rPr lang="en-US" sz="1400" dirty="0">
                <a:latin typeface="Times New Roman" panose="02020603050405020304" pitchFamily="18" charset="0"/>
                <a:cs typeface="Times New Roman" panose="02020603050405020304" pitchFamily="18" charset="0"/>
              </a:rPr>
              <a:t>Mechanic, O. J., </a:t>
            </a:r>
            <a:r>
              <a:rPr lang="en-US" sz="1400" dirty="0" err="1">
                <a:latin typeface="Times New Roman" panose="02020603050405020304" pitchFamily="18" charset="0"/>
                <a:cs typeface="Times New Roman" panose="02020603050405020304" pitchFamily="18" charset="0"/>
              </a:rPr>
              <a:t>Persaud</a:t>
            </a:r>
            <a:r>
              <a:rPr lang="en-US" sz="1400" dirty="0">
                <a:latin typeface="Times New Roman" panose="02020603050405020304" pitchFamily="18" charset="0"/>
                <a:cs typeface="Times New Roman" panose="02020603050405020304" pitchFamily="18" charset="0"/>
              </a:rPr>
              <a:t>, Y., &amp; Kimball, A. B. (2022). Telehealth Systems. FL. </a:t>
            </a:r>
            <a:r>
              <a:rPr lang="en-US" sz="1400" u="sng" dirty="0">
                <a:latin typeface="Times New Roman" panose="02020603050405020304" pitchFamily="18" charset="0"/>
                <a:cs typeface="Times New Roman" panose="02020603050405020304" pitchFamily="18" charset="0"/>
                <a:hlinkClick r:id="rId3"/>
              </a:rPr>
              <a:t>https://www.ncbi.nlm.nih.gov/books/NBK459384/</a:t>
            </a:r>
            <a:r>
              <a:rPr lang="en-US" sz="1400" dirty="0">
                <a:latin typeface="Times New Roman" panose="02020603050405020304" pitchFamily="18" charset="0"/>
                <a:cs typeface="Times New Roman" panose="02020603050405020304" pitchFamily="18" charset="0"/>
              </a:rPr>
              <a:t> </a:t>
            </a:r>
          </a:p>
          <a:p>
            <a:pPr indent="-457200">
              <a:lnSpc>
                <a:spcPct val="200000"/>
              </a:lnSpc>
            </a:pPr>
            <a:r>
              <a:rPr lang="en-US" sz="1400" dirty="0">
                <a:latin typeface="Times New Roman" panose="02020603050405020304" pitchFamily="18" charset="0"/>
                <a:cs typeface="Times New Roman" panose="02020603050405020304" pitchFamily="18" charset="0"/>
              </a:rPr>
              <a:t>Nilsen, P., </a:t>
            </a:r>
            <a:r>
              <a:rPr lang="en-US" sz="1400" dirty="0" err="1">
                <a:latin typeface="Times New Roman" panose="02020603050405020304" pitchFamily="18" charset="0"/>
                <a:cs typeface="Times New Roman" panose="02020603050405020304" pitchFamily="18" charset="0"/>
              </a:rPr>
              <a:t>Seing</a:t>
            </a:r>
            <a:r>
              <a:rPr lang="en-US" sz="1400" dirty="0">
                <a:latin typeface="Times New Roman" panose="02020603050405020304" pitchFamily="18" charset="0"/>
                <a:cs typeface="Times New Roman" panose="02020603050405020304" pitchFamily="18" charset="0"/>
              </a:rPr>
              <a:t>, I., Ericsson, C., </a:t>
            </a:r>
            <a:r>
              <a:rPr lang="en-US" sz="1400" dirty="0" err="1">
                <a:latin typeface="Times New Roman" panose="02020603050405020304" pitchFamily="18" charset="0"/>
                <a:cs typeface="Times New Roman" panose="02020603050405020304" pitchFamily="18" charset="0"/>
              </a:rPr>
              <a:t>Birken</a:t>
            </a:r>
            <a:r>
              <a:rPr lang="en-US" sz="1400" dirty="0">
                <a:latin typeface="Times New Roman" panose="02020603050405020304" pitchFamily="18" charset="0"/>
                <a:cs typeface="Times New Roman" panose="02020603050405020304" pitchFamily="18" charset="0"/>
              </a:rPr>
              <a:t>, S. A., &amp; </a:t>
            </a:r>
            <a:r>
              <a:rPr lang="en-US" sz="1400" dirty="0" err="1">
                <a:latin typeface="Times New Roman" panose="02020603050405020304" pitchFamily="18" charset="0"/>
                <a:cs typeface="Times New Roman" panose="02020603050405020304" pitchFamily="18" charset="0"/>
              </a:rPr>
              <a:t>Schildmeijer</a:t>
            </a:r>
            <a:r>
              <a:rPr lang="en-US" sz="1400" dirty="0">
                <a:latin typeface="Times New Roman" panose="02020603050405020304" pitchFamily="18" charset="0"/>
                <a:cs typeface="Times New Roman" panose="02020603050405020304" pitchFamily="18" charset="0"/>
              </a:rPr>
              <a:t>, K. (2020). Characteristics of successful changes in health care organizations: an interview study with physicians, registered nurses and assistant nurses. </a:t>
            </a:r>
            <a:r>
              <a:rPr lang="en-US" sz="1400" i="1" dirty="0">
                <a:latin typeface="Times New Roman" panose="02020603050405020304" pitchFamily="18" charset="0"/>
                <a:cs typeface="Times New Roman" panose="02020603050405020304" pitchFamily="18" charset="0"/>
              </a:rPr>
              <a:t>BMC health services research</a:t>
            </a:r>
            <a:r>
              <a:rPr lang="en-US" sz="1400" dirty="0">
                <a:latin typeface="Times New Roman" panose="02020603050405020304" pitchFamily="18" charset="0"/>
                <a:cs typeface="Times New Roman" panose="02020603050405020304" pitchFamily="18" charset="0"/>
              </a:rPr>
              <a:t>, </a:t>
            </a:r>
            <a:r>
              <a:rPr lang="en-US" sz="1400" i="1" dirty="0">
                <a:latin typeface="Times New Roman" panose="02020603050405020304" pitchFamily="18" charset="0"/>
                <a:cs typeface="Times New Roman" panose="02020603050405020304" pitchFamily="18" charset="0"/>
              </a:rPr>
              <a:t>20</a:t>
            </a:r>
            <a:r>
              <a:rPr lang="en-US" sz="1400" dirty="0">
                <a:latin typeface="Times New Roman" panose="02020603050405020304" pitchFamily="18" charset="0"/>
                <a:cs typeface="Times New Roman" panose="02020603050405020304" pitchFamily="18" charset="0"/>
              </a:rPr>
              <a:t>, 1-8. </a:t>
            </a:r>
            <a:r>
              <a:rPr lang="en-US" sz="1400" u="sng" dirty="0">
                <a:latin typeface="Times New Roman" panose="02020603050405020304" pitchFamily="18" charset="0"/>
                <a:cs typeface="Times New Roman" panose="02020603050405020304" pitchFamily="18" charset="0"/>
                <a:hlinkClick r:id="rId4"/>
              </a:rPr>
              <a:t>https://bmchealthservres.biomedcentral.com/articles/10.1186/s12913-020-4999-8</a:t>
            </a:r>
            <a:endParaRPr lang="en-US" sz="1400" dirty="0">
              <a:latin typeface="Times New Roman" panose="02020603050405020304" pitchFamily="18" charset="0"/>
              <a:cs typeface="Times New Roman" panose="02020603050405020304" pitchFamily="18" charset="0"/>
            </a:endParaRPr>
          </a:p>
          <a:p>
            <a:pPr indent="-457200">
              <a:lnSpc>
                <a:spcPct val="200000"/>
              </a:lnSpc>
            </a:pPr>
            <a:r>
              <a:rPr lang="en-US" sz="1400" dirty="0" err="1">
                <a:latin typeface="Times New Roman" panose="02020603050405020304" pitchFamily="18" charset="0"/>
                <a:cs typeface="Times New Roman" panose="02020603050405020304" pitchFamily="18" charset="0"/>
              </a:rPr>
              <a:t>Sartini</a:t>
            </a:r>
            <a:r>
              <a:rPr lang="en-US" sz="1400" dirty="0">
                <a:latin typeface="Times New Roman" panose="02020603050405020304" pitchFamily="18" charset="0"/>
                <a:cs typeface="Times New Roman" panose="02020603050405020304" pitchFamily="18" charset="0"/>
              </a:rPr>
              <a:t>, M., Carbone, A., </a:t>
            </a:r>
            <a:r>
              <a:rPr lang="en-US" sz="1400" dirty="0" err="1">
                <a:latin typeface="Times New Roman" panose="02020603050405020304" pitchFamily="18" charset="0"/>
                <a:cs typeface="Times New Roman" panose="02020603050405020304" pitchFamily="18" charset="0"/>
              </a:rPr>
              <a:t>Demartini</a:t>
            </a:r>
            <a:r>
              <a:rPr lang="en-US" sz="1400" dirty="0">
                <a:latin typeface="Times New Roman" panose="02020603050405020304" pitchFamily="18" charset="0"/>
                <a:cs typeface="Times New Roman" panose="02020603050405020304" pitchFamily="18" charset="0"/>
              </a:rPr>
              <a:t>, A., </a:t>
            </a:r>
            <a:r>
              <a:rPr lang="en-US" sz="1400" dirty="0" err="1">
                <a:latin typeface="Times New Roman" panose="02020603050405020304" pitchFamily="18" charset="0"/>
                <a:cs typeface="Times New Roman" panose="02020603050405020304" pitchFamily="18" charset="0"/>
              </a:rPr>
              <a:t>Giribone</a:t>
            </a:r>
            <a:r>
              <a:rPr lang="en-US" sz="1400" dirty="0">
                <a:latin typeface="Times New Roman" panose="02020603050405020304" pitchFamily="18" charset="0"/>
                <a:cs typeface="Times New Roman" panose="02020603050405020304" pitchFamily="18" charset="0"/>
              </a:rPr>
              <a:t>, L., Oliva, M., </a:t>
            </a:r>
            <a:r>
              <a:rPr lang="en-US" sz="1400" dirty="0" err="1">
                <a:latin typeface="Times New Roman" panose="02020603050405020304" pitchFamily="18" charset="0"/>
                <a:cs typeface="Times New Roman" panose="02020603050405020304" pitchFamily="18" charset="0"/>
              </a:rPr>
              <a:t>Spagnolo</a:t>
            </a:r>
            <a:r>
              <a:rPr lang="en-US" sz="1400" dirty="0">
                <a:latin typeface="Times New Roman" panose="02020603050405020304" pitchFamily="18" charset="0"/>
                <a:cs typeface="Times New Roman" panose="02020603050405020304" pitchFamily="18" charset="0"/>
              </a:rPr>
              <a:t>, A. M., ... &amp; Cristina, M. L. (2022, August). Overcrowding in emergency department: causes, consequences, and solutions—a narrative review. In </a:t>
            </a:r>
            <a:r>
              <a:rPr lang="en-US" sz="1400" i="1" dirty="0">
                <a:latin typeface="Times New Roman" panose="02020603050405020304" pitchFamily="18" charset="0"/>
                <a:cs typeface="Times New Roman" panose="02020603050405020304" pitchFamily="18" charset="0"/>
              </a:rPr>
              <a:t>Healthcare</a:t>
            </a:r>
            <a:r>
              <a:rPr lang="en-US" sz="1400" dirty="0">
                <a:latin typeface="Times New Roman" panose="02020603050405020304" pitchFamily="18" charset="0"/>
                <a:cs typeface="Times New Roman" panose="02020603050405020304" pitchFamily="18" charset="0"/>
              </a:rPr>
              <a:t> (Vol. 10, No. 9, p. 1625). MDPI. </a:t>
            </a:r>
            <a:r>
              <a:rPr lang="en-US" sz="1400" u="sng" dirty="0">
                <a:latin typeface="Times New Roman" panose="02020603050405020304" pitchFamily="18" charset="0"/>
                <a:cs typeface="Times New Roman" panose="02020603050405020304" pitchFamily="18" charset="0"/>
                <a:hlinkClick r:id="rId5"/>
              </a:rPr>
              <a:t>https://www.mdpi.com/2227-9032/10/9/1625</a:t>
            </a:r>
            <a:endParaRPr lang="en-US" sz="1400" dirty="0">
              <a:latin typeface="Times New Roman" panose="02020603050405020304" pitchFamily="18" charset="0"/>
              <a:cs typeface="Times New Roman" panose="02020603050405020304" pitchFamily="18" charset="0"/>
            </a:endParaRPr>
          </a:p>
          <a:p>
            <a:pPr indent="-457200">
              <a:lnSpc>
                <a:spcPct val="200000"/>
              </a:lnSpc>
            </a:pPr>
            <a:r>
              <a:rPr lang="en-US" sz="1400" dirty="0" err="1">
                <a:latin typeface="Times New Roman" panose="02020603050405020304" pitchFamily="18" charset="0"/>
                <a:cs typeface="Times New Roman" panose="02020603050405020304" pitchFamily="18" charset="0"/>
              </a:rPr>
              <a:t>Sharifi</a:t>
            </a:r>
            <a:r>
              <a:rPr lang="en-US" sz="1400" dirty="0">
                <a:latin typeface="Times New Roman" panose="02020603050405020304" pitchFamily="18" charset="0"/>
                <a:cs typeface="Times New Roman" panose="02020603050405020304" pitchFamily="18" charset="0"/>
              </a:rPr>
              <a:t> Kia, A., </a:t>
            </a:r>
            <a:r>
              <a:rPr lang="en-US" sz="1400" dirty="0" err="1">
                <a:latin typeface="Times New Roman" panose="02020603050405020304" pitchFamily="18" charset="0"/>
                <a:cs typeface="Times New Roman" panose="02020603050405020304" pitchFamily="18" charset="0"/>
              </a:rPr>
              <a:t>Rafizadeh</a:t>
            </a:r>
            <a:r>
              <a:rPr lang="en-US" sz="1400" dirty="0">
                <a:latin typeface="Times New Roman" panose="02020603050405020304" pitchFamily="18" charset="0"/>
                <a:cs typeface="Times New Roman" panose="02020603050405020304" pitchFamily="18" charset="0"/>
              </a:rPr>
              <a:t>, M., &amp; </a:t>
            </a:r>
            <a:r>
              <a:rPr lang="en-US" sz="1400" dirty="0" err="1">
                <a:latin typeface="Times New Roman" panose="02020603050405020304" pitchFamily="18" charset="0"/>
                <a:cs typeface="Times New Roman" panose="02020603050405020304" pitchFamily="18" charset="0"/>
              </a:rPr>
              <a:t>Shahmoradi</a:t>
            </a:r>
            <a:r>
              <a:rPr lang="en-US" sz="1400" dirty="0">
                <a:latin typeface="Times New Roman" panose="02020603050405020304" pitchFamily="18" charset="0"/>
                <a:cs typeface="Times New Roman" panose="02020603050405020304" pitchFamily="18" charset="0"/>
              </a:rPr>
              <a:t>, L. (2022). Telemedicine in the emergency department: an overview of systematic reviews. </a:t>
            </a:r>
            <a:r>
              <a:rPr lang="en-US" sz="1400" i="1" dirty="0">
                <a:latin typeface="Times New Roman" panose="02020603050405020304" pitchFamily="18" charset="0"/>
                <a:cs typeface="Times New Roman" panose="02020603050405020304" pitchFamily="18" charset="0"/>
              </a:rPr>
              <a:t>Journal of Public Health</a:t>
            </a:r>
            <a:r>
              <a:rPr lang="en-US" sz="1400" dirty="0">
                <a:latin typeface="Times New Roman" panose="02020603050405020304" pitchFamily="18" charset="0"/>
                <a:cs typeface="Times New Roman" panose="02020603050405020304" pitchFamily="18" charset="0"/>
              </a:rPr>
              <a:t>, 1-15. </a:t>
            </a:r>
            <a:r>
              <a:rPr lang="en-US" sz="1400" u="sng" dirty="0">
                <a:latin typeface="Times New Roman" panose="02020603050405020304" pitchFamily="18" charset="0"/>
                <a:cs typeface="Times New Roman" panose="02020603050405020304" pitchFamily="18" charset="0"/>
                <a:hlinkClick r:id="rId6"/>
              </a:rPr>
              <a:t>https://www.ncbi.nlm.nih.gov/pmc/articles/PMC8791673/</a:t>
            </a:r>
            <a:endParaRPr lang="en-US" sz="1400" dirty="0">
              <a:latin typeface="Times New Roman" panose="02020603050405020304" pitchFamily="18" charset="0"/>
              <a:cs typeface="Times New Roman" panose="02020603050405020304" pitchFamily="18" charset="0"/>
            </a:endParaRPr>
          </a:p>
          <a:p>
            <a:pPr indent="-457200">
              <a:lnSpc>
                <a:spcPct val="200000"/>
              </a:lnSpc>
            </a:pPr>
            <a:endParaRPr lang="en-US" sz="1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155369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marL="0" marR="0" algn="ctr">
              <a:lnSpc>
                <a:spcPct val="200000"/>
              </a:lnSpc>
              <a:spcBef>
                <a:spcPts val="0"/>
              </a:spcBef>
              <a:spcAft>
                <a:spcPts val="200"/>
              </a:spcAft>
            </a:pPr>
            <a:r>
              <a:rPr lang="en-US" sz="2400" b="1" dirty="0">
                <a:latin typeface="Times New Roman" panose="02020603050405020304" pitchFamily="18" charset="0"/>
                <a:ea typeface="Calibri" panose="020F0502020204030204" pitchFamily="34" charset="0"/>
                <a:cs typeface="Times New Roman" panose="02020603050405020304" pitchFamily="18" charset="0"/>
              </a:rPr>
              <a:t>Telehealth to reduce overcrowding in the emergency department</a:t>
            </a:r>
            <a:br>
              <a:rPr lang="en-US" sz="2400" dirty="0">
                <a:latin typeface="Times New Roman" panose="02020603050405020304" pitchFamily="18" charset="0"/>
                <a:ea typeface="Calibri" panose="020F0502020204030204" pitchFamily="34" charset="0"/>
                <a:cs typeface="Times New Roman" panose="02020603050405020304" pitchFamily="18" charset="0"/>
              </a:rPr>
            </a:br>
            <a:endParaRPr lang="en-US" sz="2400" dirty="0"/>
          </a:p>
        </p:txBody>
      </p:sp>
      <p:sp>
        <p:nvSpPr>
          <p:cNvPr id="3" name="Content Placeholder 2"/>
          <p:cNvSpPr>
            <a:spLocks noGrp="1"/>
          </p:cNvSpPr>
          <p:nvPr>
            <p:ph sz="half" idx="1"/>
          </p:nvPr>
        </p:nvSpPr>
        <p:spPr/>
        <p:txBody>
          <a:bodyPr>
            <a:normAutofit/>
          </a:bodyPr>
          <a:lstStyle/>
          <a:p>
            <a:pPr>
              <a:lnSpc>
                <a:spcPct val="200000"/>
              </a:lnSpc>
              <a:buFont typeface="Wingdings" panose="05000000000000000000" pitchFamily="2" charset="2"/>
              <a:buChar char="q"/>
            </a:pPr>
            <a:r>
              <a:rPr lang="en-US" sz="1400" dirty="0">
                <a:latin typeface="Times New Roman" panose="02020603050405020304" pitchFamily="18" charset="0"/>
                <a:ea typeface="Calibri" panose="020F0502020204030204" pitchFamily="34" charset="0"/>
                <a:cs typeface="Times New Roman" panose="02020603050405020304" pitchFamily="18" charset="0"/>
              </a:rPr>
              <a:t>The healthcare industry is experiencing significant changes in recent times. </a:t>
            </a:r>
          </a:p>
          <a:p>
            <a:pPr>
              <a:lnSpc>
                <a:spcPct val="200000"/>
              </a:lnSpc>
              <a:buFont typeface="Wingdings" panose="05000000000000000000" pitchFamily="2" charset="2"/>
              <a:buChar char="q"/>
            </a:pPr>
            <a:r>
              <a:rPr lang="en-US" sz="1400" dirty="0">
                <a:latin typeface="Times New Roman" panose="02020603050405020304" pitchFamily="18" charset="0"/>
                <a:ea typeface="Calibri" panose="020F0502020204030204" pitchFamily="34" charset="0"/>
                <a:cs typeface="Times New Roman" panose="02020603050405020304" pitchFamily="18" charset="0"/>
              </a:rPr>
              <a:t>Therefore, change is essential for the success of medical facilities (Nilsen et al., 2020). </a:t>
            </a:r>
          </a:p>
          <a:p>
            <a:pPr>
              <a:lnSpc>
                <a:spcPct val="200000"/>
              </a:lnSpc>
              <a:buFont typeface="Wingdings" panose="05000000000000000000" pitchFamily="2" charset="2"/>
              <a:buChar char="q"/>
            </a:pPr>
            <a:r>
              <a:rPr lang="en-US" sz="1400" dirty="0">
                <a:latin typeface="Times New Roman" panose="02020603050405020304" pitchFamily="18" charset="0"/>
                <a:ea typeface="Calibri" panose="020F0502020204030204" pitchFamily="34" charset="0"/>
                <a:cs typeface="Times New Roman" panose="02020603050405020304" pitchFamily="18" charset="0"/>
              </a:rPr>
              <a:t>Overcrowding in the emergency department has affected care provision, and significant changes must be made to ensure enhanced care provision. </a:t>
            </a:r>
          </a:p>
          <a:p>
            <a:pPr>
              <a:buFont typeface="Wingdings" panose="05000000000000000000" pitchFamily="2" charset="2"/>
              <a:buChar char="q"/>
            </a:pPr>
            <a:endParaRPr lang="en-US" dirty="0"/>
          </a:p>
        </p:txBody>
      </p:sp>
      <p:pic>
        <p:nvPicPr>
          <p:cNvPr id="5" name="Content Placeholder 4"/>
          <p:cNvPicPr>
            <a:picLocks noGrp="1" noChangeAspect="1"/>
          </p:cNvPicPr>
          <p:nvPr>
            <p:ph sz="half" idx="2"/>
          </p:nvPr>
        </p:nvPicPr>
        <p:blipFill>
          <a:blip r:embed="rId5"/>
          <a:stretch>
            <a:fillRect/>
          </a:stretch>
        </p:blipFill>
        <p:spPr>
          <a:xfrm>
            <a:off x="5594350" y="2569369"/>
            <a:ext cx="4700588" cy="3133725"/>
          </a:xfrm>
          <a:prstGeom prst="rect">
            <a:avLst/>
          </a:prstGeom>
        </p:spPr>
      </p:pic>
      <p:pic>
        <p:nvPicPr>
          <p:cNvPr id="6" name="Telehealth">
            <a:hlinkClick r:id="" action="ppaction://media"/>
            <a:extLst>
              <a:ext uri="{FF2B5EF4-FFF2-40B4-BE49-F238E27FC236}">
                <a16:creationId xmlns:a16="http://schemas.microsoft.com/office/drawing/2014/main" id="{C1FF74F4-8A64-4B03-B5E8-0AF55BBDB72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07118" y="6076013"/>
            <a:ext cx="609600" cy="609600"/>
          </a:xfrm>
          <a:prstGeom prst="rect">
            <a:avLst/>
          </a:prstGeom>
        </p:spPr>
      </p:pic>
    </p:spTree>
    <p:extLst>
      <p:ext uri="{BB962C8B-B14F-4D97-AF65-F5344CB8AC3E}">
        <p14:creationId xmlns:p14="http://schemas.microsoft.com/office/powerpoint/2010/main" val="398706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71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4379" y="352926"/>
            <a:ext cx="11662610" cy="3852337"/>
          </a:xfrm>
          <a:prstGeom prst="rect">
            <a:avLst/>
          </a:prstGeom>
          <a:noFill/>
        </p:spPr>
        <p:txBody>
          <a:bodyPr wrap="square" rtlCol="0">
            <a:spAutoFit/>
          </a:bodyPr>
          <a:lstStyle/>
          <a:p>
            <a:pPr algn="ctr">
              <a:lnSpc>
                <a:spcPct val="200000"/>
              </a:lnSpc>
              <a:spcAft>
                <a:spcPts val="200"/>
              </a:spcAft>
            </a:pPr>
            <a:r>
              <a:rPr lang="en-US" sz="2400" b="1" dirty="0">
                <a:latin typeface="Times New Roman" panose="02020603050405020304" pitchFamily="18" charset="0"/>
                <a:ea typeface="Calibri" panose="020F0502020204030204" pitchFamily="34" charset="0"/>
                <a:cs typeface="Times New Roman" panose="02020603050405020304" pitchFamily="18" charset="0"/>
              </a:rPr>
              <a:t>Major problem and importance of addressing</a:t>
            </a:r>
          </a:p>
          <a:p>
            <a:pPr marL="342900" indent="-342900">
              <a:lnSpc>
                <a:spcPct val="200000"/>
              </a:lnSpc>
              <a:spcAft>
                <a:spcPts val="200"/>
              </a:spcAft>
              <a:buFont typeface="Wingdings" panose="05000000000000000000" pitchFamily="2" charset="2"/>
              <a:buChar char="ü"/>
            </a:pPr>
            <a:r>
              <a:rPr lang="en-US" sz="1400" dirty="0">
                <a:latin typeface="Times New Roman" panose="02020603050405020304" pitchFamily="18" charset="0"/>
                <a:ea typeface="Calibri" panose="020F0502020204030204" pitchFamily="34" charset="0"/>
                <a:cs typeface="Times New Roman" panose="02020603050405020304" pitchFamily="18" charset="0"/>
              </a:rPr>
              <a:t>Over time, the emergency department in my clinic has been overcrowding. </a:t>
            </a:r>
          </a:p>
          <a:p>
            <a:pPr marL="342900" indent="-342900">
              <a:lnSpc>
                <a:spcPct val="200000"/>
              </a:lnSpc>
              <a:spcAft>
                <a:spcPts val="200"/>
              </a:spcAft>
              <a:buFont typeface="Wingdings" panose="05000000000000000000" pitchFamily="2" charset="2"/>
              <a:buChar char="ü"/>
            </a:pPr>
            <a:r>
              <a:rPr lang="en-US" sz="1400" dirty="0">
                <a:latin typeface="Times New Roman" panose="02020603050405020304" pitchFamily="18" charset="0"/>
                <a:ea typeface="Calibri" panose="020F0502020204030204" pitchFamily="34" charset="0"/>
                <a:cs typeface="Times New Roman" panose="02020603050405020304" pitchFamily="18" charset="0"/>
              </a:rPr>
              <a:t>Many patients are in the wait line daily with non-urgent cases. </a:t>
            </a:r>
          </a:p>
          <a:p>
            <a:pPr marL="342900" indent="-342900">
              <a:lnSpc>
                <a:spcPct val="200000"/>
              </a:lnSpc>
              <a:spcAft>
                <a:spcPts val="200"/>
              </a:spcAft>
              <a:buFont typeface="Wingdings" panose="05000000000000000000" pitchFamily="2" charset="2"/>
              <a:buChar char="ü"/>
            </a:pPr>
            <a:r>
              <a:rPr lang="en-US" sz="1400" dirty="0">
                <a:latin typeface="Times New Roman" panose="02020603050405020304" pitchFamily="18" charset="0"/>
                <a:ea typeface="Calibri" panose="020F0502020204030204" pitchFamily="34" charset="0"/>
                <a:cs typeface="Times New Roman" panose="02020603050405020304" pitchFamily="18" charset="0"/>
              </a:rPr>
              <a:t>These congestions have resulted in increased complaints from the providers that they have difficulty addressing many clients daily. </a:t>
            </a:r>
          </a:p>
          <a:p>
            <a:pPr marL="342900" indent="-342900">
              <a:lnSpc>
                <a:spcPct val="200000"/>
              </a:lnSpc>
              <a:spcAft>
                <a:spcPts val="200"/>
              </a:spcAft>
              <a:buFont typeface="Wingdings" panose="05000000000000000000" pitchFamily="2" charset="2"/>
              <a:buChar char="ü"/>
            </a:pPr>
            <a:r>
              <a:rPr lang="en-US" sz="1400" dirty="0">
                <a:latin typeface="Times New Roman" panose="02020603050405020304" pitchFamily="18" charset="0"/>
                <a:ea typeface="Calibri" panose="020F0502020204030204" pitchFamily="34" charset="0"/>
                <a:cs typeface="Times New Roman" panose="02020603050405020304" pitchFamily="18" charset="0"/>
              </a:rPr>
              <a:t>Thus, there is necessary to address this issue to ensure that critically ill patients are not subjected to long wait times and that the staff has enough time to deal with patients. </a:t>
            </a:r>
          </a:p>
          <a:p>
            <a:pPr>
              <a:lnSpc>
                <a:spcPct val="200000"/>
              </a:lnSpc>
              <a:spcAft>
                <a:spcPts val="200"/>
              </a:spcAft>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 name="Problem &amp; Addressing">
            <a:hlinkClick r:id="" action="ppaction://media"/>
            <a:extLst>
              <a:ext uri="{FF2B5EF4-FFF2-40B4-BE49-F238E27FC236}">
                <a16:creationId xmlns:a16="http://schemas.microsoft.com/office/drawing/2014/main" id="{F4DE8D2A-E327-4C38-92FB-263FE701E89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02189" y="6031523"/>
            <a:ext cx="609600" cy="609600"/>
          </a:xfrm>
          <a:prstGeom prst="rect">
            <a:avLst/>
          </a:prstGeom>
        </p:spPr>
      </p:pic>
    </p:spTree>
    <p:extLst>
      <p:ext uri="{BB962C8B-B14F-4D97-AF65-F5344CB8AC3E}">
        <p14:creationId xmlns:p14="http://schemas.microsoft.com/office/powerpoint/2010/main" val="1053556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37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2400" b="1" dirty="0">
                <a:latin typeface="Times New Roman" panose="02020603050405020304" pitchFamily="18" charset="0"/>
                <a:cs typeface="Times New Roman" panose="02020603050405020304" pitchFamily="18" charset="0"/>
              </a:rPr>
              <a:t>Research </a:t>
            </a:r>
            <a:br>
              <a:rPr lang="en-US" sz="2400" dirty="0">
                <a:latin typeface="Times New Roman" panose="02020603050405020304" pitchFamily="18" charset="0"/>
                <a:cs typeface="Times New Roman" panose="02020603050405020304" pitchFamily="18" charset="0"/>
              </a:rPr>
            </a:br>
            <a:endParaRPr lang="en-US" sz="2400"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sz="half" idx="1"/>
          </p:nvPr>
        </p:nvSpPr>
        <p:spPr>
          <a:xfrm>
            <a:off x="188843" y="2336873"/>
            <a:ext cx="5189835" cy="4193136"/>
          </a:xfrm>
        </p:spPr>
        <p:txBody>
          <a:bodyPr>
            <a:normAutofit/>
          </a:bodyPr>
          <a:lstStyle/>
          <a:p>
            <a:pPr>
              <a:lnSpc>
                <a:spcPct val="200000"/>
              </a:lnSpc>
              <a:buFont typeface="Wingdings" panose="05000000000000000000" pitchFamily="2" charset="2"/>
              <a:buChar char="ü"/>
            </a:pPr>
            <a:r>
              <a:rPr lang="en-US" sz="1400" dirty="0">
                <a:latin typeface="Times New Roman" panose="02020603050405020304" pitchFamily="18" charset="0"/>
                <a:ea typeface="Calibri" panose="020F0502020204030204" pitchFamily="34" charset="0"/>
                <a:cs typeface="Times New Roman" panose="02020603050405020304" pitchFamily="18" charset="0"/>
              </a:rPr>
              <a:t>As </a:t>
            </a:r>
            <a:r>
              <a:rPr lang="en-US" sz="1400" dirty="0" err="1">
                <a:latin typeface="Times New Roman" panose="02020603050405020304" pitchFamily="18" charset="0"/>
                <a:ea typeface="Calibri" panose="020F0502020204030204" pitchFamily="34" charset="0"/>
                <a:cs typeface="Times New Roman" panose="02020603050405020304" pitchFamily="18" charset="0"/>
              </a:rPr>
              <a:t>Alfaleh</a:t>
            </a:r>
            <a:r>
              <a:rPr lang="en-US" sz="1400" dirty="0">
                <a:latin typeface="Times New Roman" panose="02020603050405020304" pitchFamily="18" charset="0"/>
                <a:ea typeface="Calibri" panose="020F0502020204030204" pitchFamily="34" charset="0"/>
                <a:cs typeface="Times New Roman" panose="02020603050405020304" pitchFamily="18" charset="0"/>
              </a:rPr>
              <a:t> et al. (2022) explain, ED overcrowding is one of the major challenges many facilities experience. </a:t>
            </a:r>
          </a:p>
          <a:p>
            <a:pPr>
              <a:lnSpc>
                <a:spcPct val="200000"/>
              </a:lnSpc>
              <a:buFont typeface="Wingdings" panose="05000000000000000000" pitchFamily="2" charset="2"/>
              <a:buChar char="ü"/>
            </a:pPr>
            <a:r>
              <a:rPr lang="en-US" sz="1400" dirty="0">
                <a:latin typeface="Times New Roman" panose="02020603050405020304" pitchFamily="18" charset="0"/>
                <a:ea typeface="Calibri" panose="020F0502020204030204" pitchFamily="34" charset="0"/>
                <a:cs typeface="Times New Roman" panose="02020603050405020304" pitchFamily="18" charset="0"/>
              </a:rPr>
              <a:t>Although the article explains that overcrowding may sometimes occur due to staff shortages, that is different in my facility. </a:t>
            </a:r>
          </a:p>
          <a:p>
            <a:pPr>
              <a:lnSpc>
                <a:spcPct val="200000"/>
              </a:lnSpc>
              <a:buFont typeface="Wingdings" panose="05000000000000000000" pitchFamily="2" charset="2"/>
              <a:buChar char="ü"/>
            </a:pPr>
            <a:r>
              <a:rPr lang="en-US" sz="1400" dirty="0">
                <a:latin typeface="Times New Roman" panose="02020603050405020304" pitchFamily="18" charset="0"/>
                <a:ea typeface="Calibri" panose="020F0502020204030204" pitchFamily="34" charset="0"/>
                <a:cs typeface="Times New Roman" panose="02020603050405020304" pitchFamily="18" charset="0"/>
              </a:rPr>
              <a:t>The major problem that has caused overcrowding is the less-urgent patients visiting the ED. </a:t>
            </a:r>
          </a:p>
          <a:p>
            <a:pPr>
              <a:lnSpc>
                <a:spcPct val="200000"/>
              </a:lnSpc>
              <a:buFont typeface="Wingdings" panose="05000000000000000000" pitchFamily="2" charset="2"/>
              <a:buChar char="ü"/>
            </a:pPr>
            <a:r>
              <a:rPr lang="en-US" sz="1400" dirty="0">
                <a:latin typeface="Times New Roman" panose="02020603050405020304" pitchFamily="18" charset="0"/>
                <a:ea typeface="Calibri" panose="020F0502020204030204" pitchFamily="34" charset="0"/>
                <a:cs typeface="Times New Roman" panose="02020603050405020304" pitchFamily="18" charset="0"/>
              </a:rPr>
              <a:t>That affects care provision and increases the risk to those in care need. </a:t>
            </a:r>
          </a:p>
          <a:p>
            <a:pPr>
              <a:buFont typeface="Wingdings" panose="05000000000000000000" pitchFamily="2" charset="2"/>
              <a:buChar char="ü"/>
            </a:pPr>
            <a:endParaRPr lang="en-US" dirty="0"/>
          </a:p>
        </p:txBody>
      </p:sp>
      <p:pic>
        <p:nvPicPr>
          <p:cNvPr id="5" name="Content Placeholder 4"/>
          <p:cNvPicPr>
            <a:picLocks noGrp="1" noChangeAspect="1"/>
          </p:cNvPicPr>
          <p:nvPr>
            <p:ph sz="half" idx="2"/>
          </p:nvPr>
        </p:nvPicPr>
        <p:blipFill>
          <a:blip r:embed="rId5"/>
          <a:stretch>
            <a:fillRect/>
          </a:stretch>
        </p:blipFill>
        <p:spPr>
          <a:xfrm>
            <a:off x="5618106" y="2336800"/>
            <a:ext cx="4653075" cy="3598863"/>
          </a:xfrm>
          <a:prstGeom prst="rect">
            <a:avLst/>
          </a:prstGeom>
        </p:spPr>
      </p:pic>
      <p:pic>
        <p:nvPicPr>
          <p:cNvPr id="4" name="Research">
            <a:hlinkClick r:id="" action="ppaction://media"/>
            <a:extLst>
              <a:ext uri="{FF2B5EF4-FFF2-40B4-BE49-F238E27FC236}">
                <a16:creationId xmlns:a16="http://schemas.microsoft.com/office/drawing/2014/main" id="{2689725A-3A64-44D1-A513-1B580503EFE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93557" y="6078415"/>
            <a:ext cx="609600" cy="609600"/>
          </a:xfrm>
          <a:prstGeom prst="rect">
            <a:avLst/>
          </a:prstGeom>
        </p:spPr>
      </p:pic>
    </p:spTree>
    <p:extLst>
      <p:ext uri="{BB962C8B-B14F-4D97-AF65-F5344CB8AC3E}">
        <p14:creationId xmlns:p14="http://schemas.microsoft.com/office/powerpoint/2010/main" val="3319750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49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26774" y="208722"/>
            <a:ext cx="10952922" cy="2800767"/>
          </a:xfrm>
          <a:prstGeom prst="rect">
            <a:avLst/>
          </a:prstGeom>
          <a:noFill/>
        </p:spPr>
        <p:txBody>
          <a:bodyPr wrap="square" rtlCol="0">
            <a:spAutoFit/>
          </a:bodyPr>
          <a:lstStyle/>
          <a:p>
            <a:pPr algn="ctr"/>
            <a:r>
              <a:rPr lang="en-US" sz="2400" b="1" dirty="0">
                <a:latin typeface="Times New Roman" panose="02020603050405020304" pitchFamily="18" charset="0"/>
                <a:cs typeface="Times New Roman" panose="02020603050405020304" pitchFamily="18" charset="0"/>
              </a:rPr>
              <a:t>Research</a:t>
            </a:r>
          </a:p>
          <a:p>
            <a:pPr marL="342900" indent="-342900">
              <a:lnSpc>
                <a:spcPct val="200000"/>
              </a:lnSpc>
              <a:buFont typeface="Wingdings" panose="05000000000000000000" pitchFamily="2" charset="2"/>
              <a:buChar char="ü"/>
            </a:pPr>
            <a:r>
              <a:rPr lang="en-US" sz="2400" b="1"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latin typeface="Times New Roman" panose="02020603050405020304" pitchFamily="18" charset="0"/>
                <a:ea typeface="Calibri" panose="020F0502020204030204" pitchFamily="34" charset="0"/>
                <a:cs typeface="Times New Roman" panose="02020603050405020304" pitchFamily="18" charset="0"/>
              </a:rPr>
              <a:t>Sharifi</a:t>
            </a:r>
            <a:r>
              <a:rPr lang="en-US" sz="1400" dirty="0">
                <a:latin typeface="Times New Roman" panose="02020603050405020304" pitchFamily="18" charset="0"/>
                <a:ea typeface="Calibri" panose="020F0502020204030204" pitchFamily="34" charset="0"/>
                <a:cs typeface="Times New Roman" panose="02020603050405020304" pitchFamily="18" charset="0"/>
              </a:rPr>
              <a:t> Kia et al. (2022) did research to identify major solutions to the issue of overcrowding in ED. </a:t>
            </a:r>
          </a:p>
          <a:p>
            <a:pPr marL="342900" indent="-342900">
              <a:lnSpc>
                <a:spcPct val="200000"/>
              </a:lnSpc>
              <a:buFont typeface="Wingdings" panose="05000000000000000000" pitchFamily="2" charset="2"/>
              <a:buChar char="ü"/>
            </a:pPr>
            <a:r>
              <a:rPr lang="en-US" sz="1400" dirty="0">
                <a:latin typeface="Times New Roman" panose="02020603050405020304" pitchFamily="18" charset="0"/>
                <a:ea typeface="Calibri" panose="020F0502020204030204" pitchFamily="34" charset="0"/>
                <a:cs typeface="Times New Roman" panose="02020603050405020304" pitchFamily="18" charset="0"/>
              </a:rPr>
              <a:t>According to the article, emergency departments are among the major departments in any medical facility. </a:t>
            </a:r>
          </a:p>
          <a:p>
            <a:pPr marL="342900" indent="-342900">
              <a:lnSpc>
                <a:spcPct val="200000"/>
              </a:lnSpc>
              <a:buFont typeface="Wingdings" panose="05000000000000000000" pitchFamily="2" charset="2"/>
              <a:buChar char="ü"/>
            </a:pPr>
            <a:r>
              <a:rPr lang="en-US" sz="1400" dirty="0">
                <a:latin typeface="Times New Roman" panose="02020603050405020304" pitchFamily="18" charset="0"/>
                <a:ea typeface="Calibri" panose="020F0502020204030204" pitchFamily="34" charset="0"/>
                <a:cs typeface="Times New Roman" panose="02020603050405020304" pitchFamily="18" charset="0"/>
              </a:rPr>
              <a:t>Therefore, less urgent patient overcrowding in the department can affect care quality and increase fatality rates for people with urgent care needs.</a:t>
            </a:r>
          </a:p>
          <a:p>
            <a:br>
              <a:rPr lang="en-US" sz="2400" dirty="0">
                <a:latin typeface="Times New Roman" panose="02020603050405020304" pitchFamily="18" charset="0"/>
                <a:cs typeface="Times New Roman" panose="02020603050405020304" pitchFamily="18" charset="0"/>
              </a:rPr>
            </a:br>
            <a:endParaRPr lang="en-US" sz="2400" dirty="0"/>
          </a:p>
        </p:txBody>
      </p:sp>
      <p:pic>
        <p:nvPicPr>
          <p:cNvPr id="3" name="Research II">
            <a:hlinkClick r:id="" action="ppaction://media"/>
            <a:extLst>
              <a:ext uri="{FF2B5EF4-FFF2-40B4-BE49-F238E27FC236}">
                <a16:creationId xmlns:a16="http://schemas.microsoft.com/office/drawing/2014/main" id="{3BA2EC8A-211E-44A5-9A73-15E265E40BA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67973" y="6022093"/>
            <a:ext cx="609600" cy="609600"/>
          </a:xfrm>
          <a:prstGeom prst="rect">
            <a:avLst/>
          </a:prstGeom>
        </p:spPr>
      </p:pic>
    </p:spTree>
    <p:extLst>
      <p:ext uri="{BB962C8B-B14F-4D97-AF65-F5344CB8AC3E}">
        <p14:creationId xmlns:p14="http://schemas.microsoft.com/office/powerpoint/2010/main" val="4030290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61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2400" b="1" dirty="0">
                <a:latin typeface="Times New Roman" panose="02020603050405020304" pitchFamily="18" charset="0"/>
                <a:cs typeface="Times New Roman" panose="02020603050405020304" pitchFamily="18" charset="0"/>
              </a:rPr>
              <a:t>Research</a:t>
            </a:r>
            <a:endParaRPr lang="en-US" sz="2400" dirty="0"/>
          </a:p>
        </p:txBody>
      </p:sp>
      <p:sp>
        <p:nvSpPr>
          <p:cNvPr id="3" name="Content Placeholder 2"/>
          <p:cNvSpPr>
            <a:spLocks noGrp="1"/>
          </p:cNvSpPr>
          <p:nvPr>
            <p:ph sz="half" idx="1"/>
          </p:nvPr>
        </p:nvSpPr>
        <p:spPr>
          <a:xfrm>
            <a:off x="109330" y="2336872"/>
            <a:ext cx="5269348" cy="4242831"/>
          </a:xfrm>
        </p:spPr>
        <p:txBody>
          <a:bodyPr>
            <a:normAutofit fontScale="92500"/>
          </a:bodyPr>
          <a:lstStyle/>
          <a:p>
            <a:pPr>
              <a:lnSpc>
                <a:spcPct val="200000"/>
              </a:lnSpc>
              <a:buFont typeface="Wingdings" panose="05000000000000000000" pitchFamily="2" charset="2"/>
              <a:buChar char="ü"/>
            </a:pPr>
            <a:r>
              <a:rPr lang="en-US" sz="1400" dirty="0">
                <a:latin typeface="Times New Roman" panose="02020603050405020304" pitchFamily="18" charset="0"/>
                <a:ea typeface="Calibri" panose="020F0502020204030204" pitchFamily="34" charset="0"/>
                <a:cs typeface="Times New Roman" panose="02020603050405020304" pitchFamily="18" charset="0"/>
              </a:rPr>
              <a:t>According to research by </a:t>
            </a:r>
            <a:r>
              <a:rPr lang="en-US" sz="1400" dirty="0" err="1">
                <a:latin typeface="Times New Roman" panose="02020603050405020304" pitchFamily="18" charset="0"/>
                <a:ea typeface="Calibri" panose="020F0502020204030204" pitchFamily="34" charset="0"/>
                <a:cs typeface="Times New Roman" panose="02020603050405020304" pitchFamily="18" charset="0"/>
              </a:rPr>
              <a:t>Sartini</a:t>
            </a:r>
            <a:r>
              <a:rPr lang="en-US" sz="1400" dirty="0">
                <a:latin typeface="Times New Roman" panose="02020603050405020304" pitchFamily="18" charset="0"/>
                <a:ea typeface="Calibri" panose="020F0502020204030204" pitchFamily="34" charset="0"/>
                <a:cs typeface="Times New Roman" panose="02020603050405020304" pitchFamily="18" charset="0"/>
              </a:rPr>
              <a:t> et al. (2022), overcrowding in EDs is a global challenge that poses major challenges to medical facilities.</a:t>
            </a:r>
          </a:p>
          <a:p>
            <a:pPr>
              <a:lnSpc>
                <a:spcPct val="200000"/>
              </a:lnSpc>
              <a:buFont typeface="Wingdings" panose="05000000000000000000" pitchFamily="2" charset="2"/>
              <a:buChar char="ü"/>
            </a:pPr>
            <a:r>
              <a:rPr lang="en-US" sz="1400" dirty="0">
                <a:latin typeface="Times New Roman" panose="02020603050405020304" pitchFamily="18" charset="0"/>
                <a:ea typeface="Calibri" panose="020F0502020204030204" pitchFamily="34" charset="0"/>
                <a:cs typeface="Times New Roman" panose="02020603050405020304" pitchFamily="18" charset="0"/>
              </a:rPr>
              <a:t> According to the authors, the main purpose of emergency departments is to address urgent medical problems that require quick diagnosis. </a:t>
            </a:r>
          </a:p>
          <a:p>
            <a:pPr>
              <a:lnSpc>
                <a:spcPct val="200000"/>
              </a:lnSpc>
              <a:buFont typeface="Wingdings" panose="05000000000000000000" pitchFamily="2" charset="2"/>
              <a:buChar char="ü"/>
            </a:pPr>
            <a:r>
              <a:rPr lang="en-US" sz="1400" dirty="0">
                <a:latin typeface="Times New Roman" panose="02020603050405020304" pitchFamily="18" charset="0"/>
                <a:ea typeface="Calibri" panose="020F0502020204030204" pitchFamily="34" charset="0"/>
                <a:cs typeface="Times New Roman" panose="02020603050405020304" pitchFamily="18" charset="0"/>
              </a:rPr>
              <a:t>Many factors contribute to overcrowding, such as poor services and delayed transfers. </a:t>
            </a:r>
          </a:p>
          <a:p>
            <a:pPr>
              <a:lnSpc>
                <a:spcPct val="200000"/>
              </a:lnSpc>
              <a:buFont typeface="Wingdings" panose="05000000000000000000" pitchFamily="2" charset="2"/>
              <a:buChar char="ü"/>
            </a:pPr>
            <a:r>
              <a:rPr lang="en-US" sz="1400" dirty="0">
                <a:latin typeface="Times New Roman" panose="02020603050405020304" pitchFamily="18" charset="0"/>
                <a:ea typeface="Calibri" panose="020F0502020204030204" pitchFamily="34" charset="0"/>
                <a:cs typeface="Times New Roman" panose="02020603050405020304" pitchFamily="18" charset="0"/>
              </a:rPr>
              <a:t>However, less urgent patients have been major contributors to overcrowding. </a:t>
            </a:r>
          </a:p>
          <a:p>
            <a:endParaRPr lang="en-US" sz="1400" dirty="0"/>
          </a:p>
        </p:txBody>
      </p:sp>
      <p:pic>
        <p:nvPicPr>
          <p:cNvPr id="5" name="Content Placeholder 4"/>
          <p:cNvPicPr>
            <a:picLocks noGrp="1" noChangeAspect="1"/>
          </p:cNvPicPr>
          <p:nvPr>
            <p:ph sz="half" idx="2"/>
          </p:nvPr>
        </p:nvPicPr>
        <p:blipFill>
          <a:blip r:embed="rId5"/>
          <a:stretch>
            <a:fillRect/>
          </a:stretch>
        </p:blipFill>
        <p:spPr>
          <a:xfrm>
            <a:off x="5594350" y="2705618"/>
            <a:ext cx="4700588" cy="2861227"/>
          </a:xfrm>
          <a:prstGeom prst="rect">
            <a:avLst/>
          </a:prstGeom>
        </p:spPr>
      </p:pic>
      <p:pic>
        <p:nvPicPr>
          <p:cNvPr id="4" name="Research III">
            <a:hlinkClick r:id="" action="ppaction://media"/>
            <a:extLst>
              <a:ext uri="{FF2B5EF4-FFF2-40B4-BE49-F238E27FC236}">
                <a16:creationId xmlns:a16="http://schemas.microsoft.com/office/drawing/2014/main" id="{0C2084F1-C3BD-44E6-A0EA-8F867609B37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47231" y="5970103"/>
            <a:ext cx="609600" cy="609600"/>
          </a:xfrm>
          <a:prstGeom prst="rect">
            <a:avLst/>
          </a:prstGeom>
        </p:spPr>
      </p:pic>
    </p:spTree>
    <p:extLst>
      <p:ext uri="{BB962C8B-B14F-4D97-AF65-F5344CB8AC3E}">
        <p14:creationId xmlns:p14="http://schemas.microsoft.com/office/powerpoint/2010/main" val="3597441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45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8783" y="149087"/>
            <a:ext cx="11370365" cy="2831544"/>
          </a:xfrm>
          <a:prstGeom prst="rect">
            <a:avLst/>
          </a:prstGeom>
          <a:noFill/>
        </p:spPr>
        <p:txBody>
          <a:bodyPr wrap="square" rtlCol="0">
            <a:spAutoFit/>
          </a:bodyPr>
          <a:lstStyle/>
          <a:p>
            <a:pPr algn="ctr"/>
            <a:r>
              <a:rPr lang="en-US" sz="2400" b="1" dirty="0">
                <a:latin typeface="Times New Roman" panose="02020603050405020304" pitchFamily="18" charset="0"/>
                <a:cs typeface="Times New Roman" panose="02020603050405020304" pitchFamily="18" charset="0"/>
              </a:rPr>
              <a:t>Telehealth to address overcrowding </a:t>
            </a:r>
          </a:p>
          <a:p>
            <a:pPr marL="342900" indent="-342900">
              <a:lnSpc>
                <a:spcPct val="200000"/>
              </a:lnSpc>
              <a:buFont typeface="Wingdings" panose="05000000000000000000" pitchFamily="2" charset="2"/>
              <a:buChar char="ü"/>
            </a:pPr>
            <a:r>
              <a:rPr lang="en-US" sz="1400" dirty="0">
                <a:latin typeface="Times New Roman" panose="02020603050405020304" pitchFamily="18" charset="0"/>
                <a:ea typeface="Calibri" panose="020F0502020204030204" pitchFamily="34" charset="0"/>
                <a:cs typeface="Times New Roman" panose="02020603050405020304" pitchFamily="18" charset="0"/>
              </a:rPr>
              <a:t>Based on the research above, telemedicine is the proposed innovation to address the issue of overcrowding in the emergency department. </a:t>
            </a:r>
          </a:p>
          <a:p>
            <a:pPr marL="342900" indent="-342900">
              <a:lnSpc>
                <a:spcPct val="200000"/>
              </a:lnSpc>
              <a:buFont typeface="Wingdings" panose="05000000000000000000" pitchFamily="2" charset="2"/>
              <a:buChar char="ü"/>
            </a:pPr>
            <a:r>
              <a:rPr lang="en-US" sz="1400" dirty="0">
                <a:latin typeface="Times New Roman" panose="02020603050405020304" pitchFamily="18" charset="0"/>
                <a:ea typeface="Calibri" panose="020F0502020204030204" pitchFamily="34" charset="0"/>
                <a:cs typeface="Times New Roman" panose="02020603050405020304" pitchFamily="18" charset="0"/>
              </a:rPr>
              <a:t>Telemedicine is a low-cost means of ensuring that patients with non-urgent illnesses get treatment from a physician as soon as feasible.</a:t>
            </a:r>
          </a:p>
          <a:p>
            <a:pPr marL="342900" indent="-342900">
              <a:lnSpc>
                <a:spcPct val="200000"/>
              </a:lnSpc>
              <a:buFont typeface="Wingdings" panose="05000000000000000000" pitchFamily="2" charset="2"/>
              <a:buChar char="ü"/>
            </a:pPr>
            <a:r>
              <a:rPr lang="en-US" sz="1400" dirty="0">
                <a:latin typeface="Times New Roman" panose="02020603050405020304" pitchFamily="18" charset="0"/>
                <a:ea typeface="Calibri" panose="020F0502020204030204" pitchFamily="34" charset="0"/>
                <a:cs typeface="Times New Roman" panose="02020603050405020304" pitchFamily="18" charset="0"/>
              </a:rPr>
              <a:t>Instead of spending time in the emergency department, these patients may get treatment remotely </a:t>
            </a:r>
          </a:p>
          <a:p>
            <a:pPr marL="342900" indent="-342900">
              <a:lnSpc>
                <a:spcPct val="200000"/>
              </a:lnSpc>
              <a:buFont typeface="Wingdings" panose="05000000000000000000" pitchFamily="2" charset="2"/>
              <a:buChar char="ü"/>
            </a:pPr>
            <a:r>
              <a:rPr lang="en-US" sz="1400" dirty="0">
                <a:latin typeface="Times New Roman" panose="02020603050405020304" pitchFamily="18" charset="0"/>
                <a:ea typeface="Calibri" panose="020F0502020204030204" pitchFamily="34" charset="0"/>
                <a:cs typeface="Times New Roman" panose="02020603050405020304" pitchFamily="18" charset="0"/>
              </a:rPr>
              <a:t>As </a:t>
            </a:r>
            <a:r>
              <a:rPr lang="en-US" sz="1400" dirty="0" err="1">
                <a:latin typeface="Times New Roman" panose="02020603050405020304" pitchFamily="18" charset="0"/>
                <a:ea typeface="Calibri" panose="020F0502020204030204" pitchFamily="34" charset="0"/>
                <a:cs typeface="Times New Roman" panose="02020603050405020304" pitchFamily="18" charset="0"/>
              </a:rPr>
              <a:t>Alfaleh</a:t>
            </a:r>
            <a:r>
              <a:rPr lang="en-US" sz="1400" dirty="0">
                <a:latin typeface="Times New Roman" panose="02020603050405020304" pitchFamily="18" charset="0"/>
                <a:ea typeface="Calibri" panose="020F0502020204030204" pitchFamily="34" charset="0"/>
                <a:cs typeface="Times New Roman" panose="02020603050405020304" pitchFamily="18" charset="0"/>
              </a:rPr>
              <a:t> et al. (2022), integrating telehealth in the ED has reduced overcrowding and unnecessary visits. </a:t>
            </a:r>
          </a:p>
          <a:p>
            <a:pPr marL="342900" indent="-342900">
              <a:buFont typeface="Wingdings" panose="05000000000000000000" pitchFamily="2" charset="2"/>
              <a:buChar char="ü"/>
            </a:pPr>
            <a:endParaRPr lang="en-US" sz="2400" dirty="0">
              <a:latin typeface="Times New Roman" panose="02020603050405020304" pitchFamily="18" charset="0"/>
              <a:cs typeface="Times New Roman" panose="02020603050405020304" pitchFamily="18" charset="0"/>
            </a:endParaRPr>
          </a:p>
          <a:p>
            <a:endParaRPr lang="en-US" dirty="0"/>
          </a:p>
        </p:txBody>
      </p:sp>
      <p:pic>
        <p:nvPicPr>
          <p:cNvPr id="3" name="telehealth">
            <a:hlinkClick r:id="" action="ppaction://media"/>
            <a:extLst>
              <a:ext uri="{FF2B5EF4-FFF2-40B4-BE49-F238E27FC236}">
                <a16:creationId xmlns:a16="http://schemas.microsoft.com/office/drawing/2014/main" id="{02E4EF6E-B5BC-4510-BC87-B6E2CBF15C4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81728"/>
            <a:ext cx="609600" cy="609600"/>
          </a:xfrm>
          <a:prstGeom prst="rect">
            <a:avLst/>
          </a:prstGeom>
        </p:spPr>
      </p:pic>
    </p:spTree>
    <p:extLst>
      <p:ext uri="{BB962C8B-B14F-4D97-AF65-F5344CB8AC3E}">
        <p14:creationId xmlns:p14="http://schemas.microsoft.com/office/powerpoint/2010/main" val="4098779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66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2400" b="1" dirty="0">
                <a:latin typeface="Times New Roman" panose="02020603050405020304" pitchFamily="18" charset="0"/>
                <a:cs typeface="Times New Roman" panose="02020603050405020304" pitchFamily="18" charset="0"/>
              </a:rPr>
              <a:t>The potential impact of telehealth on patient experience</a:t>
            </a:r>
            <a:br>
              <a:rPr lang="en-US" sz="2400" dirty="0">
                <a:latin typeface="Times New Roman" panose="02020603050405020304" pitchFamily="18" charset="0"/>
                <a:cs typeface="Times New Roman" panose="02020603050405020304" pitchFamily="18" charset="0"/>
              </a:rPr>
            </a:br>
            <a:endParaRPr lang="en-US" sz="2400"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sz="half" idx="1"/>
          </p:nvPr>
        </p:nvSpPr>
        <p:spPr>
          <a:xfrm>
            <a:off x="198783" y="2336873"/>
            <a:ext cx="5179895" cy="4391918"/>
          </a:xfrm>
        </p:spPr>
        <p:txBody>
          <a:bodyPr>
            <a:normAutofit/>
          </a:bodyPr>
          <a:lstStyle/>
          <a:p>
            <a:pPr>
              <a:lnSpc>
                <a:spcPct val="200000"/>
              </a:lnSpc>
              <a:buFont typeface="Wingdings" panose="05000000000000000000" pitchFamily="2" charset="2"/>
              <a:buChar char="ü"/>
            </a:pPr>
            <a:r>
              <a:rPr lang="en-US" sz="1400" dirty="0">
                <a:latin typeface="Times New Roman" panose="02020603050405020304" pitchFamily="18" charset="0"/>
                <a:ea typeface="Calibri" panose="020F0502020204030204" pitchFamily="34" charset="0"/>
                <a:cs typeface="Times New Roman" panose="02020603050405020304" pitchFamily="18" charset="0"/>
              </a:rPr>
              <a:t>The major impact of the innovation is that it can significantly reduce the time a patient wastes waiting to see a clinician.</a:t>
            </a:r>
          </a:p>
          <a:p>
            <a:pPr>
              <a:lnSpc>
                <a:spcPct val="200000"/>
              </a:lnSpc>
              <a:buFont typeface="Wingdings" panose="05000000000000000000" pitchFamily="2" charset="2"/>
              <a:buChar char="ü"/>
            </a:pPr>
            <a:r>
              <a:rPr lang="en-US" sz="1400" dirty="0">
                <a:latin typeface="Times New Roman" panose="02020603050405020304" pitchFamily="18" charset="0"/>
                <a:ea typeface="Calibri" panose="020F0502020204030204" pitchFamily="34" charset="0"/>
                <a:cs typeface="Times New Roman" panose="02020603050405020304" pitchFamily="18" charset="0"/>
              </a:rPr>
              <a:t>For instance, a patient nursing a leg fracture will not need to visit the ED for a checkup. </a:t>
            </a:r>
          </a:p>
          <a:p>
            <a:pPr>
              <a:lnSpc>
                <a:spcPct val="200000"/>
              </a:lnSpc>
              <a:buFont typeface="Wingdings" panose="05000000000000000000" pitchFamily="2" charset="2"/>
              <a:buChar char="ü"/>
            </a:pPr>
            <a:r>
              <a:rPr lang="en-US" sz="1400" dirty="0">
                <a:latin typeface="Times New Roman" panose="02020603050405020304" pitchFamily="18" charset="0"/>
                <a:ea typeface="Calibri" panose="020F0502020204030204" pitchFamily="34" charset="0"/>
                <a:cs typeface="Times New Roman" panose="02020603050405020304" pitchFamily="18" charset="0"/>
              </a:rPr>
              <a:t>In video communication, the provider will ensure timely and regular follow-ups. </a:t>
            </a:r>
          </a:p>
          <a:p>
            <a:pPr>
              <a:lnSpc>
                <a:spcPct val="200000"/>
              </a:lnSpc>
              <a:buFont typeface="Wingdings" panose="05000000000000000000" pitchFamily="2" charset="2"/>
              <a:buChar char="ü"/>
            </a:pPr>
            <a:r>
              <a:rPr lang="en-US" sz="1400" dirty="0">
                <a:latin typeface="Times New Roman" panose="02020603050405020304" pitchFamily="18" charset="0"/>
                <a:ea typeface="Calibri" panose="020F0502020204030204" pitchFamily="34" charset="0"/>
                <a:cs typeface="Times New Roman" panose="02020603050405020304" pitchFamily="18" charset="0"/>
              </a:rPr>
              <a:t>That will increase patient-doctor interaction which creates a positive patient experience.</a:t>
            </a:r>
          </a:p>
          <a:p>
            <a:pPr>
              <a:buFont typeface="Wingdings" panose="05000000000000000000" pitchFamily="2" charset="2"/>
              <a:buChar char="ü"/>
            </a:pPr>
            <a:endParaRPr lang="en-US" dirty="0"/>
          </a:p>
        </p:txBody>
      </p:sp>
      <p:pic>
        <p:nvPicPr>
          <p:cNvPr id="5" name="Content Placeholder 4"/>
          <p:cNvPicPr>
            <a:picLocks noGrp="1" noChangeAspect="1"/>
          </p:cNvPicPr>
          <p:nvPr>
            <p:ph sz="half" idx="2"/>
          </p:nvPr>
        </p:nvPicPr>
        <p:blipFill>
          <a:blip r:embed="rId5"/>
          <a:stretch>
            <a:fillRect/>
          </a:stretch>
        </p:blipFill>
        <p:spPr>
          <a:xfrm>
            <a:off x="5594350" y="2569369"/>
            <a:ext cx="4700588" cy="3133725"/>
          </a:xfrm>
          <a:prstGeom prst="rect">
            <a:avLst/>
          </a:prstGeom>
        </p:spPr>
      </p:pic>
      <p:pic>
        <p:nvPicPr>
          <p:cNvPr id="4" name="Impact">
            <a:hlinkClick r:id="" action="ppaction://media"/>
            <a:extLst>
              <a:ext uri="{FF2B5EF4-FFF2-40B4-BE49-F238E27FC236}">
                <a16:creationId xmlns:a16="http://schemas.microsoft.com/office/drawing/2014/main" id="{D9C4957F-D222-40F7-A2B8-5FD26098A63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82400" y="6248400"/>
            <a:ext cx="609600" cy="609600"/>
          </a:xfrm>
          <a:prstGeom prst="rect">
            <a:avLst/>
          </a:prstGeom>
        </p:spPr>
      </p:pic>
    </p:spTree>
    <p:extLst>
      <p:ext uri="{BB962C8B-B14F-4D97-AF65-F5344CB8AC3E}">
        <p14:creationId xmlns:p14="http://schemas.microsoft.com/office/powerpoint/2010/main" val="3703304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74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46043" y="198783"/>
            <a:ext cx="10644809" cy="2985433"/>
          </a:xfrm>
          <a:prstGeom prst="rect">
            <a:avLst/>
          </a:prstGeom>
          <a:noFill/>
        </p:spPr>
        <p:txBody>
          <a:bodyPr wrap="square" rtlCol="0">
            <a:spAutoFit/>
          </a:bodyPr>
          <a:lstStyle/>
          <a:p>
            <a:pPr algn="ctr"/>
            <a:r>
              <a:rPr lang="en-US" sz="2400" b="1" dirty="0">
                <a:latin typeface="Times New Roman" panose="02020603050405020304" pitchFamily="18" charset="0"/>
                <a:cs typeface="Times New Roman" panose="02020603050405020304" pitchFamily="18" charset="0"/>
              </a:rPr>
              <a:t>The potential impact of telehealth on outcomes</a:t>
            </a:r>
          </a:p>
          <a:p>
            <a:endParaRPr lang="en-US" sz="2400" dirty="0">
              <a:latin typeface="Times New Roman" panose="02020603050405020304" pitchFamily="18" charset="0"/>
              <a:cs typeface="Times New Roman" panose="02020603050405020304" pitchFamily="18" charset="0"/>
            </a:endParaRPr>
          </a:p>
          <a:p>
            <a:pPr marL="285750" indent="-285750">
              <a:lnSpc>
                <a:spcPct val="200000"/>
              </a:lnSpc>
              <a:buFont typeface="Wingdings" panose="05000000000000000000" pitchFamily="2" charset="2"/>
              <a:buChar char="ü"/>
            </a:pPr>
            <a:r>
              <a:rPr lang="en-US" sz="1400" dirty="0">
                <a:latin typeface="Times New Roman" panose="02020603050405020304" pitchFamily="18" charset="0"/>
                <a:ea typeface="Calibri" panose="020F0502020204030204" pitchFamily="34" charset="0"/>
                <a:cs typeface="Times New Roman" panose="02020603050405020304" pitchFamily="18" charset="0"/>
              </a:rPr>
              <a:t>One of the ways that the innovation will improve outcomes is through disease management. </a:t>
            </a:r>
          </a:p>
          <a:p>
            <a:pPr marL="285750" indent="-285750">
              <a:lnSpc>
                <a:spcPct val="200000"/>
              </a:lnSpc>
              <a:buFont typeface="Wingdings" panose="05000000000000000000" pitchFamily="2" charset="2"/>
              <a:buChar char="ü"/>
            </a:pPr>
            <a:r>
              <a:rPr lang="en-US" sz="1400" dirty="0">
                <a:latin typeface="Times New Roman" panose="02020603050405020304" pitchFamily="18" charset="0"/>
                <a:ea typeface="Calibri" panose="020F0502020204030204" pitchFamily="34" charset="0"/>
                <a:cs typeface="Times New Roman" panose="02020603050405020304" pitchFamily="18" charset="0"/>
              </a:rPr>
              <a:t>Telehealth will help less-urgent patients communicate with their providers and follow care plans effectively without needing in-person visits. </a:t>
            </a:r>
          </a:p>
          <a:p>
            <a:pPr marL="285750" indent="-285750">
              <a:lnSpc>
                <a:spcPct val="200000"/>
              </a:lnSpc>
              <a:buFont typeface="Wingdings" panose="05000000000000000000" pitchFamily="2" charset="2"/>
              <a:buChar char="ü"/>
            </a:pPr>
            <a:r>
              <a:rPr lang="en-US" sz="1400" dirty="0">
                <a:latin typeface="Times New Roman" panose="02020603050405020304" pitchFamily="18" charset="0"/>
                <a:ea typeface="Calibri" panose="020F0502020204030204" pitchFamily="34" charset="0"/>
                <a:cs typeface="Times New Roman" panose="02020603050405020304" pitchFamily="18" charset="0"/>
              </a:rPr>
              <a:t>Moreover, many in-person visits happen when patients experience adverse effects from medication. </a:t>
            </a:r>
          </a:p>
          <a:p>
            <a:pPr marL="285750" indent="-285750">
              <a:lnSpc>
                <a:spcPct val="200000"/>
              </a:lnSpc>
              <a:buFont typeface="Wingdings" panose="05000000000000000000" pitchFamily="2" charset="2"/>
              <a:buChar char="ü"/>
            </a:pPr>
            <a:r>
              <a:rPr lang="en-US" sz="1400" dirty="0">
                <a:latin typeface="Times New Roman" panose="02020603050405020304" pitchFamily="18" charset="0"/>
                <a:ea typeface="Calibri" panose="020F0502020204030204" pitchFamily="34" charset="0"/>
                <a:cs typeface="Times New Roman" panose="02020603050405020304" pitchFamily="18" charset="0"/>
              </a:rPr>
              <a:t>However, with telehealth, it will be easy to communicate with the provider and change medication on time. </a:t>
            </a:r>
          </a:p>
          <a:p>
            <a:pPr>
              <a:lnSpc>
                <a:spcPct val="200000"/>
              </a:lnSpc>
            </a:pPr>
            <a:endParaRPr lang="en-US" sz="1400" dirty="0"/>
          </a:p>
        </p:txBody>
      </p:sp>
      <p:pic>
        <p:nvPicPr>
          <p:cNvPr id="3" name="Recorded Sound">
            <a:hlinkClick r:id="" action="ppaction://media"/>
            <a:extLst>
              <a:ext uri="{FF2B5EF4-FFF2-40B4-BE49-F238E27FC236}">
                <a16:creationId xmlns:a16="http://schemas.microsoft.com/office/drawing/2014/main" id="{1E72E7C1-E340-40BC-AC02-FA849610510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76892" y="6125307"/>
            <a:ext cx="609600" cy="609600"/>
          </a:xfrm>
          <a:prstGeom prst="rect">
            <a:avLst/>
          </a:prstGeom>
        </p:spPr>
      </p:pic>
    </p:spTree>
    <p:extLst>
      <p:ext uri="{BB962C8B-B14F-4D97-AF65-F5344CB8AC3E}">
        <p14:creationId xmlns:p14="http://schemas.microsoft.com/office/powerpoint/2010/main" val="865286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78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Berlin">
  <a:themeElements>
    <a:clrScheme name="Berlin">
      <a:dk1>
        <a:sysClr val="windowText" lastClr="000000"/>
      </a:dk1>
      <a:lt1>
        <a:sysClr val="window" lastClr="FFFFFF"/>
      </a:lt1>
      <a:dk2>
        <a:srgbClr val="9D360E"/>
      </a:dk2>
      <a:lt2>
        <a:srgbClr val="E7E6E6"/>
      </a:lt2>
      <a:accent1>
        <a:srgbClr val="F09415"/>
      </a:accent1>
      <a:accent2>
        <a:srgbClr val="C1B56B"/>
      </a:accent2>
      <a:accent3>
        <a:srgbClr val="4BAF73"/>
      </a:accent3>
      <a:accent4>
        <a:srgbClr val="5AA6C0"/>
      </a:accent4>
      <a:accent5>
        <a:srgbClr val="D17DF9"/>
      </a:accent5>
      <a:accent6>
        <a:srgbClr val="FA7E5C"/>
      </a:accent6>
      <a:hlink>
        <a:srgbClr val="FFAE3E"/>
      </a:hlink>
      <a:folHlink>
        <a:srgbClr val="FCC77E"/>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0CBE056-4EF4-4D92-969E-947779DA7AA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Berlin</Template>
  <TotalTime>352</TotalTime>
  <Words>2293</Words>
  <Application>Microsoft Office PowerPoint</Application>
  <PresentationFormat>Widescreen</PresentationFormat>
  <Paragraphs>87</Paragraphs>
  <Slides>12</Slides>
  <Notes>10</Notes>
  <HiddenSlides>0</HiddenSlides>
  <MMClips>10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vt:i4>
      </vt:variant>
    </vt:vector>
  </HeadingPairs>
  <TitlesOfParts>
    <vt:vector size="18" baseType="lpstr">
      <vt:lpstr>Arial</vt:lpstr>
      <vt:lpstr>Calibri</vt:lpstr>
      <vt:lpstr>Times New Roman</vt:lpstr>
      <vt:lpstr>Trebuchet MS</vt:lpstr>
      <vt:lpstr>Wingdings</vt:lpstr>
      <vt:lpstr>Berlin</vt:lpstr>
      <vt:lpstr>PowerPoint Presentation</vt:lpstr>
      <vt:lpstr>Telehealth to reduce overcrowding in the emergency department </vt:lpstr>
      <vt:lpstr>PowerPoint Presentation</vt:lpstr>
      <vt:lpstr>Research  </vt:lpstr>
      <vt:lpstr>PowerPoint Presentation</vt:lpstr>
      <vt:lpstr>Research</vt:lpstr>
      <vt:lpstr>PowerPoint Presentation</vt:lpstr>
      <vt:lpstr>The potential impact of telehealth on patient experience </vt:lpstr>
      <vt:lpstr>PowerPoint Presentation</vt:lpstr>
      <vt:lpstr>Applying telehealth in the clinic </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account</dc:creator>
  <cp:lastModifiedBy>user</cp:lastModifiedBy>
  <cp:revision>41</cp:revision>
  <dcterms:created xsi:type="dcterms:W3CDTF">2023-08-03T16:08:46Z</dcterms:created>
  <dcterms:modified xsi:type="dcterms:W3CDTF">2023-11-10T15:24:52Z</dcterms:modified>
</cp:coreProperties>
</file>