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1"/>
  </p:notesMasterIdLst>
  <p:handoutMasterIdLst>
    <p:handoutMasterId r:id="rId32"/>
  </p:handoutMasterIdLst>
  <p:sldIdLst>
    <p:sldId id="313" r:id="rId2"/>
    <p:sldId id="262" r:id="rId3"/>
    <p:sldId id="265" r:id="rId4"/>
    <p:sldId id="266" r:id="rId5"/>
    <p:sldId id="268" r:id="rId6"/>
    <p:sldId id="303" r:id="rId7"/>
    <p:sldId id="287" r:id="rId8"/>
    <p:sldId id="269" r:id="rId9"/>
    <p:sldId id="315" r:id="rId10"/>
    <p:sldId id="279" r:id="rId11"/>
    <p:sldId id="304" r:id="rId12"/>
    <p:sldId id="271" r:id="rId13"/>
    <p:sldId id="306" r:id="rId14"/>
    <p:sldId id="288" r:id="rId15"/>
    <p:sldId id="289" r:id="rId16"/>
    <p:sldId id="316" r:id="rId17"/>
    <p:sldId id="290" r:id="rId18"/>
    <p:sldId id="291" r:id="rId19"/>
    <p:sldId id="293" r:id="rId20"/>
    <p:sldId id="292" r:id="rId21"/>
    <p:sldId id="295" r:id="rId22"/>
    <p:sldId id="296" r:id="rId23"/>
    <p:sldId id="297" r:id="rId24"/>
    <p:sldId id="298" r:id="rId25"/>
    <p:sldId id="300" r:id="rId26"/>
    <p:sldId id="299" r:id="rId27"/>
    <p:sldId id="294" r:id="rId28"/>
    <p:sldId id="301" r:id="rId29"/>
    <p:sldId id="302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48" autoAdjust="0"/>
    <p:restoredTop sz="86440" autoAdjust="0"/>
  </p:normalViewPr>
  <p:slideViewPr>
    <p:cSldViewPr>
      <p:cViewPr varScale="1">
        <p:scale>
          <a:sx n="96" d="100"/>
          <a:sy n="96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miltont:Desktop:Anna:Documents:BKM_Investments_10e:Final_MS:BKM%2010e%20Ch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miltont:Desktop:Anna:Documents:BKM_Investments_10e:Final_MS:BKM%2010e%20Ch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0778109258081968E-2"/>
          <c:y val="3.1903792198389035E-2"/>
          <c:w val="0.88189310553687439"/>
          <c:h val="0.83083383807793199"/>
        </c:manualLayout>
      </c:layout>
      <c:scatterChart>
        <c:scatterStyle val="lineMarker"/>
        <c:ser>
          <c:idx val="0"/>
          <c:order val="0"/>
          <c:tx>
            <c:strRef>
              <c:f>'Fig 1.1'!$G$1</c:f>
              <c:strCache>
                <c:ptCount val="1"/>
                <c:pt idx="0">
                  <c:v>3-month LIBOR</c:v>
                </c:pt>
              </c:strCache>
            </c:strRef>
          </c:tx>
          <c:spPr>
            <a:ln w="25400"/>
          </c:spPr>
          <c:marker>
            <c:symbol val="none"/>
          </c:marker>
          <c:xVal>
            <c:numRef>
              <c:f>'Fig 1.1'!$F$2:$F$150</c:f>
              <c:numCache>
                <c:formatCode>m/d/yy</c:formatCode>
                <c:ptCount val="149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</c:numCache>
            </c:numRef>
          </c:xVal>
          <c:yVal>
            <c:numRef>
              <c:f>'Fig 1.1'!$G$2:$G$150</c:f>
              <c:numCache>
                <c:formatCode>General</c:formatCode>
                <c:ptCount val="149"/>
                <c:pt idx="0">
                  <c:v>6.05</c:v>
                </c:pt>
                <c:pt idx="1">
                  <c:v>6.1</c:v>
                </c:pt>
                <c:pt idx="2">
                  <c:v>6.29</c:v>
                </c:pt>
                <c:pt idx="3">
                  <c:v>6.39</c:v>
                </c:pt>
                <c:pt idx="4">
                  <c:v>6.6199999999999966</c:v>
                </c:pt>
                <c:pt idx="5">
                  <c:v>6.78</c:v>
                </c:pt>
                <c:pt idx="6">
                  <c:v>6.72</c:v>
                </c:pt>
                <c:pt idx="7">
                  <c:v>6.68</c:v>
                </c:pt>
                <c:pt idx="8">
                  <c:v>6.8199999999999976</c:v>
                </c:pt>
                <c:pt idx="9">
                  <c:v>6.76</c:v>
                </c:pt>
                <c:pt idx="10">
                  <c:v>6.74</c:v>
                </c:pt>
                <c:pt idx="11">
                  <c:v>6.4</c:v>
                </c:pt>
                <c:pt idx="12">
                  <c:v>5.52</c:v>
                </c:pt>
                <c:pt idx="13">
                  <c:v>5.0999999999999996</c:v>
                </c:pt>
                <c:pt idx="14">
                  <c:v>4.88</c:v>
                </c:pt>
                <c:pt idx="15">
                  <c:v>4.3199999999999976</c:v>
                </c:pt>
                <c:pt idx="16">
                  <c:v>4</c:v>
                </c:pt>
                <c:pt idx="17">
                  <c:v>3.79</c:v>
                </c:pt>
                <c:pt idx="18">
                  <c:v>3.68</c:v>
                </c:pt>
                <c:pt idx="19">
                  <c:v>3.4870000000000001</c:v>
                </c:pt>
                <c:pt idx="20">
                  <c:v>2.597</c:v>
                </c:pt>
                <c:pt idx="21">
                  <c:v>2.2319999999999998</c:v>
                </c:pt>
                <c:pt idx="22">
                  <c:v>2.08</c:v>
                </c:pt>
                <c:pt idx="23">
                  <c:v>1.883</c:v>
                </c:pt>
                <c:pt idx="24">
                  <c:v>1.8620000000000001</c:v>
                </c:pt>
                <c:pt idx="25">
                  <c:v>1.9200000000000006</c:v>
                </c:pt>
                <c:pt idx="26">
                  <c:v>2.0309999999999997</c:v>
                </c:pt>
                <c:pt idx="27">
                  <c:v>1.9100000000000001</c:v>
                </c:pt>
                <c:pt idx="28">
                  <c:v>1.9000000000000001</c:v>
                </c:pt>
                <c:pt idx="29">
                  <c:v>1.86</c:v>
                </c:pt>
                <c:pt idx="30">
                  <c:v>1.82</c:v>
                </c:pt>
                <c:pt idx="31">
                  <c:v>1.82</c:v>
                </c:pt>
                <c:pt idx="32">
                  <c:v>1.81</c:v>
                </c:pt>
                <c:pt idx="33">
                  <c:v>1.7000000000000004</c:v>
                </c:pt>
                <c:pt idx="34">
                  <c:v>1.43</c:v>
                </c:pt>
                <c:pt idx="35">
                  <c:v>1.3800000000000001</c:v>
                </c:pt>
                <c:pt idx="36">
                  <c:v>1.35</c:v>
                </c:pt>
                <c:pt idx="37">
                  <c:v>1.34</c:v>
                </c:pt>
                <c:pt idx="38">
                  <c:v>1.29</c:v>
                </c:pt>
                <c:pt idx="39">
                  <c:v>1.31</c:v>
                </c:pt>
                <c:pt idx="40">
                  <c:v>1.28</c:v>
                </c:pt>
                <c:pt idx="41">
                  <c:v>1.1164000000000001</c:v>
                </c:pt>
                <c:pt idx="42">
                  <c:v>1.1175999999999988</c:v>
                </c:pt>
                <c:pt idx="43">
                  <c:v>1.1419999999999988</c:v>
                </c:pt>
                <c:pt idx="44">
                  <c:v>1.1597999999999988</c:v>
                </c:pt>
                <c:pt idx="45">
                  <c:v>1.1657</c:v>
                </c:pt>
                <c:pt idx="46">
                  <c:v>1.170000000000001</c:v>
                </c:pt>
                <c:pt idx="47">
                  <c:v>1.157</c:v>
                </c:pt>
                <c:pt idx="48">
                  <c:v>1.1319999999999988</c:v>
                </c:pt>
                <c:pt idx="49">
                  <c:v>1.125</c:v>
                </c:pt>
                <c:pt idx="50">
                  <c:v>1.111</c:v>
                </c:pt>
                <c:pt idx="51">
                  <c:v>1.1759999999999988</c:v>
                </c:pt>
                <c:pt idx="52">
                  <c:v>1.3080000000000001</c:v>
                </c:pt>
                <c:pt idx="53">
                  <c:v>1.6040000000000001</c:v>
                </c:pt>
                <c:pt idx="54">
                  <c:v>1.6950000000000001</c:v>
                </c:pt>
                <c:pt idx="55">
                  <c:v>1.7900000000000005</c:v>
                </c:pt>
                <c:pt idx="56">
                  <c:v>2.0049999999999999</c:v>
                </c:pt>
                <c:pt idx="57">
                  <c:v>2.1579999999999999</c:v>
                </c:pt>
                <c:pt idx="58">
                  <c:v>2.403</c:v>
                </c:pt>
                <c:pt idx="59">
                  <c:v>2.5579999999999998</c:v>
                </c:pt>
                <c:pt idx="60">
                  <c:v>2.7440000000000002</c:v>
                </c:pt>
                <c:pt idx="61">
                  <c:v>2.9099999999999997</c:v>
                </c:pt>
                <c:pt idx="62">
                  <c:v>3.0994999999999977</c:v>
                </c:pt>
                <c:pt idx="63">
                  <c:v>3.2107000000000001</c:v>
                </c:pt>
                <c:pt idx="64">
                  <c:v>3.3291999999999997</c:v>
                </c:pt>
                <c:pt idx="65">
                  <c:v>3.5045000000000002</c:v>
                </c:pt>
                <c:pt idx="66">
                  <c:v>3.6949999999999998</c:v>
                </c:pt>
                <c:pt idx="67">
                  <c:v>3.8719999999999977</c:v>
                </c:pt>
                <c:pt idx="68">
                  <c:v>4.0549999999999953</c:v>
                </c:pt>
                <c:pt idx="69">
                  <c:v>4.2519999999999998</c:v>
                </c:pt>
                <c:pt idx="70">
                  <c:v>4.4139999999999997</c:v>
                </c:pt>
                <c:pt idx="71">
                  <c:v>4.5297999999999998</c:v>
                </c:pt>
                <c:pt idx="72">
                  <c:v>4.6795</c:v>
                </c:pt>
                <c:pt idx="73">
                  <c:v>4.8192000000000004</c:v>
                </c:pt>
                <c:pt idx="74">
                  <c:v>4.9898000000000033</c:v>
                </c:pt>
                <c:pt idx="75">
                  <c:v>5.1479999999999952</c:v>
                </c:pt>
                <c:pt idx="76">
                  <c:v>5.2335000000000003</c:v>
                </c:pt>
                <c:pt idx="77">
                  <c:v>5.5084999999999997</c:v>
                </c:pt>
                <c:pt idx="78">
                  <c:v>5.4889000000000001</c:v>
                </c:pt>
                <c:pt idx="79">
                  <c:v>5.4014000000000024</c:v>
                </c:pt>
                <c:pt idx="80">
                  <c:v>5.3724999999999996</c:v>
                </c:pt>
                <c:pt idx="81">
                  <c:v>5.3728999999999996</c:v>
                </c:pt>
                <c:pt idx="82">
                  <c:v>5.3684999999999965</c:v>
                </c:pt>
                <c:pt idx="83">
                  <c:v>5.3599999999999977</c:v>
                </c:pt>
                <c:pt idx="84">
                  <c:v>5.3599999999999977</c:v>
                </c:pt>
                <c:pt idx="85">
                  <c:v>5.3597999999999999</c:v>
                </c:pt>
                <c:pt idx="86">
                  <c:v>5.3478999999999965</c:v>
                </c:pt>
                <c:pt idx="87">
                  <c:v>5.3554999999999975</c:v>
                </c:pt>
                <c:pt idx="88">
                  <c:v>5.3594999999999997</c:v>
                </c:pt>
                <c:pt idx="89">
                  <c:v>5.3593000000000002</c:v>
                </c:pt>
                <c:pt idx="90">
                  <c:v>5.3597000000000001</c:v>
                </c:pt>
                <c:pt idx="91">
                  <c:v>5.4837000000000033</c:v>
                </c:pt>
                <c:pt idx="92">
                  <c:v>5.4939</c:v>
                </c:pt>
                <c:pt idx="93">
                  <c:v>5.1464999999999996</c:v>
                </c:pt>
                <c:pt idx="94">
                  <c:v>4.9620999999999986</c:v>
                </c:pt>
                <c:pt idx="95">
                  <c:v>4.9794000000000045</c:v>
                </c:pt>
                <c:pt idx="96">
                  <c:v>3.9175999999999997</c:v>
                </c:pt>
                <c:pt idx="97">
                  <c:v>3.0876000000000001</c:v>
                </c:pt>
                <c:pt idx="98">
                  <c:v>2.7825000000000002</c:v>
                </c:pt>
                <c:pt idx="99">
                  <c:v>2.7947000000000002</c:v>
                </c:pt>
                <c:pt idx="100">
                  <c:v>2.6923999999999997</c:v>
                </c:pt>
                <c:pt idx="101">
                  <c:v>2.7654000000000001</c:v>
                </c:pt>
                <c:pt idx="102">
                  <c:v>2.7921</c:v>
                </c:pt>
                <c:pt idx="103">
                  <c:v>2.8062999999999976</c:v>
                </c:pt>
                <c:pt idx="104">
                  <c:v>3.1217000000000001</c:v>
                </c:pt>
                <c:pt idx="105">
                  <c:v>4.0586000000000002</c:v>
                </c:pt>
                <c:pt idx="106">
                  <c:v>2.2791000000000001</c:v>
                </c:pt>
                <c:pt idx="107">
                  <c:v>1.8293999999999988</c:v>
                </c:pt>
                <c:pt idx="108">
                  <c:v>1.210799999999999</c:v>
                </c:pt>
                <c:pt idx="109">
                  <c:v>1.2425999999999988</c:v>
                </c:pt>
                <c:pt idx="110">
                  <c:v>1.2666999999999988</c:v>
                </c:pt>
                <c:pt idx="111">
                  <c:v>1.1062000000000001</c:v>
                </c:pt>
                <c:pt idx="112">
                  <c:v>0.81659999999999999</c:v>
                </c:pt>
                <c:pt idx="113">
                  <c:v>0.62070000000000081</c:v>
                </c:pt>
                <c:pt idx="114">
                  <c:v>0.51529999999999998</c:v>
                </c:pt>
                <c:pt idx="115">
                  <c:v>0.42450000000000032</c:v>
                </c:pt>
                <c:pt idx="116">
                  <c:v>0.29800000000000032</c:v>
                </c:pt>
                <c:pt idx="117">
                  <c:v>0.28310000000000002</c:v>
                </c:pt>
                <c:pt idx="118">
                  <c:v>0.2681</c:v>
                </c:pt>
                <c:pt idx="119">
                  <c:v>0.25310000000000005</c:v>
                </c:pt>
                <c:pt idx="120">
                  <c:v>0.25010000000000004</c:v>
                </c:pt>
                <c:pt idx="121">
                  <c:v>0.2505</c:v>
                </c:pt>
                <c:pt idx="122">
                  <c:v>0.26840000000000008</c:v>
                </c:pt>
                <c:pt idx="123">
                  <c:v>0.31160000000000032</c:v>
                </c:pt>
                <c:pt idx="124">
                  <c:v>0.45850000000000002</c:v>
                </c:pt>
                <c:pt idx="125">
                  <c:v>0.53690000000000004</c:v>
                </c:pt>
                <c:pt idx="126">
                  <c:v>0.51029999999999998</c:v>
                </c:pt>
                <c:pt idx="127">
                  <c:v>0.36260000000000026</c:v>
                </c:pt>
                <c:pt idx="128">
                  <c:v>0.29140000000000033</c:v>
                </c:pt>
                <c:pt idx="129">
                  <c:v>0.28880000000000028</c:v>
                </c:pt>
                <c:pt idx="130">
                  <c:v>0.28690000000000032</c:v>
                </c:pt>
                <c:pt idx="131">
                  <c:v>0.30270000000000002</c:v>
                </c:pt>
                <c:pt idx="132">
                  <c:v>0.30340000000000034</c:v>
                </c:pt>
                <c:pt idx="133">
                  <c:v>0.31190000000000034</c:v>
                </c:pt>
                <c:pt idx="134">
                  <c:v>0.30840000000000034</c:v>
                </c:pt>
                <c:pt idx="135">
                  <c:v>0.28140000000000026</c:v>
                </c:pt>
                <c:pt idx="136">
                  <c:v>0.26070000000000004</c:v>
                </c:pt>
                <c:pt idx="137">
                  <c:v>0.24780000000000013</c:v>
                </c:pt>
                <c:pt idx="138">
                  <c:v>0.24990000000000023</c:v>
                </c:pt>
                <c:pt idx="139">
                  <c:v>0.29320000000000002</c:v>
                </c:pt>
                <c:pt idx="140">
                  <c:v>0.35020000000000001</c:v>
                </c:pt>
                <c:pt idx="141">
                  <c:v>0.40650000000000008</c:v>
                </c:pt>
                <c:pt idx="142">
                  <c:v>0.47530000000000028</c:v>
                </c:pt>
                <c:pt idx="143">
                  <c:v>0.55570000000000053</c:v>
                </c:pt>
                <c:pt idx="144">
                  <c:v>0.56590000000000051</c:v>
                </c:pt>
                <c:pt idx="145">
                  <c:v>0.50319999999999998</c:v>
                </c:pt>
                <c:pt idx="146">
                  <c:v>0.47330000000000028</c:v>
                </c:pt>
                <c:pt idx="147">
                  <c:v>0.46680000000000027</c:v>
                </c:pt>
                <c:pt idx="148">
                  <c:v>0.46650000000000008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F95E-472A-8CED-F3CC6A3BD138}"/>
            </c:ext>
          </c:extLst>
        </c:ser>
        <c:ser>
          <c:idx val="1"/>
          <c:order val="1"/>
          <c:tx>
            <c:strRef>
              <c:f>'Fig 1.1'!$H$1</c:f>
              <c:strCache>
                <c:ptCount val="1"/>
                <c:pt idx="0">
                  <c:v>3-month T-bill</c:v>
                </c:pt>
              </c:strCache>
            </c:strRef>
          </c:tx>
          <c:spPr>
            <a:ln w="25400"/>
          </c:spPr>
          <c:marker>
            <c:symbol val="none"/>
          </c:marker>
          <c:xVal>
            <c:numRef>
              <c:f>'Fig 1.1'!$F$2:$F$150</c:f>
              <c:numCache>
                <c:formatCode>m/d/yy</c:formatCode>
                <c:ptCount val="149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</c:numCache>
            </c:numRef>
          </c:xVal>
          <c:yVal>
            <c:numRef>
              <c:f>'Fig 1.1'!$H$2:$H$150</c:f>
              <c:numCache>
                <c:formatCode>0.00</c:formatCode>
                <c:ptCount val="149"/>
                <c:pt idx="0">
                  <c:v>5.53</c:v>
                </c:pt>
                <c:pt idx="1">
                  <c:v>5.6199999999999966</c:v>
                </c:pt>
                <c:pt idx="2">
                  <c:v>5.72</c:v>
                </c:pt>
                <c:pt idx="3">
                  <c:v>5.6599999999999975</c:v>
                </c:pt>
                <c:pt idx="4">
                  <c:v>5.48</c:v>
                </c:pt>
                <c:pt idx="5">
                  <c:v>5.71</c:v>
                </c:pt>
                <c:pt idx="6">
                  <c:v>6.03</c:v>
                </c:pt>
                <c:pt idx="7">
                  <c:v>6.13</c:v>
                </c:pt>
                <c:pt idx="8">
                  <c:v>6.05</c:v>
                </c:pt>
                <c:pt idx="9">
                  <c:v>6.1899999999999986</c:v>
                </c:pt>
                <c:pt idx="10">
                  <c:v>6.03</c:v>
                </c:pt>
                <c:pt idx="11">
                  <c:v>5.73</c:v>
                </c:pt>
                <c:pt idx="12">
                  <c:v>4.8599999999999977</c:v>
                </c:pt>
                <c:pt idx="13">
                  <c:v>4.7300000000000004</c:v>
                </c:pt>
                <c:pt idx="14">
                  <c:v>4.2</c:v>
                </c:pt>
                <c:pt idx="15">
                  <c:v>3.86</c:v>
                </c:pt>
                <c:pt idx="16">
                  <c:v>3.55</c:v>
                </c:pt>
                <c:pt idx="17">
                  <c:v>3.57</c:v>
                </c:pt>
                <c:pt idx="18">
                  <c:v>3.46</c:v>
                </c:pt>
                <c:pt idx="19">
                  <c:v>3.3</c:v>
                </c:pt>
                <c:pt idx="20">
                  <c:v>2.3499999999999988</c:v>
                </c:pt>
                <c:pt idx="21">
                  <c:v>2.0099999999999998</c:v>
                </c:pt>
                <c:pt idx="22">
                  <c:v>1.7500000000000004</c:v>
                </c:pt>
                <c:pt idx="23">
                  <c:v>1.7100000000000004</c:v>
                </c:pt>
                <c:pt idx="24">
                  <c:v>1.7300000000000004</c:v>
                </c:pt>
                <c:pt idx="25">
                  <c:v>1.7600000000000005</c:v>
                </c:pt>
                <c:pt idx="26">
                  <c:v>1.7600000000000005</c:v>
                </c:pt>
                <c:pt idx="27">
                  <c:v>1.7400000000000004</c:v>
                </c:pt>
                <c:pt idx="28">
                  <c:v>1.7100000000000004</c:v>
                </c:pt>
                <c:pt idx="29">
                  <c:v>1.670000000000001</c:v>
                </c:pt>
                <c:pt idx="30">
                  <c:v>1.680000000000001</c:v>
                </c:pt>
                <c:pt idx="31">
                  <c:v>1.6600000000000001</c:v>
                </c:pt>
                <c:pt idx="32">
                  <c:v>1.54</c:v>
                </c:pt>
                <c:pt idx="33">
                  <c:v>1.42</c:v>
                </c:pt>
                <c:pt idx="34">
                  <c:v>1.2</c:v>
                </c:pt>
                <c:pt idx="35">
                  <c:v>1.2</c:v>
                </c:pt>
                <c:pt idx="36">
                  <c:v>1.1599999999999988</c:v>
                </c:pt>
                <c:pt idx="37">
                  <c:v>1.180000000000001</c:v>
                </c:pt>
                <c:pt idx="38">
                  <c:v>1.1200000000000001</c:v>
                </c:pt>
                <c:pt idx="39">
                  <c:v>1.1100000000000001</c:v>
                </c:pt>
                <c:pt idx="40">
                  <c:v>1.0900000000000001</c:v>
                </c:pt>
                <c:pt idx="41">
                  <c:v>0.89000000000000024</c:v>
                </c:pt>
                <c:pt idx="42">
                  <c:v>0.9400000000000005</c:v>
                </c:pt>
                <c:pt idx="43">
                  <c:v>0.96000000000000052</c:v>
                </c:pt>
                <c:pt idx="44">
                  <c:v>0.93</c:v>
                </c:pt>
                <c:pt idx="45">
                  <c:v>0.9400000000000005</c:v>
                </c:pt>
                <c:pt idx="46">
                  <c:v>0.91</c:v>
                </c:pt>
                <c:pt idx="47">
                  <c:v>0.93</c:v>
                </c:pt>
                <c:pt idx="48">
                  <c:v>0.9</c:v>
                </c:pt>
                <c:pt idx="49">
                  <c:v>0.9400000000000005</c:v>
                </c:pt>
                <c:pt idx="50">
                  <c:v>0.93</c:v>
                </c:pt>
                <c:pt idx="51">
                  <c:v>0.96000000000000052</c:v>
                </c:pt>
                <c:pt idx="52">
                  <c:v>1.06</c:v>
                </c:pt>
                <c:pt idx="53">
                  <c:v>1.31</c:v>
                </c:pt>
                <c:pt idx="54">
                  <c:v>1.42</c:v>
                </c:pt>
                <c:pt idx="55">
                  <c:v>1.57</c:v>
                </c:pt>
                <c:pt idx="56">
                  <c:v>1.680000000000001</c:v>
                </c:pt>
                <c:pt idx="57">
                  <c:v>1.87</c:v>
                </c:pt>
                <c:pt idx="58">
                  <c:v>2.2000000000000002</c:v>
                </c:pt>
                <c:pt idx="59">
                  <c:v>2.1800000000000002</c:v>
                </c:pt>
                <c:pt idx="60">
                  <c:v>2.48</c:v>
                </c:pt>
                <c:pt idx="61">
                  <c:v>2.72</c:v>
                </c:pt>
                <c:pt idx="62">
                  <c:v>2.73</c:v>
                </c:pt>
                <c:pt idx="63">
                  <c:v>2.84</c:v>
                </c:pt>
                <c:pt idx="64">
                  <c:v>2.9299999999999997</c:v>
                </c:pt>
                <c:pt idx="65">
                  <c:v>3.06</c:v>
                </c:pt>
                <c:pt idx="66">
                  <c:v>3.34</c:v>
                </c:pt>
                <c:pt idx="67">
                  <c:v>3.44</c:v>
                </c:pt>
                <c:pt idx="68">
                  <c:v>3.4699999999999998</c:v>
                </c:pt>
                <c:pt idx="69">
                  <c:v>3.8899999999999997</c:v>
                </c:pt>
                <c:pt idx="70">
                  <c:v>3.86</c:v>
                </c:pt>
                <c:pt idx="71">
                  <c:v>3.9899999999999998</c:v>
                </c:pt>
                <c:pt idx="72">
                  <c:v>4.37</c:v>
                </c:pt>
                <c:pt idx="73">
                  <c:v>4.51</c:v>
                </c:pt>
                <c:pt idx="74">
                  <c:v>4.5199999999999996</c:v>
                </c:pt>
                <c:pt idx="75">
                  <c:v>4.6499999999999977</c:v>
                </c:pt>
                <c:pt idx="76">
                  <c:v>4.74</c:v>
                </c:pt>
                <c:pt idx="77">
                  <c:v>4.87</c:v>
                </c:pt>
                <c:pt idx="78">
                  <c:v>4.9700000000000024</c:v>
                </c:pt>
                <c:pt idx="79">
                  <c:v>4.92</c:v>
                </c:pt>
                <c:pt idx="80">
                  <c:v>4.7699999999999987</c:v>
                </c:pt>
                <c:pt idx="81">
                  <c:v>4.95</c:v>
                </c:pt>
                <c:pt idx="82">
                  <c:v>4.9000000000000004</c:v>
                </c:pt>
                <c:pt idx="83">
                  <c:v>4.8899999999999997</c:v>
                </c:pt>
                <c:pt idx="84">
                  <c:v>4.99</c:v>
                </c:pt>
                <c:pt idx="85">
                  <c:v>5.01</c:v>
                </c:pt>
                <c:pt idx="86">
                  <c:v>4.9000000000000004</c:v>
                </c:pt>
                <c:pt idx="87">
                  <c:v>4.79</c:v>
                </c:pt>
                <c:pt idx="88">
                  <c:v>4.5999999999999996</c:v>
                </c:pt>
                <c:pt idx="89">
                  <c:v>4.68</c:v>
                </c:pt>
                <c:pt idx="90">
                  <c:v>4.8199999999999976</c:v>
                </c:pt>
                <c:pt idx="91">
                  <c:v>3.9099999999999997</c:v>
                </c:pt>
                <c:pt idx="92">
                  <c:v>3.72</c:v>
                </c:pt>
                <c:pt idx="93">
                  <c:v>3.84</c:v>
                </c:pt>
                <c:pt idx="94">
                  <c:v>3.08</c:v>
                </c:pt>
                <c:pt idx="95">
                  <c:v>3.29</c:v>
                </c:pt>
                <c:pt idx="96">
                  <c:v>1.9200000000000006</c:v>
                </c:pt>
                <c:pt idx="97">
                  <c:v>1.81</c:v>
                </c:pt>
                <c:pt idx="98">
                  <c:v>1.36</c:v>
                </c:pt>
                <c:pt idx="99">
                  <c:v>1.41</c:v>
                </c:pt>
                <c:pt idx="100">
                  <c:v>1.85</c:v>
                </c:pt>
                <c:pt idx="101">
                  <c:v>1.87</c:v>
                </c:pt>
                <c:pt idx="102">
                  <c:v>1.6500000000000001</c:v>
                </c:pt>
                <c:pt idx="103">
                  <c:v>1.6900000000000011</c:v>
                </c:pt>
                <c:pt idx="104">
                  <c:v>0.9</c:v>
                </c:pt>
                <c:pt idx="105">
                  <c:v>0.44000000000000011</c:v>
                </c:pt>
                <c:pt idx="106">
                  <c:v>1.0000000000000011E-2</c:v>
                </c:pt>
                <c:pt idx="107">
                  <c:v>0.11000000000000003</c:v>
                </c:pt>
                <c:pt idx="108">
                  <c:v>0.24000000000000013</c:v>
                </c:pt>
                <c:pt idx="109">
                  <c:v>0.26</c:v>
                </c:pt>
                <c:pt idx="110">
                  <c:v>0.21000000000000013</c:v>
                </c:pt>
                <c:pt idx="111">
                  <c:v>0.14000000000000001</c:v>
                </c:pt>
                <c:pt idx="112">
                  <c:v>0.14000000000000001</c:v>
                </c:pt>
                <c:pt idx="113">
                  <c:v>0.19000000000000006</c:v>
                </c:pt>
                <c:pt idx="114">
                  <c:v>0.18000000000000013</c:v>
                </c:pt>
                <c:pt idx="115">
                  <c:v>0.15000000000000013</c:v>
                </c:pt>
                <c:pt idx="116">
                  <c:v>0.14000000000000001</c:v>
                </c:pt>
                <c:pt idx="117">
                  <c:v>5.0000000000000024E-2</c:v>
                </c:pt>
                <c:pt idx="118">
                  <c:v>6.0000000000000039E-2</c:v>
                </c:pt>
                <c:pt idx="119">
                  <c:v>6.0000000000000039E-2</c:v>
                </c:pt>
                <c:pt idx="120">
                  <c:v>8.0000000000000085E-2</c:v>
                </c:pt>
                <c:pt idx="121">
                  <c:v>0.13</c:v>
                </c:pt>
                <c:pt idx="122">
                  <c:v>0.16000000000000006</c:v>
                </c:pt>
                <c:pt idx="123">
                  <c:v>0.16000000000000006</c:v>
                </c:pt>
                <c:pt idx="124">
                  <c:v>0.16000000000000006</c:v>
                </c:pt>
                <c:pt idx="125">
                  <c:v>0.18000000000000013</c:v>
                </c:pt>
                <c:pt idx="126">
                  <c:v>0.15000000000000013</c:v>
                </c:pt>
                <c:pt idx="127">
                  <c:v>0.14000000000000001</c:v>
                </c:pt>
                <c:pt idx="128">
                  <c:v>0.16000000000000006</c:v>
                </c:pt>
                <c:pt idx="129">
                  <c:v>0.12000000000000002</c:v>
                </c:pt>
                <c:pt idx="130">
                  <c:v>0.17</c:v>
                </c:pt>
                <c:pt idx="131">
                  <c:v>0.12000000000000002</c:v>
                </c:pt>
                <c:pt idx="132">
                  <c:v>0.15000000000000013</c:v>
                </c:pt>
                <c:pt idx="133">
                  <c:v>0.15000000000000013</c:v>
                </c:pt>
                <c:pt idx="134">
                  <c:v>9.0000000000000066E-2</c:v>
                </c:pt>
                <c:pt idx="135">
                  <c:v>4.0000000000000042E-2</c:v>
                </c:pt>
                <c:pt idx="136">
                  <c:v>6.0000000000000039E-2</c:v>
                </c:pt>
                <c:pt idx="137">
                  <c:v>3.0000000000000013E-2</c:v>
                </c:pt>
                <c:pt idx="138">
                  <c:v>0.1</c:v>
                </c:pt>
                <c:pt idx="139">
                  <c:v>2.0000000000000021E-2</c:v>
                </c:pt>
                <c:pt idx="140">
                  <c:v>2.0000000000000021E-2</c:v>
                </c:pt>
                <c:pt idx="141">
                  <c:v>1.0000000000000011E-2</c:v>
                </c:pt>
                <c:pt idx="142">
                  <c:v>1.0000000000000011E-2</c:v>
                </c:pt>
                <c:pt idx="143">
                  <c:v>1.0000000000000011E-2</c:v>
                </c:pt>
                <c:pt idx="144">
                  <c:v>3.0000000000000013E-2</c:v>
                </c:pt>
                <c:pt idx="145">
                  <c:v>9.0000000000000066E-2</c:v>
                </c:pt>
                <c:pt idx="146">
                  <c:v>8.0000000000000085E-2</c:v>
                </c:pt>
                <c:pt idx="147">
                  <c:v>8.0000000000000085E-2</c:v>
                </c:pt>
                <c:pt idx="148">
                  <c:v>9.0000000000000066E-2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F95E-472A-8CED-F3CC6A3BD138}"/>
            </c:ext>
          </c:extLst>
        </c:ser>
        <c:ser>
          <c:idx val="2"/>
          <c:order val="2"/>
          <c:tx>
            <c:strRef>
              <c:f>'Fig 1.1'!$I$1</c:f>
              <c:strCache>
                <c:ptCount val="1"/>
                <c:pt idx="0">
                  <c:v>TED spread</c:v>
                </c:pt>
              </c:strCache>
            </c:strRef>
          </c:tx>
          <c:spPr>
            <a:ln w="254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'Fig 1.1'!$F$2:$F$150</c:f>
              <c:numCache>
                <c:formatCode>m/d/yy</c:formatCode>
                <c:ptCount val="149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</c:numCache>
            </c:numRef>
          </c:xVal>
          <c:yVal>
            <c:numRef>
              <c:f>'Fig 1.1'!$I$2:$I$150</c:f>
              <c:numCache>
                <c:formatCode>0.00</c:formatCode>
                <c:ptCount val="149"/>
                <c:pt idx="0">
                  <c:v>0.52</c:v>
                </c:pt>
                <c:pt idx="1">
                  <c:v>0.48000000000000026</c:v>
                </c:pt>
                <c:pt idx="2">
                  <c:v>0.56999999999999995</c:v>
                </c:pt>
                <c:pt idx="3">
                  <c:v>0.72999999999999954</c:v>
                </c:pt>
                <c:pt idx="4">
                  <c:v>1.1399999999999988</c:v>
                </c:pt>
                <c:pt idx="5">
                  <c:v>1.07</c:v>
                </c:pt>
                <c:pt idx="6">
                  <c:v>0.68999999999999939</c:v>
                </c:pt>
                <c:pt idx="7">
                  <c:v>0.55000000000000004</c:v>
                </c:pt>
                <c:pt idx="8">
                  <c:v>0.77000000000000035</c:v>
                </c:pt>
                <c:pt idx="9">
                  <c:v>0.56999999999999895</c:v>
                </c:pt>
                <c:pt idx="10">
                  <c:v>0.71000000000000052</c:v>
                </c:pt>
                <c:pt idx="11">
                  <c:v>0.67000000000000082</c:v>
                </c:pt>
                <c:pt idx="12">
                  <c:v>0.65999999999999981</c:v>
                </c:pt>
                <c:pt idx="13">
                  <c:v>0.36999999999999955</c:v>
                </c:pt>
                <c:pt idx="14">
                  <c:v>0.68000000000000049</c:v>
                </c:pt>
                <c:pt idx="15">
                  <c:v>0.46</c:v>
                </c:pt>
                <c:pt idx="16">
                  <c:v>0.45</c:v>
                </c:pt>
                <c:pt idx="17">
                  <c:v>0.22000000000000006</c:v>
                </c:pt>
                <c:pt idx="18">
                  <c:v>0.22000000000000006</c:v>
                </c:pt>
                <c:pt idx="19">
                  <c:v>0.18700000000000014</c:v>
                </c:pt>
                <c:pt idx="20">
                  <c:v>0.24700000000000014</c:v>
                </c:pt>
                <c:pt idx="21">
                  <c:v>0.22200000000000006</c:v>
                </c:pt>
                <c:pt idx="22">
                  <c:v>0.3300000000000004</c:v>
                </c:pt>
                <c:pt idx="23">
                  <c:v>0.17300000000000001</c:v>
                </c:pt>
                <c:pt idx="24">
                  <c:v>0.13200000000000001</c:v>
                </c:pt>
                <c:pt idx="25">
                  <c:v>0.16000000000000006</c:v>
                </c:pt>
                <c:pt idx="26">
                  <c:v>0.27100000000000002</c:v>
                </c:pt>
                <c:pt idx="27">
                  <c:v>0.17</c:v>
                </c:pt>
                <c:pt idx="28">
                  <c:v>0.19000000000000006</c:v>
                </c:pt>
                <c:pt idx="29">
                  <c:v>0.19000000000000006</c:v>
                </c:pt>
                <c:pt idx="30">
                  <c:v>0.14000000000000001</c:v>
                </c:pt>
                <c:pt idx="31">
                  <c:v>0.16000000000000006</c:v>
                </c:pt>
                <c:pt idx="32">
                  <c:v>0.27</c:v>
                </c:pt>
                <c:pt idx="33">
                  <c:v>0.28000000000000008</c:v>
                </c:pt>
                <c:pt idx="34">
                  <c:v>0.23</c:v>
                </c:pt>
                <c:pt idx="35">
                  <c:v>0.18000000000000013</c:v>
                </c:pt>
                <c:pt idx="36">
                  <c:v>0.19000000000000006</c:v>
                </c:pt>
                <c:pt idx="37">
                  <c:v>0.16000000000000006</c:v>
                </c:pt>
                <c:pt idx="38">
                  <c:v>0.17</c:v>
                </c:pt>
                <c:pt idx="39">
                  <c:v>0.2</c:v>
                </c:pt>
                <c:pt idx="40">
                  <c:v>0.19000000000000006</c:v>
                </c:pt>
                <c:pt idx="41">
                  <c:v>0.2264000000000001</c:v>
                </c:pt>
                <c:pt idx="42">
                  <c:v>0.17760000000000001</c:v>
                </c:pt>
                <c:pt idx="43">
                  <c:v>0.18200000000000013</c:v>
                </c:pt>
                <c:pt idx="44">
                  <c:v>0.22980000000000006</c:v>
                </c:pt>
                <c:pt idx="45">
                  <c:v>0.22570000000000009</c:v>
                </c:pt>
                <c:pt idx="46">
                  <c:v>0.26</c:v>
                </c:pt>
                <c:pt idx="47">
                  <c:v>0.22700000000000006</c:v>
                </c:pt>
                <c:pt idx="48">
                  <c:v>0.23200000000000001</c:v>
                </c:pt>
                <c:pt idx="49">
                  <c:v>0.18500000000000014</c:v>
                </c:pt>
                <c:pt idx="50">
                  <c:v>0.18100000000000013</c:v>
                </c:pt>
                <c:pt idx="51">
                  <c:v>0.21600000000000014</c:v>
                </c:pt>
                <c:pt idx="52">
                  <c:v>0.24800000000000014</c:v>
                </c:pt>
                <c:pt idx="53">
                  <c:v>0.29400000000000026</c:v>
                </c:pt>
                <c:pt idx="54">
                  <c:v>0.27500000000000002</c:v>
                </c:pt>
                <c:pt idx="55">
                  <c:v>0.22000000000000006</c:v>
                </c:pt>
                <c:pt idx="56">
                  <c:v>0.32500000000000034</c:v>
                </c:pt>
                <c:pt idx="57">
                  <c:v>0.28800000000000026</c:v>
                </c:pt>
                <c:pt idx="58">
                  <c:v>0.20300000000000001</c:v>
                </c:pt>
                <c:pt idx="59">
                  <c:v>0.37800000000000028</c:v>
                </c:pt>
                <c:pt idx="60">
                  <c:v>0.26400000000000001</c:v>
                </c:pt>
                <c:pt idx="61">
                  <c:v>0.19000000000000006</c:v>
                </c:pt>
                <c:pt idx="62">
                  <c:v>0.36950000000000027</c:v>
                </c:pt>
                <c:pt idx="63">
                  <c:v>0.37070000000000008</c:v>
                </c:pt>
                <c:pt idx="64">
                  <c:v>0.39920000000000028</c:v>
                </c:pt>
                <c:pt idx="65">
                  <c:v>0.44450000000000012</c:v>
                </c:pt>
                <c:pt idx="66">
                  <c:v>0.35500000000000026</c:v>
                </c:pt>
                <c:pt idx="67">
                  <c:v>0.43200000000000027</c:v>
                </c:pt>
                <c:pt idx="68">
                  <c:v>0.58500000000000019</c:v>
                </c:pt>
                <c:pt idx="69">
                  <c:v>0.36200000000000032</c:v>
                </c:pt>
                <c:pt idx="70">
                  <c:v>0.55400000000000005</c:v>
                </c:pt>
                <c:pt idx="71">
                  <c:v>0.53979999999999995</c:v>
                </c:pt>
                <c:pt idx="72">
                  <c:v>0.30950000000000027</c:v>
                </c:pt>
                <c:pt idx="73">
                  <c:v>0.30920000000000097</c:v>
                </c:pt>
                <c:pt idx="74">
                  <c:v>0.46980000000000027</c:v>
                </c:pt>
                <c:pt idx="75">
                  <c:v>0.49799999999999955</c:v>
                </c:pt>
                <c:pt idx="76">
                  <c:v>0.49350000000000033</c:v>
                </c:pt>
                <c:pt idx="77">
                  <c:v>0.63850000000000051</c:v>
                </c:pt>
                <c:pt idx="78">
                  <c:v>0.51890000000000003</c:v>
                </c:pt>
                <c:pt idx="79">
                  <c:v>0.48140000000000033</c:v>
                </c:pt>
                <c:pt idx="80">
                  <c:v>0.60250000000000004</c:v>
                </c:pt>
                <c:pt idx="81">
                  <c:v>0.42289999999999955</c:v>
                </c:pt>
                <c:pt idx="82">
                  <c:v>0.46850000000000008</c:v>
                </c:pt>
                <c:pt idx="83">
                  <c:v>0.47000000000000097</c:v>
                </c:pt>
                <c:pt idx="84">
                  <c:v>0.37000000000000027</c:v>
                </c:pt>
                <c:pt idx="85">
                  <c:v>0.34980000000000039</c:v>
                </c:pt>
                <c:pt idx="86">
                  <c:v>0.44790000000000019</c:v>
                </c:pt>
                <c:pt idx="87">
                  <c:v>0.5655</c:v>
                </c:pt>
                <c:pt idx="88">
                  <c:v>0.75949999999999995</c:v>
                </c:pt>
                <c:pt idx="89">
                  <c:v>0.67930000000000068</c:v>
                </c:pt>
                <c:pt idx="90">
                  <c:v>0.53970000000000051</c:v>
                </c:pt>
                <c:pt idx="91">
                  <c:v>1.573699999999999</c:v>
                </c:pt>
                <c:pt idx="92">
                  <c:v>1.7738999999999994</c:v>
                </c:pt>
                <c:pt idx="93">
                  <c:v>1.3065</c:v>
                </c:pt>
                <c:pt idx="94">
                  <c:v>1.8821000000000001</c:v>
                </c:pt>
                <c:pt idx="95">
                  <c:v>1.6894</c:v>
                </c:pt>
                <c:pt idx="96">
                  <c:v>1.9975999999999996</c:v>
                </c:pt>
                <c:pt idx="97">
                  <c:v>1.277599999999999</c:v>
                </c:pt>
                <c:pt idx="98">
                  <c:v>1.422499999999999</c:v>
                </c:pt>
                <c:pt idx="99">
                  <c:v>1.3847</c:v>
                </c:pt>
                <c:pt idx="100">
                  <c:v>0.84240000000000004</c:v>
                </c:pt>
                <c:pt idx="101">
                  <c:v>0.8954000000000002</c:v>
                </c:pt>
                <c:pt idx="102">
                  <c:v>1.1420999999999999</c:v>
                </c:pt>
                <c:pt idx="103">
                  <c:v>1.1163000000000001</c:v>
                </c:pt>
                <c:pt idx="104">
                  <c:v>2.2216999999999998</c:v>
                </c:pt>
                <c:pt idx="105">
                  <c:v>3.6185999999999998</c:v>
                </c:pt>
                <c:pt idx="106">
                  <c:v>2.2690999999999999</c:v>
                </c:pt>
                <c:pt idx="107">
                  <c:v>1.7193999999999994</c:v>
                </c:pt>
                <c:pt idx="108">
                  <c:v>0.97080000000000033</c:v>
                </c:pt>
                <c:pt idx="109">
                  <c:v>0.98260000000000003</c:v>
                </c:pt>
                <c:pt idx="110">
                  <c:v>1.0567</c:v>
                </c:pt>
                <c:pt idx="111">
                  <c:v>0.96619999999999995</c:v>
                </c:pt>
                <c:pt idx="112">
                  <c:v>0.67660000000000098</c:v>
                </c:pt>
                <c:pt idx="113">
                  <c:v>0.43070000000000008</c:v>
                </c:pt>
                <c:pt idx="114">
                  <c:v>0.33530000000000043</c:v>
                </c:pt>
                <c:pt idx="115">
                  <c:v>0.27450000000000002</c:v>
                </c:pt>
                <c:pt idx="116">
                  <c:v>0.15800000000000014</c:v>
                </c:pt>
                <c:pt idx="117">
                  <c:v>0.2331</c:v>
                </c:pt>
                <c:pt idx="118">
                  <c:v>0.20810000000000001</c:v>
                </c:pt>
                <c:pt idx="119">
                  <c:v>0.19310000000000005</c:v>
                </c:pt>
                <c:pt idx="120">
                  <c:v>0.1701</c:v>
                </c:pt>
                <c:pt idx="121">
                  <c:v>0.12050000000000002</c:v>
                </c:pt>
                <c:pt idx="122">
                  <c:v>0.10840000000000002</c:v>
                </c:pt>
                <c:pt idx="123">
                  <c:v>0.15160000000000001</c:v>
                </c:pt>
                <c:pt idx="124">
                  <c:v>0.29850000000000032</c:v>
                </c:pt>
                <c:pt idx="125">
                  <c:v>0.35690000000000027</c:v>
                </c:pt>
                <c:pt idx="126">
                  <c:v>0.36030000000000034</c:v>
                </c:pt>
                <c:pt idx="127">
                  <c:v>0.22260000000000005</c:v>
                </c:pt>
                <c:pt idx="128">
                  <c:v>0.13139999999999999</c:v>
                </c:pt>
                <c:pt idx="129">
                  <c:v>0.16880000000000006</c:v>
                </c:pt>
                <c:pt idx="130">
                  <c:v>0.11690000000000003</c:v>
                </c:pt>
                <c:pt idx="131">
                  <c:v>0.18270000000000014</c:v>
                </c:pt>
                <c:pt idx="132">
                  <c:v>0.15340000000000018</c:v>
                </c:pt>
                <c:pt idx="133">
                  <c:v>0.1619000000000001</c:v>
                </c:pt>
                <c:pt idx="134">
                  <c:v>0.21840000000000023</c:v>
                </c:pt>
                <c:pt idx="135">
                  <c:v>0.24140000000000014</c:v>
                </c:pt>
                <c:pt idx="136">
                  <c:v>0.20069999999999999</c:v>
                </c:pt>
                <c:pt idx="137">
                  <c:v>0.21780000000000013</c:v>
                </c:pt>
                <c:pt idx="138">
                  <c:v>0.14990000000000017</c:v>
                </c:pt>
                <c:pt idx="139">
                  <c:v>0.2732</c:v>
                </c:pt>
                <c:pt idx="140">
                  <c:v>0.33020000000000033</c:v>
                </c:pt>
                <c:pt idx="141">
                  <c:v>0.39650000000000041</c:v>
                </c:pt>
                <c:pt idx="142">
                  <c:v>0.46530000000000027</c:v>
                </c:pt>
                <c:pt idx="143">
                  <c:v>0.54570000000000052</c:v>
                </c:pt>
                <c:pt idx="144">
                  <c:v>0.53590000000000004</c:v>
                </c:pt>
                <c:pt idx="145">
                  <c:v>0.41320000000000001</c:v>
                </c:pt>
                <c:pt idx="146">
                  <c:v>0.39330000000000043</c:v>
                </c:pt>
                <c:pt idx="147">
                  <c:v>0.38680000000000042</c:v>
                </c:pt>
                <c:pt idx="148">
                  <c:v>0.37650000000000028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F95E-472A-8CED-F3CC6A3BD138}"/>
            </c:ext>
          </c:extLst>
        </c:ser>
        <c:dLbls/>
        <c:axId val="168227968"/>
        <c:axId val="168229504"/>
      </c:scatterChart>
      <c:valAx>
        <c:axId val="168227968"/>
        <c:scaling>
          <c:orientation val="minMax"/>
          <c:max val="39700"/>
          <c:min val="35070"/>
        </c:scaling>
        <c:axPos val="b"/>
        <c:numFmt formatCode="[$-409]mmm\-yy;@" sourceLinked="0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8229504"/>
        <c:crosses val="autoZero"/>
        <c:crossBetween val="midCat"/>
        <c:majorUnit val="183"/>
        <c:minorUnit val="2"/>
      </c:valAx>
      <c:valAx>
        <c:axId val="1682295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/>
                  <a:t>Interest Rates (%)</a:t>
                </a:r>
              </a:p>
            </c:rich>
          </c:tx>
          <c:layout>
            <c:manualLayout>
              <c:xMode val="edge"/>
              <c:yMode val="edge"/>
              <c:x val="1.4068241469816299E-2"/>
              <c:y val="0.34926848583582254"/>
            </c:manualLayout>
          </c:layout>
        </c:title>
        <c:numFmt formatCode="General" sourceLinked="1"/>
        <c:tickLblPos val="nextTo"/>
        <c:crossAx val="16822796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71475207490955495"/>
          <c:y val="7.3484427443602882E-2"/>
          <c:w val="0.23186384310656799"/>
          <c:h val="0.15588718436057614"/>
        </c:manualLayout>
      </c:layout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2970673557446"/>
          <c:y val="5.1400554097404495E-2"/>
          <c:w val="0.85219602967585695"/>
          <c:h val="0.79944116360454964"/>
        </c:manualLayout>
      </c:layout>
      <c:scatterChart>
        <c:scatterStyle val="lineMarker"/>
        <c:ser>
          <c:idx val="0"/>
          <c:order val="0"/>
          <c:tx>
            <c:strRef>
              <c:f>'Fig 1.3'!$B$1:$B$2</c:f>
              <c:strCache>
                <c:ptCount val="1"/>
                <c:pt idx="0">
                  <c:v>  CSXR</c:v>
                </c:pt>
              </c:strCache>
            </c:strRef>
          </c:tx>
          <c:marker>
            <c:symbol val="none"/>
          </c:marker>
          <c:xVal>
            <c:numRef>
              <c:f>'Fig 1.3'!$A$3:$A$306</c:f>
              <c:numCache>
                <c:formatCode>0.00</c:formatCode>
                <c:ptCount val="304"/>
                <c:pt idx="0">
                  <c:v>1987.083333333331</c:v>
                </c:pt>
                <c:pt idx="1">
                  <c:v>1987.1666666666681</c:v>
                </c:pt>
                <c:pt idx="2">
                  <c:v>1987.25</c:v>
                </c:pt>
                <c:pt idx="3">
                  <c:v>1987.333333333331</c:v>
                </c:pt>
                <c:pt idx="4">
                  <c:v>1987.416666666669</c:v>
                </c:pt>
                <c:pt idx="5">
                  <c:v>1987.5</c:v>
                </c:pt>
                <c:pt idx="6">
                  <c:v>1987.583333333331</c:v>
                </c:pt>
                <c:pt idx="7">
                  <c:v>1987.6666666666681</c:v>
                </c:pt>
                <c:pt idx="8">
                  <c:v>1987.75</c:v>
                </c:pt>
                <c:pt idx="9">
                  <c:v>1987.833333333331</c:v>
                </c:pt>
                <c:pt idx="10">
                  <c:v>1987.916666666669</c:v>
                </c:pt>
                <c:pt idx="11">
                  <c:v>1988</c:v>
                </c:pt>
                <c:pt idx="12">
                  <c:v>1988.083333333331</c:v>
                </c:pt>
                <c:pt idx="13">
                  <c:v>1988.1666666666681</c:v>
                </c:pt>
                <c:pt idx="14">
                  <c:v>1988.25</c:v>
                </c:pt>
                <c:pt idx="15">
                  <c:v>1988.333333333331</c:v>
                </c:pt>
                <c:pt idx="16">
                  <c:v>1988.416666666669</c:v>
                </c:pt>
                <c:pt idx="17">
                  <c:v>1988.5</c:v>
                </c:pt>
                <c:pt idx="18">
                  <c:v>1988.583333333331</c:v>
                </c:pt>
                <c:pt idx="19">
                  <c:v>1988.6666666666681</c:v>
                </c:pt>
                <c:pt idx="20">
                  <c:v>1988.75</c:v>
                </c:pt>
                <c:pt idx="21">
                  <c:v>1988.833333333331</c:v>
                </c:pt>
                <c:pt idx="22">
                  <c:v>1988.916666666669</c:v>
                </c:pt>
                <c:pt idx="23">
                  <c:v>1989</c:v>
                </c:pt>
                <c:pt idx="24">
                  <c:v>1989.083333333331</c:v>
                </c:pt>
                <c:pt idx="25">
                  <c:v>1989.1666666666681</c:v>
                </c:pt>
                <c:pt idx="26">
                  <c:v>1989.25</c:v>
                </c:pt>
                <c:pt idx="27">
                  <c:v>1989.333333333331</c:v>
                </c:pt>
                <c:pt idx="28">
                  <c:v>1989.416666666669</c:v>
                </c:pt>
                <c:pt idx="29">
                  <c:v>1989.5</c:v>
                </c:pt>
                <c:pt idx="30">
                  <c:v>1989.583333333331</c:v>
                </c:pt>
                <c:pt idx="31">
                  <c:v>1989.6666666666681</c:v>
                </c:pt>
                <c:pt idx="32">
                  <c:v>1989.75</c:v>
                </c:pt>
                <c:pt idx="33">
                  <c:v>1989.833333333331</c:v>
                </c:pt>
                <c:pt idx="34">
                  <c:v>1989.916666666669</c:v>
                </c:pt>
                <c:pt idx="35">
                  <c:v>1990</c:v>
                </c:pt>
                <c:pt idx="36">
                  <c:v>1990.083333333331</c:v>
                </c:pt>
                <c:pt idx="37">
                  <c:v>1990.1666666666681</c:v>
                </c:pt>
                <c:pt idx="38">
                  <c:v>1990.25</c:v>
                </c:pt>
                <c:pt idx="39">
                  <c:v>1990.333333333331</c:v>
                </c:pt>
                <c:pt idx="40">
                  <c:v>1990.416666666669</c:v>
                </c:pt>
                <c:pt idx="41">
                  <c:v>1990.5</c:v>
                </c:pt>
                <c:pt idx="42">
                  <c:v>1990.583333333331</c:v>
                </c:pt>
                <c:pt idx="43">
                  <c:v>1990.6666666666681</c:v>
                </c:pt>
                <c:pt idx="44">
                  <c:v>1990.75</c:v>
                </c:pt>
                <c:pt idx="45">
                  <c:v>1990.833333333331</c:v>
                </c:pt>
                <c:pt idx="46">
                  <c:v>1990.916666666669</c:v>
                </c:pt>
                <c:pt idx="47">
                  <c:v>1991</c:v>
                </c:pt>
                <c:pt idx="48">
                  <c:v>1991.083333333331</c:v>
                </c:pt>
                <c:pt idx="49">
                  <c:v>1991.1666666666681</c:v>
                </c:pt>
                <c:pt idx="50">
                  <c:v>1991.25</c:v>
                </c:pt>
                <c:pt idx="51">
                  <c:v>1991.333333333331</c:v>
                </c:pt>
                <c:pt idx="52">
                  <c:v>1991.416666666669</c:v>
                </c:pt>
                <c:pt idx="53">
                  <c:v>1991.5</c:v>
                </c:pt>
                <c:pt idx="54">
                  <c:v>1991.583333333331</c:v>
                </c:pt>
                <c:pt idx="55">
                  <c:v>1991.6666666666681</c:v>
                </c:pt>
                <c:pt idx="56">
                  <c:v>1991.75</c:v>
                </c:pt>
                <c:pt idx="57">
                  <c:v>1991.833333333331</c:v>
                </c:pt>
                <c:pt idx="58">
                  <c:v>1991.916666666669</c:v>
                </c:pt>
                <c:pt idx="59">
                  <c:v>1992</c:v>
                </c:pt>
                <c:pt idx="60">
                  <c:v>1992.083333333331</c:v>
                </c:pt>
                <c:pt idx="61">
                  <c:v>1992.1666666666681</c:v>
                </c:pt>
                <c:pt idx="62">
                  <c:v>1992.25</c:v>
                </c:pt>
                <c:pt idx="63">
                  <c:v>1992.333333333331</c:v>
                </c:pt>
                <c:pt idx="64">
                  <c:v>1992.416666666669</c:v>
                </c:pt>
                <c:pt idx="65">
                  <c:v>1992.5</c:v>
                </c:pt>
                <c:pt idx="66">
                  <c:v>1992.583333333331</c:v>
                </c:pt>
                <c:pt idx="67">
                  <c:v>1992.6666666666681</c:v>
                </c:pt>
                <c:pt idx="68">
                  <c:v>1992.75</c:v>
                </c:pt>
                <c:pt idx="69">
                  <c:v>1992.833333333331</c:v>
                </c:pt>
                <c:pt idx="70">
                  <c:v>1992.916666666669</c:v>
                </c:pt>
                <c:pt idx="71">
                  <c:v>1993</c:v>
                </c:pt>
                <c:pt idx="72">
                  <c:v>1993.083333333331</c:v>
                </c:pt>
                <c:pt idx="73">
                  <c:v>1993.1666666666681</c:v>
                </c:pt>
                <c:pt idx="74">
                  <c:v>1993.25</c:v>
                </c:pt>
                <c:pt idx="75">
                  <c:v>1993.333333333331</c:v>
                </c:pt>
                <c:pt idx="76">
                  <c:v>1993.416666666669</c:v>
                </c:pt>
                <c:pt idx="77">
                  <c:v>1993.5</c:v>
                </c:pt>
                <c:pt idx="78">
                  <c:v>1993.583333333331</c:v>
                </c:pt>
                <c:pt idx="79">
                  <c:v>1993.6666666666681</c:v>
                </c:pt>
                <c:pt idx="80">
                  <c:v>1993.75</c:v>
                </c:pt>
                <c:pt idx="81">
                  <c:v>1993.833333333331</c:v>
                </c:pt>
                <c:pt idx="82">
                  <c:v>1993.916666666669</c:v>
                </c:pt>
                <c:pt idx="83">
                  <c:v>1994</c:v>
                </c:pt>
                <c:pt idx="84">
                  <c:v>1994.083333333331</c:v>
                </c:pt>
                <c:pt idx="85">
                  <c:v>1994.1666666666681</c:v>
                </c:pt>
                <c:pt idx="86">
                  <c:v>1994.25</c:v>
                </c:pt>
                <c:pt idx="87">
                  <c:v>1994.333333333331</c:v>
                </c:pt>
                <c:pt idx="88">
                  <c:v>1994.416666666669</c:v>
                </c:pt>
                <c:pt idx="89">
                  <c:v>1994.5</c:v>
                </c:pt>
                <c:pt idx="90">
                  <c:v>1994.583333333331</c:v>
                </c:pt>
                <c:pt idx="91">
                  <c:v>1994.6666666666681</c:v>
                </c:pt>
                <c:pt idx="92">
                  <c:v>1994.75</c:v>
                </c:pt>
                <c:pt idx="93">
                  <c:v>1994.833333333331</c:v>
                </c:pt>
                <c:pt idx="94">
                  <c:v>1994.916666666669</c:v>
                </c:pt>
                <c:pt idx="95">
                  <c:v>1995</c:v>
                </c:pt>
                <c:pt idx="96">
                  <c:v>1995.083333333331</c:v>
                </c:pt>
                <c:pt idx="97">
                  <c:v>1995.1666666666681</c:v>
                </c:pt>
                <c:pt idx="98">
                  <c:v>1995.25</c:v>
                </c:pt>
                <c:pt idx="99">
                  <c:v>1995.333333333331</c:v>
                </c:pt>
                <c:pt idx="100">
                  <c:v>1995.416666666669</c:v>
                </c:pt>
                <c:pt idx="101">
                  <c:v>1995.5</c:v>
                </c:pt>
                <c:pt idx="102">
                  <c:v>1995.583333333331</c:v>
                </c:pt>
                <c:pt idx="103">
                  <c:v>1995.6666666666681</c:v>
                </c:pt>
                <c:pt idx="104">
                  <c:v>1995.75</c:v>
                </c:pt>
                <c:pt idx="105">
                  <c:v>1995.833333333331</c:v>
                </c:pt>
                <c:pt idx="106">
                  <c:v>1995.916666666669</c:v>
                </c:pt>
                <c:pt idx="107">
                  <c:v>1996</c:v>
                </c:pt>
                <c:pt idx="108">
                  <c:v>1996.083333333331</c:v>
                </c:pt>
                <c:pt idx="109">
                  <c:v>1996.1666666666681</c:v>
                </c:pt>
                <c:pt idx="110">
                  <c:v>1996.25</c:v>
                </c:pt>
                <c:pt idx="111">
                  <c:v>1996.333333333331</c:v>
                </c:pt>
                <c:pt idx="112">
                  <c:v>1996.416666666669</c:v>
                </c:pt>
                <c:pt idx="113">
                  <c:v>1996.5</c:v>
                </c:pt>
                <c:pt idx="114">
                  <c:v>1996.583333333331</c:v>
                </c:pt>
                <c:pt idx="115">
                  <c:v>1996.6666666666681</c:v>
                </c:pt>
                <c:pt idx="116">
                  <c:v>1996.75</c:v>
                </c:pt>
                <c:pt idx="117">
                  <c:v>1996.833333333331</c:v>
                </c:pt>
                <c:pt idx="118">
                  <c:v>1996.916666666669</c:v>
                </c:pt>
                <c:pt idx="119">
                  <c:v>1997</c:v>
                </c:pt>
                <c:pt idx="120">
                  <c:v>1997.083333333331</c:v>
                </c:pt>
                <c:pt idx="121">
                  <c:v>1997.1666666666681</c:v>
                </c:pt>
                <c:pt idx="122">
                  <c:v>1997.25</c:v>
                </c:pt>
                <c:pt idx="123">
                  <c:v>1997.333333333331</c:v>
                </c:pt>
                <c:pt idx="124">
                  <c:v>1997.416666666669</c:v>
                </c:pt>
                <c:pt idx="125">
                  <c:v>1997.5</c:v>
                </c:pt>
                <c:pt idx="126">
                  <c:v>1997.583333333331</c:v>
                </c:pt>
                <c:pt idx="127">
                  <c:v>1997.6666666666681</c:v>
                </c:pt>
                <c:pt idx="128">
                  <c:v>1997.75</c:v>
                </c:pt>
                <c:pt idx="129">
                  <c:v>1997.833333333331</c:v>
                </c:pt>
                <c:pt idx="130">
                  <c:v>1997.916666666669</c:v>
                </c:pt>
                <c:pt idx="131">
                  <c:v>1998</c:v>
                </c:pt>
                <c:pt idx="132">
                  <c:v>1998.083333333331</c:v>
                </c:pt>
                <c:pt idx="133">
                  <c:v>1998.1666666666681</c:v>
                </c:pt>
                <c:pt idx="134">
                  <c:v>1998.25</c:v>
                </c:pt>
                <c:pt idx="135">
                  <c:v>1998.333333333331</c:v>
                </c:pt>
                <c:pt idx="136">
                  <c:v>1998.416666666669</c:v>
                </c:pt>
                <c:pt idx="137">
                  <c:v>1998.5</c:v>
                </c:pt>
                <c:pt idx="138">
                  <c:v>1998.583333333331</c:v>
                </c:pt>
                <c:pt idx="139">
                  <c:v>1998.6666666666681</c:v>
                </c:pt>
                <c:pt idx="140">
                  <c:v>1998.75</c:v>
                </c:pt>
                <c:pt idx="141">
                  <c:v>1998.833333333331</c:v>
                </c:pt>
                <c:pt idx="142">
                  <c:v>1998.916666666669</c:v>
                </c:pt>
                <c:pt idx="143">
                  <c:v>1999</c:v>
                </c:pt>
                <c:pt idx="144">
                  <c:v>1999.083333333331</c:v>
                </c:pt>
                <c:pt idx="145">
                  <c:v>1999.1666666666681</c:v>
                </c:pt>
                <c:pt idx="146">
                  <c:v>1999.25</c:v>
                </c:pt>
                <c:pt idx="147">
                  <c:v>1999.333333333331</c:v>
                </c:pt>
                <c:pt idx="148">
                  <c:v>1999.416666666669</c:v>
                </c:pt>
                <c:pt idx="149">
                  <c:v>1999.5</c:v>
                </c:pt>
                <c:pt idx="150">
                  <c:v>1999.583333333331</c:v>
                </c:pt>
                <c:pt idx="151">
                  <c:v>1999.6666666666681</c:v>
                </c:pt>
                <c:pt idx="152">
                  <c:v>1999.75</c:v>
                </c:pt>
                <c:pt idx="153">
                  <c:v>1999.833333333331</c:v>
                </c:pt>
                <c:pt idx="154">
                  <c:v>1999.916666666669</c:v>
                </c:pt>
                <c:pt idx="155">
                  <c:v>2000</c:v>
                </c:pt>
                <c:pt idx="156">
                  <c:v>2000.083333333331</c:v>
                </c:pt>
                <c:pt idx="157">
                  <c:v>2000.1666666666681</c:v>
                </c:pt>
                <c:pt idx="158">
                  <c:v>2000.25</c:v>
                </c:pt>
                <c:pt idx="159">
                  <c:v>2000.333333333331</c:v>
                </c:pt>
                <c:pt idx="160">
                  <c:v>2000.416666666669</c:v>
                </c:pt>
                <c:pt idx="161">
                  <c:v>2000.5</c:v>
                </c:pt>
                <c:pt idx="162">
                  <c:v>2000.583333333331</c:v>
                </c:pt>
                <c:pt idx="163">
                  <c:v>2000.6666666666681</c:v>
                </c:pt>
                <c:pt idx="164">
                  <c:v>2000.75</c:v>
                </c:pt>
                <c:pt idx="165">
                  <c:v>2000.833333333331</c:v>
                </c:pt>
                <c:pt idx="166">
                  <c:v>2000.916666666669</c:v>
                </c:pt>
                <c:pt idx="167">
                  <c:v>2001</c:v>
                </c:pt>
                <c:pt idx="168">
                  <c:v>2001.083333333331</c:v>
                </c:pt>
                <c:pt idx="169">
                  <c:v>2001.1666666666681</c:v>
                </c:pt>
                <c:pt idx="170">
                  <c:v>2001.25</c:v>
                </c:pt>
                <c:pt idx="171">
                  <c:v>2001.333333333331</c:v>
                </c:pt>
                <c:pt idx="172">
                  <c:v>2001.416666666669</c:v>
                </c:pt>
                <c:pt idx="173">
                  <c:v>2001.5</c:v>
                </c:pt>
                <c:pt idx="174">
                  <c:v>2001.583333333331</c:v>
                </c:pt>
                <c:pt idx="175">
                  <c:v>2001.6666666666681</c:v>
                </c:pt>
                <c:pt idx="176">
                  <c:v>2001.75</c:v>
                </c:pt>
                <c:pt idx="177">
                  <c:v>2001.833333333331</c:v>
                </c:pt>
                <c:pt idx="178">
                  <c:v>2001.916666666669</c:v>
                </c:pt>
                <c:pt idx="179">
                  <c:v>2002</c:v>
                </c:pt>
                <c:pt idx="180">
                  <c:v>2002.083333333331</c:v>
                </c:pt>
                <c:pt idx="181">
                  <c:v>2002.1666666666681</c:v>
                </c:pt>
                <c:pt idx="182">
                  <c:v>2002.25</c:v>
                </c:pt>
                <c:pt idx="183">
                  <c:v>2002.333333333331</c:v>
                </c:pt>
                <c:pt idx="184">
                  <c:v>2002.416666666669</c:v>
                </c:pt>
                <c:pt idx="185">
                  <c:v>2002.5</c:v>
                </c:pt>
                <c:pt idx="186">
                  <c:v>2002.583333333331</c:v>
                </c:pt>
                <c:pt idx="187">
                  <c:v>2002.6666666666681</c:v>
                </c:pt>
                <c:pt idx="188">
                  <c:v>2002.75</c:v>
                </c:pt>
                <c:pt idx="189">
                  <c:v>2002.833333333331</c:v>
                </c:pt>
                <c:pt idx="190">
                  <c:v>2002.916666666669</c:v>
                </c:pt>
                <c:pt idx="191">
                  <c:v>2003</c:v>
                </c:pt>
                <c:pt idx="192">
                  <c:v>2003.083333333331</c:v>
                </c:pt>
                <c:pt idx="193">
                  <c:v>2003.1666666666681</c:v>
                </c:pt>
                <c:pt idx="194">
                  <c:v>2003.25</c:v>
                </c:pt>
                <c:pt idx="195">
                  <c:v>2003.333333333331</c:v>
                </c:pt>
                <c:pt idx="196">
                  <c:v>2003.416666666669</c:v>
                </c:pt>
                <c:pt idx="197">
                  <c:v>2003.5</c:v>
                </c:pt>
                <c:pt idx="198">
                  <c:v>2003.583333333331</c:v>
                </c:pt>
                <c:pt idx="199">
                  <c:v>2003.6666666666681</c:v>
                </c:pt>
                <c:pt idx="200">
                  <c:v>2003.75</c:v>
                </c:pt>
                <c:pt idx="201">
                  <c:v>2003.833333333331</c:v>
                </c:pt>
                <c:pt idx="202">
                  <c:v>2003.916666666669</c:v>
                </c:pt>
                <c:pt idx="203">
                  <c:v>2004</c:v>
                </c:pt>
                <c:pt idx="204">
                  <c:v>2004.083333333331</c:v>
                </c:pt>
                <c:pt idx="205">
                  <c:v>2004.1666666666681</c:v>
                </c:pt>
                <c:pt idx="206">
                  <c:v>2004.25</c:v>
                </c:pt>
                <c:pt idx="207">
                  <c:v>2004.333333333331</c:v>
                </c:pt>
                <c:pt idx="208">
                  <c:v>2004.416666666669</c:v>
                </c:pt>
                <c:pt idx="209">
                  <c:v>2004.5</c:v>
                </c:pt>
                <c:pt idx="210">
                  <c:v>2004.583333333331</c:v>
                </c:pt>
                <c:pt idx="211">
                  <c:v>2004.6666666666681</c:v>
                </c:pt>
                <c:pt idx="212">
                  <c:v>2004.75</c:v>
                </c:pt>
                <c:pt idx="213">
                  <c:v>2004.833333333331</c:v>
                </c:pt>
                <c:pt idx="214">
                  <c:v>2004.916666666669</c:v>
                </c:pt>
                <c:pt idx="215">
                  <c:v>2005</c:v>
                </c:pt>
                <c:pt idx="216">
                  <c:v>2005.083333333331</c:v>
                </c:pt>
                <c:pt idx="217">
                  <c:v>2005.1666666666681</c:v>
                </c:pt>
                <c:pt idx="218">
                  <c:v>2005.25</c:v>
                </c:pt>
                <c:pt idx="219">
                  <c:v>2005.333333333331</c:v>
                </c:pt>
                <c:pt idx="220">
                  <c:v>2005.416666666669</c:v>
                </c:pt>
                <c:pt idx="221">
                  <c:v>2005.5</c:v>
                </c:pt>
                <c:pt idx="222">
                  <c:v>2005.583333333331</c:v>
                </c:pt>
                <c:pt idx="223">
                  <c:v>2005.6666666666681</c:v>
                </c:pt>
                <c:pt idx="224">
                  <c:v>2005.75</c:v>
                </c:pt>
                <c:pt idx="225">
                  <c:v>2005.833333333331</c:v>
                </c:pt>
                <c:pt idx="226">
                  <c:v>2005.916666666669</c:v>
                </c:pt>
                <c:pt idx="227">
                  <c:v>2006</c:v>
                </c:pt>
                <c:pt idx="228">
                  <c:v>2006.083333333331</c:v>
                </c:pt>
                <c:pt idx="229">
                  <c:v>2006.1666666666681</c:v>
                </c:pt>
                <c:pt idx="230">
                  <c:v>2006.25</c:v>
                </c:pt>
                <c:pt idx="231">
                  <c:v>2006.333333333331</c:v>
                </c:pt>
                <c:pt idx="232">
                  <c:v>2006.416666666669</c:v>
                </c:pt>
                <c:pt idx="233">
                  <c:v>2006.5</c:v>
                </c:pt>
                <c:pt idx="234">
                  <c:v>2006.583333333331</c:v>
                </c:pt>
                <c:pt idx="235">
                  <c:v>2006.6666666666681</c:v>
                </c:pt>
                <c:pt idx="236">
                  <c:v>2006.75</c:v>
                </c:pt>
                <c:pt idx="237">
                  <c:v>2006.833333333331</c:v>
                </c:pt>
                <c:pt idx="238">
                  <c:v>2006.916666666669</c:v>
                </c:pt>
                <c:pt idx="239">
                  <c:v>2007</c:v>
                </c:pt>
                <c:pt idx="240">
                  <c:v>2007.083333333331</c:v>
                </c:pt>
                <c:pt idx="241">
                  <c:v>2007.1666666666681</c:v>
                </c:pt>
                <c:pt idx="242">
                  <c:v>2007.25</c:v>
                </c:pt>
                <c:pt idx="243">
                  <c:v>2007.333333333331</c:v>
                </c:pt>
                <c:pt idx="244">
                  <c:v>2007.416666666669</c:v>
                </c:pt>
                <c:pt idx="245">
                  <c:v>2007.5</c:v>
                </c:pt>
                <c:pt idx="246">
                  <c:v>2007.583333333331</c:v>
                </c:pt>
                <c:pt idx="247">
                  <c:v>2007.6666666666681</c:v>
                </c:pt>
                <c:pt idx="248">
                  <c:v>2007.75</c:v>
                </c:pt>
                <c:pt idx="249">
                  <c:v>2007.833333333331</c:v>
                </c:pt>
                <c:pt idx="250">
                  <c:v>2007.916666666669</c:v>
                </c:pt>
                <c:pt idx="251">
                  <c:v>2008</c:v>
                </c:pt>
                <c:pt idx="252">
                  <c:v>2008.083333333331</c:v>
                </c:pt>
                <c:pt idx="253">
                  <c:v>2008.1666666666681</c:v>
                </c:pt>
                <c:pt idx="254">
                  <c:v>2008.25</c:v>
                </c:pt>
                <c:pt idx="255">
                  <c:v>2008.333333333331</c:v>
                </c:pt>
                <c:pt idx="256">
                  <c:v>2008.416666666669</c:v>
                </c:pt>
                <c:pt idx="257">
                  <c:v>2008.5</c:v>
                </c:pt>
                <c:pt idx="258">
                  <c:v>2008.583333333331</c:v>
                </c:pt>
                <c:pt idx="259">
                  <c:v>2008.6666666666681</c:v>
                </c:pt>
                <c:pt idx="260">
                  <c:v>2008.75</c:v>
                </c:pt>
                <c:pt idx="261">
                  <c:v>2008.833333333331</c:v>
                </c:pt>
                <c:pt idx="262">
                  <c:v>2008.916666666669</c:v>
                </c:pt>
                <c:pt idx="263">
                  <c:v>2009</c:v>
                </c:pt>
                <c:pt idx="264">
                  <c:v>2009.083333333331</c:v>
                </c:pt>
                <c:pt idx="265">
                  <c:v>2009.1666666666681</c:v>
                </c:pt>
                <c:pt idx="266">
                  <c:v>2009.25</c:v>
                </c:pt>
                <c:pt idx="267">
                  <c:v>2009.333333333331</c:v>
                </c:pt>
                <c:pt idx="268">
                  <c:v>2009.416666666669</c:v>
                </c:pt>
                <c:pt idx="269">
                  <c:v>2009.5</c:v>
                </c:pt>
                <c:pt idx="270">
                  <c:v>2009.583333333331</c:v>
                </c:pt>
                <c:pt idx="271">
                  <c:v>2009.6666666666681</c:v>
                </c:pt>
                <c:pt idx="272">
                  <c:v>2009.75</c:v>
                </c:pt>
                <c:pt idx="273">
                  <c:v>2009.833333333331</c:v>
                </c:pt>
                <c:pt idx="274">
                  <c:v>2009.916666666669</c:v>
                </c:pt>
                <c:pt idx="275">
                  <c:v>2010</c:v>
                </c:pt>
                <c:pt idx="276">
                  <c:v>2010.083333333331</c:v>
                </c:pt>
                <c:pt idx="277">
                  <c:v>2010.1666666666681</c:v>
                </c:pt>
                <c:pt idx="278">
                  <c:v>2010.25</c:v>
                </c:pt>
                <c:pt idx="279">
                  <c:v>2010.333333333331</c:v>
                </c:pt>
                <c:pt idx="280">
                  <c:v>2010.416666666669</c:v>
                </c:pt>
                <c:pt idx="281">
                  <c:v>2010.5</c:v>
                </c:pt>
                <c:pt idx="282">
                  <c:v>2010.583333333331</c:v>
                </c:pt>
                <c:pt idx="283">
                  <c:v>2010.6666666666681</c:v>
                </c:pt>
                <c:pt idx="284">
                  <c:v>2010.75</c:v>
                </c:pt>
                <c:pt idx="285">
                  <c:v>2010.833333333331</c:v>
                </c:pt>
                <c:pt idx="286">
                  <c:v>2010.916666666669</c:v>
                </c:pt>
                <c:pt idx="287">
                  <c:v>2011</c:v>
                </c:pt>
                <c:pt idx="288">
                  <c:v>2011.083333333331</c:v>
                </c:pt>
                <c:pt idx="289">
                  <c:v>2011.1666666666681</c:v>
                </c:pt>
                <c:pt idx="290">
                  <c:v>2011.25</c:v>
                </c:pt>
                <c:pt idx="291">
                  <c:v>2011.333333333331</c:v>
                </c:pt>
                <c:pt idx="292">
                  <c:v>2011.416666666669</c:v>
                </c:pt>
                <c:pt idx="293">
                  <c:v>2011.5</c:v>
                </c:pt>
                <c:pt idx="294">
                  <c:v>2011.583333333331</c:v>
                </c:pt>
                <c:pt idx="295">
                  <c:v>2011.6666666666681</c:v>
                </c:pt>
                <c:pt idx="296">
                  <c:v>2011.75</c:v>
                </c:pt>
                <c:pt idx="297">
                  <c:v>2011.833333333331</c:v>
                </c:pt>
                <c:pt idx="298">
                  <c:v>2011.916666666669</c:v>
                </c:pt>
                <c:pt idx="299">
                  <c:v>2012</c:v>
                </c:pt>
                <c:pt idx="300">
                  <c:v>2012.083333333331</c:v>
                </c:pt>
                <c:pt idx="301">
                  <c:v>2012.1666666666681</c:v>
                </c:pt>
                <c:pt idx="302">
                  <c:v>2012.25</c:v>
                </c:pt>
                <c:pt idx="303">
                  <c:v>2012.333333333331</c:v>
                </c:pt>
              </c:numCache>
            </c:numRef>
          </c:xVal>
          <c:yVal>
            <c:numRef>
              <c:f>'Fig 1.3'!$B$3:$B$306</c:f>
              <c:numCache>
                <c:formatCode>0.00</c:formatCode>
                <c:ptCount val="304"/>
                <c:pt idx="0">
                  <c:v>62.82</c:v>
                </c:pt>
                <c:pt idx="1">
                  <c:v>63.39</c:v>
                </c:pt>
                <c:pt idx="2">
                  <c:v>63.87</c:v>
                </c:pt>
                <c:pt idx="3">
                  <c:v>64.569999999999993</c:v>
                </c:pt>
                <c:pt idx="4">
                  <c:v>65.56</c:v>
                </c:pt>
                <c:pt idx="5">
                  <c:v>66.59</c:v>
                </c:pt>
                <c:pt idx="6">
                  <c:v>67.540000000000006</c:v>
                </c:pt>
                <c:pt idx="7">
                  <c:v>68.25</c:v>
                </c:pt>
                <c:pt idx="8">
                  <c:v>68.86999999999999</c:v>
                </c:pt>
                <c:pt idx="9">
                  <c:v>69.42</c:v>
                </c:pt>
                <c:pt idx="10">
                  <c:v>69.760000000000005</c:v>
                </c:pt>
                <c:pt idx="11">
                  <c:v>70.22</c:v>
                </c:pt>
                <c:pt idx="12">
                  <c:v>70.45</c:v>
                </c:pt>
                <c:pt idx="13">
                  <c:v>70.77</c:v>
                </c:pt>
                <c:pt idx="14">
                  <c:v>71.11999999999999</c:v>
                </c:pt>
                <c:pt idx="15">
                  <c:v>71.649999999999991</c:v>
                </c:pt>
                <c:pt idx="16">
                  <c:v>72.48</c:v>
                </c:pt>
                <c:pt idx="17">
                  <c:v>73.63</c:v>
                </c:pt>
                <c:pt idx="18">
                  <c:v>74.81</c:v>
                </c:pt>
                <c:pt idx="19">
                  <c:v>75.7</c:v>
                </c:pt>
                <c:pt idx="20">
                  <c:v>76.400000000000006</c:v>
                </c:pt>
                <c:pt idx="21">
                  <c:v>76.900000000000006</c:v>
                </c:pt>
                <c:pt idx="22">
                  <c:v>77.28</c:v>
                </c:pt>
                <c:pt idx="23">
                  <c:v>77.58</c:v>
                </c:pt>
                <c:pt idx="24">
                  <c:v>77.989999999999995</c:v>
                </c:pt>
                <c:pt idx="25">
                  <c:v>78.36</c:v>
                </c:pt>
                <c:pt idx="26">
                  <c:v>79.11999999999999</c:v>
                </c:pt>
                <c:pt idx="27">
                  <c:v>79.83</c:v>
                </c:pt>
                <c:pt idx="28">
                  <c:v>80.52</c:v>
                </c:pt>
                <c:pt idx="29">
                  <c:v>81.239999999999995</c:v>
                </c:pt>
                <c:pt idx="30">
                  <c:v>81.66</c:v>
                </c:pt>
                <c:pt idx="31">
                  <c:v>82.08</c:v>
                </c:pt>
                <c:pt idx="32">
                  <c:v>82.25</c:v>
                </c:pt>
                <c:pt idx="33">
                  <c:v>82.440000000000026</c:v>
                </c:pt>
                <c:pt idx="34">
                  <c:v>82.43</c:v>
                </c:pt>
                <c:pt idx="35">
                  <c:v>82.35</c:v>
                </c:pt>
                <c:pt idx="36">
                  <c:v>82.29</c:v>
                </c:pt>
                <c:pt idx="37">
                  <c:v>82.149999999999991</c:v>
                </c:pt>
                <c:pt idx="38">
                  <c:v>82.02</c:v>
                </c:pt>
                <c:pt idx="39">
                  <c:v>82.05</c:v>
                </c:pt>
                <c:pt idx="40">
                  <c:v>82.01</c:v>
                </c:pt>
                <c:pt idx="41">
                  <c:v>82.19</c:v>
                </c:pt>
                <c:pt idx="42">
                  <c:v>82.1</c:v>
                </c:pt>
                <c:pt idx="43">
                  <c:v>81.86</c:v>
                </c:pt>
                <c:pt idx="44">
                  <c:v>81.39</c:v>
                </c:pt>
                <c:pt idx="45">
                  <c:v>80.84</c:v>
                </c:pt>
                <c:pt idx="46">
                  <c:v>80.09</c:v>
                </c:pt>
                <c:pt idx="47">
                  <c:v>79.38</c:v>
                </c:pt>
                <c:pt idx="48">
                  <c:v>78.53</c:v>
                </c:pt>
                <c:pt idx="49">
                  <c:v>77.77</c:v>
                </c:pt>
                <c:pt idx="50">
                  <c:v>77</c:v>
                </c:pt>
                <c:pt idx="51">
                  <c:v>76.86</c:v>
                </c:pt>
                <c:pt idx="52">
                  <c:v>77.31</c:v>
                </c:pt>
                <c:pt idx="53">
                  <c:v>78.02</c:v>
                </c:pt>
                <c:pt idx="54">
                  <c:v>78.61</c:v>
                </c:pt>
                <c:pt idx="55">
                  <c:v>78.930000000000007</c:v>
                </c:pt>
                <c:pt idx="56">
                  <c:v>78.88</c:v>
                </c:pt>
                <c:pt idx="57">
                  <c:v>78.679999999999978</c:v>
                </c:pt>
                <c:pt idx="58">
                  <c:v>78.31</c:v>
                </c:pt>
                <c:pt idx="59">
                  <c:v>77.989999999999995</c:v>
                </c:pt>
                <c:pt idx="60">
                  <c:v>77.739999999999995</c:v>
                </c:pt>
                <c:pt idx="61">
                  <c:v>77.510000000000005</c:v>
                </c:pt>
                <c:pt idx="62">
                  <c:v>77.31</c:v>
                </c:pt>
                <c:pt idx="63">
                  <c:v>77.36</c:v>
                </c:pt>
                <c:pt idx="64">
                  <c:v>77.61999999999999</c:v>
                </c:pt>
                <c:pt idx="65">
                  <c:v>77.940000000000026</c:v>
                </c:pt>
                <c:pt idx="66">
                  <c:v>77.95</c:v>
                </c:pt>
                <c:pt idx="67">
                  <c:v>77.989999999999995</c:v>
                </c:pt>
                <c:pt idx="68">
                  <c:v>77.760000000000005</c:v>
                </c:pt>
                <c:pt idx="69">
                  <c:v>77.45</c:v>
                </c:pt>
                <c:pt idx="70">
                  <c:v>77.09</c:v>
                </c:pt>
                <c:pt idx="71">
                  <c:v>76.679999999999978</c:v>
                </c:pt>
                <c:pt idx="72">
                  <c:v>76.56</c:v>
                </c:pt>
                <c:pt idx="73">
                  <c:v>76.28</c:v>
                </c:pt>
                <c:pt idx="74">
                  <c:v>75.910000000000025</c:v>
                </c:pt>
                <c:pt idx="75">
                  <c:v>75.83</c:v>
                </c:pt>
                <c:pt idx="76">
                  <c:v>76.040000000000006</c:v>
                </c:pt>
                <c:pt idx="77">
                  <c:v>76.510000000000005</c:v>
                </c:pt>
                <c:pt idx="78">
                  <c:v>76.61</c:v>
                </c:pt>
                <c:pt idx="79">
                  <c:v>76.59</c:v>
                </c:pt>
                <c:pt idx="80">
                  <c:v>76.47</c:v>
                </c:pt>
                <c:pt idx="81">
                  <c:v>76.22</c:v>
                </c:pt>
                <c:pt idx="82">
                  <c:v>76.02</c:v>
                </c:pt>
                <c:pt idx="83">
                  <c:v>75.709999999999994</c:v>
                </c:pt>
                <c:pt idx="84">
                  <c:v>75.709999999999994</c:v>
                </c:pt>
                <c:pt idx="85">
                  <c:v>75.63</c:v>
                </c:pt>
                <c:pt idx="86">
                  <c:v>75.73</c:v>
                </c:pt>
                <c:pt idx="87">
                  <c:v>76.03</c:v>
                </c:pt>
                <c:pt idx="88">
                  <c:v>76.489999999999995</c:v>
                </c:pt>
                <c:pt idx="89">
                  <c:v>77.040000000000006</c:v>
                </c:pt>
                <c:pt idx="90">
                  <c:v>77.400000000000006</c:v>
                </c:pt>
                <c:pt idx="91">
                  <c:v>77.64</c:v>
                </c:pt>
                <c:pt idx="92">
                  <c:v>77.569999999999993</c:v>
                </c:pt>
                <c:pt idx="93">
                  <c:v>77.5</c:v>
                </c:pt>
                <c:pt idx="94">
                  <c:v>77.23</c:v>
                </c:pt>
                <c:pt idx="95">
                  <c:v>76.989999999999995</c:v>
                </c:pt>
                <c:pt idx="96">
                  <c:v>76.819999999999993</c:v>
                </c:pt>
                <c:pt idx="97">
                  <c:v>76.64</c:v>
                </c:pt>
                <c:pt idx="98">
                  <c:v>76.38</c:v>
                </c:pt>
                <c:pt idx="99">
                  <c:v>76.36</c:v>
                </c:pt>
                <c:pt idx="100">
                  <c:v>76.599999999999994</c:v>
                </c:pt>
                <c:pt idx="101">
                  <c:v>76.940000000000026</c:v>
                </c:pt>
                <c:pt idx="102">
                  <c:v>77.260000000000005</c:v>
                </c:pt>
                <c:pt idx="103">
                  <c:v>77.47</c:v>
                </c:pt>
                <c:pt idx="104">
                  <c:v>77.430000000000007</c:v>
                </c:pt>
                <c:pt idx="105">
                  <c:v>77.260000000000005</c:v>
                </c:pt>
                <c:pt idx="106">
                  <c:v>76.95</c:v>
                </c:pt>
                <c:pt idx="107">
                  <c:v>76.679999999999978</c:v>
                </c:pt>
                <c:pt idx="108">
                  <c:v>76.56</c:v>
                </c:pt>
                <c:pt idx="109">
                  <c:v>76.440000000000026</c:v>
                </c:pt>
                <c:pt idx="110">
                  <c:v>76.489999999999995</c:v>
                </c:pt>
                <c:pt idx="111">
                  <c:v>76.84</c:v>
                </c:pt>
                <c:pt idx="112">
                  <c:v>77.33</c:v>
                </c:pt>
                <c:pt idx="113">
                  <c:v>77.78</c:v>
                </c:pt>
                <c:pt idx="114">
                  <c:v>78.099999999999994</c:v>
                </c:pt>
                <c:pt idx="115">
                  <c:v>78.36</c:v>
                </c:pt>
                <c:pt idx="116">
                  <c:v>78.36999999999999</c:v>
                </c:pt>
                <c:pt idx="117">
                  <c:v>78.36</c:v>
                </c:pt>
                <c:pt idx="118">
                  <c:v>78.23</c:v>
                </c:pt>
                <c:pt idx="119">
                  <c:v>78.11999999999999</c:v>
                </c:pt>
                <c:pt idx="120">
                  <c:v>78.08</c:v>
                </c:pt>
                <c:pt idx="121">
                  <c:v>77.98</c:v>
                </c:pt>
                <c:pt idx="122">
                  <c:v>78.290000000000006</c:v>
                </c:pt>
                <c:pt idx="123">
                  <c:v>78.760000000000005</c:v>
                </c:pt>
                <c:pt idx="124">
                  <c:v>79.42</c:v>
                </c:pt>
                <c:pt idx="125">
                  <c:v>80.25</c:v>
                </c:pt>
                <c:pt idx="126">
                  <c:v>80.86</c:v>
                </c:pt>
                <c:pt idx="127">
                  <c:v>81.410000000000025</c:v>
                </c:pt>
                <c:pt idx="128">
                  <c:v>81.569999999999993</c:v>
                </c:pt>
                <c:pt idx="129">
                  <c:v>81.83</c:v>
                </c:pt>
                <c:pt idx="130">
                  <c:v>81.98</c:v>
                </c:pt>
                <c:pt idx="131">
                  <c:v>82.31</c:v>
                </c:pt>
                <c:pt idx="132">
                  <c:v>82.7</c:v>
                </c:pt>
                <c:pt idx="133">
                  <c:v>83.13</c:v>
                </c:pt>
                <c:pt idx="134">
                  <c:v>83.86999999999999</c:v>
                </c:pt>
                <c:pt idx="135">
                  <c:v>84.69</c:v>
                </c:pt>
                <c:pt idx="136">
                  <c:v>85.77</c:v>
                </c:pt>
                <c:pt idx="137">
                  <c:v>87.03</c:v>
                </c:pt>
                <c:pt idx="138">
                  <c:v>88.14</c:v>
                </c:pt>
                <c:pt idx="139">
                  <c:v>89.01</c:v>
                </c:pt>
                <c:pt idx="140">
                  <c:v>89.58</c:v>
                </c:pt>
                <c:pt idx="141">
                  <c:v>89.8</c:v>
                </c:pt>
                <c:pt idx="142">
                  <c:v>89.76</c:v>
                </c:pt>
                <c:pt idx="143">
                  <c:v>89.82</c:v>
                </c:pt>
                <c:pt idx="144">
                  <c:v>90.06</c:v>
                </c:pt>
                <c:pt idx="145">
                  <c:v>90.48</c:v>
                </c:pt>
                <c:pt idx="146">
                  <c:v>91.31</c:v>
                </c:pt>
                <c:pt idx="147">
                  <c:v>92.55</c:v>
                </c:pt>
                <c:pt idx="148">
                  <c:v>93.69</c:v>
                </c:pt>
                <c:pt idx="149">
                  <c:v>95.1</c:v>
                </c:pt>
                <c:pt idx="150">
                  <c:v>96.28</c:v>
                </c:pt>
                <c:pt idx="151">
                  <c:v>97.31</c:v>
                </c:pt>
                <c:pt idx="152">
                  <c:v>97.990000000000023</c:v>
                </c:pt>
                <c:pt idx="153">
                  <c:v>98.48</c:v>
                </c:pt>
                <c:pt idx="154">
                  <c:v>98.940000000000026</c:v>
                </c:pt>
                <c:pt idx="155">
                  <c:v>99.51</c:v>
                </c:pt>
                <c:pt idx="156">
                  <c:v>100</c:v>
                </c:pt>
                <c:pt idx="157">
                  <c:v>100.81</c:v>
                </c:pt>
                <c:pt idx="158">
                  <c:v>102.24000000000002</c:v>
                </c:pt>
                <c:pt idx="159">
                  <c:v>104.01</c:v>
                </c:pt>
                <c:pt idx="160">
                  <c:v>105.98</c:v>
                </c:pt>
                <c:pt idx="161">
                  <c:v>107.83</c:v>
                </c:pt>
                <c:pt idx="162">
                  <c:v>109.02</c:v>
                </c:pt>
                <c:pt idx="163">
                  <c:v>110.07</c:v>
                </c:pt>
                <c:pt idx="164">
                  <c:v>110.9</c:v>
                </c:pt>
                <c:pt idx="165">
                  <c:v>111.75</c:v>
                </c:pt>
                <c:pt idx="166">
                  <c:v>112.6</c:v>
                </c:pt>
                <c:pt idx="167">
                  <c:v>113.56</c:v>
                </c:pt>
                <c:pt idx="168">
                  <c:v>114.58</c:v>
                </c:pt>
                <c:pt idx="169">
                  <c:v>115.45</c:v>
                </c:pt>
                <c:pt idx="170">
                  <c:v>116.69</c:v>
                </c:pt>
                <c:pt idx="171">
                  <c:v>117.94000000000007</c:v>
                </c:pt>
                <c:pt idx="172">
                  <c:v>118.94000000000007</c:v>
                </c:pt>
                <c:pt idx="173">
                  <c:v>120.03</c:v>
                </c:pt>
                <c:pt idx="174">
                  <c:v>121.01</c:v>
                </c:pt>
                <c:pt idx="175">
                  <c:v>121.99000000000002</c:v>
                </c:pt>
                <c:pt idx="176">
                  <c:v>122.89</c:v>
                </c:pt>
                <c:pt idx="177">
                  <c:v>123.46000000000002</c:v>
                </c:pt>
                <c:pt idx="178">
                  <c:v>123.78</c:v>
                </c:pt>
                <c:pt idx="179">
                  <c:v>123.64</c:v>
                </c:pt>
                <c:pt idx="180">
                  <c:v>123.93</c:v>
                </c:pt>
                <c:pt idx="181">
                  <c:v>124.45</c:v>
                </c:pt>
                <c:pt idx="182">
                  <c:v>125.92</c:v>
                </c:pt>
                <c:pt idx="183">
                  <c:v>127.95</c:v>
                </c:pt>
                <c:pt idx="184">
                  <c:v>130.33000000000001</c:v>
                </c:pt>
                <c:pt idx="185">
                  <c:v>132.76</c:v>
                </c:pt>
                <c:pt idx="186">
                  <c:v>135.04</c:v>
                </c:pt>
                <c:pt idx="187">
                  <c:v>137.04</c:v>
                </c:pt>
                <c:pt idx="188">
                  <c:v>138.62</c:v>
                </c:pt>
                <c:pt idx="189">
                  <c:v>140.12</c:v>
                </c:pt>
                <c:pt idx="190">
                  <c:v>141.26</c:v>
                </c:pt>
                <c:pt idx="191">
                  <c:v>142.18</c:v>
                </c:pt>
                <c:pt idx="192">
                  <c:v>142.86000000000001</c:v>
                </c:pt>
                <c:pt idx="193">
                  <c:v>143.59</c:v>
                </c:pt>
                <c:pt idx="194">
                  <c:v>144.84</c:v>
                </c:pt>
                <c:pt idx="195">
                  <c:v>146.44999999999999</c:v>
                </c:pt>
                <c:pt idx="196">
                  <c:v>148.16999999999999</c:v>
                </c:pt>
                <c:pt idx="197">
                  <c:v>149.69999999999999</c:v>
                </c:pt>
                <c:pt idx="198">
                  <c:v>151.65</c:v>
                </c:pt>
                <c:pt idx="199">
                  <c:v>153.60999999999999</c:v>
                </c:pt>
                <c:pt idx="200">
                  <c:v>155.76999999999998</c:v>
                </c:pt>
                <c:pt idx="201">
                  <c:v>157.70999999999998</c:v>
                </c:pt>
                <c:pt idx="202">
                  <c:v>159.55000000000001</c:v>
                </c:pt>
                <c:pt idx="203">
                  <c:v>161.26999999999998</c:v>
                </c:pt>
                <c:pt idx="204">
                  <c:v>162.9</c:v>
                </c:pt>
                <c:pt idx="205">
                  <c:v>164.82000000000014</c:v>
                </c:pt>
                <c:pt idx="206">
                  <c:v>167.91</c:v>
                </c:pt>
                <c:pt idx="207">
                  <c:v>171.58</c:v>
                </c:pt>
                <c:pt idx="208">
                  <c:v>175.43</c:v>
                </c:pt>
                <c:pt idx="209">
                  <c:v>179.45000000000007</c:v>
                </c:pt>
                <c:pt idx="210">
                  <c:v>182.69</c:v>
                </c:pt>
                <c:pt idx="211">
                  <c:v>184.95000000000007</c:v>
                </c:pt>
                <c:pt idx="212">
                  <c:v>186.91</c:v>
                </c:pt>
                <c:pt idx="213">
                  <c:v>188.65</c:v>
                </c:pt>
                <c:pt idx="214">
                  <c:v>190.08</c:v>
                </c:pt>
                <c:pt idx="215">
                  <c:v>191.42000000000004</c:v>
                </c:pt>
                <c:pt idx="216">
                  <c:v>193.35000000000014</c:v>
                </c:pt>
                <c:pt idx="217">
                  <c:v>195.87</c:v>
                </c:pt>
                <c:pt idx="218">
                  <c:v>199.20999999999998</c:v>
                </c:pt>
                <c:pt idx="219">
                  <c:v>202.51</c:v>
                </c:pt>
                <c:pt idx="220">
                  <c:v>205.76</c:v>
                </c:pt>
                <c:pt idx="221">
                  <c:v>208.86</c:v>
                </c:pt>
                <c:pt idx="222">
                  <c:v>211.65</c:v>
                </c:pt>
                <c:pt idx="223">
                  <c:v>214.13</c:v>
                </c:pt>
                <c:pt idx="224">
                  <c:v>216.76999999999998</c:v>
                </c:pt>
                <c:pt idx="225">
                  <c:v>219.07</c:v>
                </c:pt>
                <c:pt idx="226">
                  <c:v>220.81</c:v>
                </c:pt>
                <c:pt idx="227">
                  <c:v>221.91</c:v>
                </c:pt>
                <c:pt idx="228">
                  <c:v>222.46</c:v>
                </c:pt>
                <c:pt idx="229">
                  <c:v>223.38000000000014</c:v>
                </c:pt>
                <c:pt idx="230">
                  <c:v>223.75</c:v>
                </c:pt>
                <c:pt idx="231">
                  <c:v>224.99</c:v>
                </c:pt>
                <c:pt idx="232">
                  <c:v>225.99</c:v>
                </c:pt>
                <c:pt idx="233">
                  <c:v>226.29</c:v>
                </c:pt>
                <c:pt idx="234">
                  <c:v>226.17</c:v>
                </c:pt>
                <c:pt idx="235">
                  <c:v>225.54</c:v>
                </c:pt>
                <c:pt idx="236">
                  <c:v>225.1</c:v>
                </c:pt>
                <c:pt idx="237">
                  <c:v>224.73999999999998</c:v>
                </c:pt>
                <c:pt idx="238">
                  <c:v>223.94</c:v>
                </c:pt>
                <c:pt idx="239">
                  <c:v>222.39000000000001</c:v>
                </c:pt>
                <c:pt idx="240">
                  <c:v>221.31</c:v>
                </c:pt>
                <c:pt idx="241">
                  <c:v>220.46</c:v>
                </c:pt>
                <c:pt idx="242">
                  <c:v>219.67</c:v>
                </c:pt>
                <c:pt idx="243">
                  <c:v>218.94</c:v>
                </c:pt>
                <c:pt idx="244">
                  <c:v>218.34</c:v>
                </c:pt>
                <c:pt idx="245">
                  <c:v>217.37</c:v>
                </c:pt>
                <c:pt idx="246">
                  <c:v>216.3</c:v>
                </c:pt>
                <c:pt idx="247">
                  <c:v>214.63</c:v>
                </c:pt>
                <c:pt idx="248">
                  <c:v>212.73</c:v>
                </c:pt>
                <c:pt idx="249">
                  <c:v>209.76</c:v>
                </c:pt>
                <c:pt idx="250">
                  <c:v>205.26</c:v>
                </c:pt>
                <c:pt idx="251">
                  <c:v>200.67</c:v>
                </c:pt>
                <c:pt idx="252">
                  <c:v>196.07</c:v>
                </c:pt>
                <c:pt idx="253">
                  <c:v>190.6</c:v>
                </c:pt>
                <c:pt idx="254">
                  <c:v>186.12</c:v>
                </c:pt>
                <c:pt idx="255">
                  <c:v>183.35000000000014</c:v>
                </c:pt>
                <c:pt idx="256">
                  <c:v>181.56</c:v>
                </c:pt>
                <c:pt idx="257">
                  <c:v>180.52</c:v>
                </c:pt>
                <c:pt idx="258">
                  <c:v>178.67</c:v>
                </c:pt>
                <c:pt idx="259">
                  <c:v>176.70999999999998</c:v>
                </c:pt>
                <c:pt idx="260">
                  <c:v>173.35000000000014</c:v>
                </c:pt>
                <c:pt idx="261">
                  <c:v>169.67</c:v>
                </c:pt>
                <c:pt idx="262">
                  <c:v>165.95000000000007</c:v>
                </c:pt>
                <c:pt idx="263">
                  <c:v>162.09</c:v>
                </c:pt>
                <c:pt idx="264">
                  <c:v>157.96</c:v>
                </c:pt>
                <c:pt idx="265">
                  <c:v>154.60999999999999</c:v>
                </c:pt>
                <c:pt idx="266">
                  <c:v>151.47999999999999</c:v>
                </c:pt>
                <c:pt idx="267">
                  <c:v>150.44</c:v>
                </c:pt>
                <c:pt idx="268">
                  <c:v>151.19</c:v>
                </c:pt>
                <c:pt idx="269">
                  <c:v>153.35000000000014</c:v>
                </c:pt>
                <c:pt idx="270">
                  <c:v>155.94999999999999</c:v>
                </c:pt>
                <c:pt idx="271">
                  <c:v>158.07</c:v>
                </c:pt>
                <c:pt idx="272">
                  <c:v>158.76999999999998</c:v>
                </c:pt>
                <c:pt idx="273">
                  <c:v>158.68</c:v>
                </c:pt>
                <c:pt idx="274">
                  <c:v>158.33000000000001</c:v>
                </c:pt>
                <c:pt idx="275">
                  <c:v>158.16</c:v>
                </c:pt>
                <c:pt idx="276">
                  <c:v>157.87</c:v>
                </c:pt>
                <c:pt idx="277">
                  <c:v>156.85000000000014</c:v>
                </c:pt>
                <c:pt idx="278">
                  <c:v>156.20999999999998</c:v>
                </c:pt>
                <c:pt idx="279">
                  <c:v>157.35000000000014</c:v>
                </c:pt>
                <c:pt idx="280">
                  <c:v>159.41</c:v>
                </c:pt>
                <c:pt idx="281">
                  <c:v>161.06</c:v>
                </c:pt>
                <c:pt idx="282">
                  <c:v>162.23999999999998</c:v>
                </c:pt>
                <c:pt idx="283">
                  <c:v>162.01</c:v>
                </c:pt>
                <c:pt idx="284">
                  <c:v>161</c:v>
                </c:pt>
                <c:pt idx="285">
                  <c:v>158.9</c:v>
                </c:pt>
                <c:pt idx="286">
                  <c:v>157.5</c:v>
                </c:pt>
                <c:pt idx="287">
                  <c:v>156.04</c:v>
                </c:pt>
                <c:pt idx="288">
                  <c:v>154.36000000000001</c:v>
                </c:pt>
                <c:pt idx="289">
                  <c:v>152.38000000000014</c:v>
                </c:pt>
                <c:pt idx="290">
                  <c:v>150.91</c:v>
                </c:pt>
                <c:pt idx="291">
                  <c:v>151.78</c:v>
                </c:pt>
                <c:pt idx="292">
                  <c:v>153.33000000000001</c:v>
                </c:pt>
                <c:pt idx="293">
                  <c:v>154.87</c:v>
                </c:pt>
                <c:pt idx="294">
                  <c:v>156.33000000000001</c:v>
                </c:pt>
                <c:pt idx="295">
                  <c:v>156.51</c:v>
                </c:pt>
                <c:pt idx="296">
                  <c:v>155.60999999999999</c:v>
                </c:pt>
                <c:pt idx="297">
                  <c:v>153.54</c:v>
                </c:pt>
                <c:pt idx="298">
                  <c:v>151.41</c:v>
                </c:pt>
                <c:pt idx="299">
                  <c:v>149.60999999999999</c:v>
                </c:pt>
                <c:pt idx="300">
                  <c:v>148.04</c:v>
                </c:pt>
                <c:pt idx="301">
                  <c:v>146.69999999999999</c:v>
                </c:pt>
                <c:pt idx="302">
                  <c:v>146.51</c:v>
                </c:pt>
                <c:pt idx="303">
                  <c:v>148.4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885A-4A50-9F56-4E3BAC9008A5}"/>
            </c:ext>
          </c:extLst>
        </c:ser>
        <c:dLbls/>
        <c:axId val="169024512"/>
        <c:axId val="169300736"/>
      </c:scatterChart>
      <c:valAx>
        <c:axId val="169024512"/>
        <c:scaling>
          <c:orientation val="minMax"/>
          <c:max val="2013"/>
          <c:min val="1987"/>
        </c:scaling>
        <c:axPos val="b"/>
        <c:numFmt formatCode="0" sourceLinked="0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169300736"/>
        <c:crosses val="autoZero"/>
        <c:crossBetween val="midCat"/>
        <c:majorUnit val="2"/>
      </c:valAx>
      <c:valAx>
        <c:axId val="1693007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Index (January 2000 = 100) </a:t>
                </a:r>
              </a:p>
            </c:rich>
          </c:tx>
          <c:layout>
            <c:manualLayout>
              <c:xMode val="edge"/>
              <c:yMode val="edge"/>
              <c:x val="1.3825439002787225E-2"/>
              <c:y val="0.23168359976372788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9024512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98BF7DA-58C4-4B7F-A7CB-6F8D0C6C4A1C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958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C72E82B-2151-4239-8E45-05972488B0AC}" type="slidenum">
              <a:rPr lang="en-US" smtClean="0">
                <a:ea typeface="ＭＳ Ｐゴシック" pitchFamily="34" charset="-128"/>
              </a:rPr>
              <a:pPr>
                <a:defRPr/>
              </a:pPr>
              <a:t>11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20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49CC681-B9BA-45A2-9B62-980575FF05AD}" type="slidenum">
              <a:rPr lang="en-US" smtClean="0">
                <a:ea typeface="ＭＳ Ｐゴシック" pitchFamily="34" charset="-128"/>
              </a:rPr>
              <a:pPr>
                <a:defRPr/>
              </a:pPr>
              <a:t>12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069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137142B-ABF4-4F8B-90F3-812F63D8A1FA}" type="slidenum">
              <a:rPr lang="en-US" smtClean="0">
                <a:ea typeface="ＭＳ Ｐゴシック" pitchFamily="34" charset="-128"/>
              </a:rPr>
              <a:pPr>
                <a:defRPr/>
              </a:pPr>
              <a:t>13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647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F435B58-93DC-4FF4-8E57-6E1F68FEF121}" type="slidenum">
              <a:rPr lang="en-US" smtClean="0">
                <a:ea typeface="ＭＳ Ｐゴシック" pitchFamily="34" charset="-128"/>
              </a:rPr>
              <a:pPr>
                <a:defRPr/>
              </a:pPr>
              <a:t>14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482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0AB093E-9F52-4CD0-A4A1-B84C7C40C9AD}" type="slidenum">
              <a:rPr lang="en-US" smtClean="0">
                <a:ea typeface="ＭＳ Ｐゴシック" pitchFamily="34" charset="-128"/>
              </a:rPr>
              <a:pPr>
                <a:defRPr/>
              </a:pPr>
              <a:t>15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841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9CAD0B8-BD81-4E31-B022-1349FFF5AB61}" type="slidenum">
              <a:rPr lang="en-US" smtClean="0">
                <a:ea typeface="ＭＳ Ｐゴシック" pitchFamily="34" charset="-128"/>
              </a:rPr>
              <a:pPr>
                <a:defRPr/>
              </a:pPr>
              <a:t>16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549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2CDDAD-F475-48E9-B5AF-34CEF7ADA968}" type="slidenum">
              <a:rPr lang="en-US" smtClean="0">
                <a:ea typeface="ＭＳ Ｐゴシック" pitchFamily="34" charset="-128"/>
              </a:rPr>
              <a:pPr>
                <a:defRPr/>
              </a:pPr>
              <a:t>17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369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583A83-F59C-4E37-8EF9-0737F54A77E0}" type="slidenum">
              <a:rPr lang="en-US" smtClean="0">
                <a:ea typeface="ＭＳ Ｐゴシック" pitchFamily="34" charset="-128"/>
              </a:rPr>
              <a:pPr>
                <a:defRPr/>
              </a:pPr>
              <a:t>18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573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03D43E9-42BF-4A5A-9758-A8BA3D724FF4}" type="slidenum">
              <a:rPr lang="en-US" smtClean="0">
                <a:ea typeface="ＭＳ Ｐゴシック" pitchFamily="34" charset="-128"/>
              </a:rPr>
              <a:pPr>
                <a:defRPr/>
              </a:pPr>
              <a:t>19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78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3C8F8B3-1472-4427-9F52-17C5614A147A}" type="slidenum">
              <a:rPr lang="en-US" smtClean="0">
                <a:ea typeface="ＭＳ Ｐゴシック" pitchFamily="34" charset="-128"/>
              </a:rPr>
              <a:pPr>
                <a:defRPr/>
              </a:pPr>
              <a:t>20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80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93F4A79-9EC1-41AE-A8EE-03B9C1DC455A}" type="slidenum">
              <a:rPr lang="en-US" smtClean="0">
                <a:ea typeface="ＭＳ Ｐゴシック" pitchFamily="34" charset="-128"/>
              </a:rPr>
              <a:pPr>
                <a:defRPr/>
              </a:pPr>
              <a:t>3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957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883B22C-215A-4251-8169-B958C849388E}" type="slidenum">
              <a:rPr lang="en-US" smtClean="0">
                <a:ea typeface="ＭＳ Ｐゴシック" pitchFamily="34" charset="-128"/>
              </a:rPr>
              <a:pPr>
                <a:defRPr/>
              </a:pPr>
              <a:t>21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99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3EF5E27-645F-4A39-9761-79B9DB64618D}" type="slidenum">
              <a:rPr lang="en-US" smtClean="0">
                <a:ea typeface="ＭＳ Ｐゴシック" pitchFamily="34" charset="-128"/>
              </a:rPr>
              <a:pPr>
                <a:defRPr/>
              </a:pPr>
              <a:t>22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286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016C54A-F669-4FFC-831F-4CFC70029E44}" type="slidenum">
              <a:rPr lang="en-US" smtClean="0">
                <a:ea typeface="ＭＳ Ｐゴシック" pitchFamily="34" charset="-128"/>
              </a:rPr>
              <a:pPr>
                <a:defRPr/>
              </a:pPr>
              <a:t>23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4664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624F43D-3A65-4EDC-A143-25071D680AA2}" type="slidenum">
              <a:rPr lang="en-US" smtClean="0">
                <a:ea typeface="ＭＳ Ｐゴシック" pitchFamily="34" charset="-128"/>
              </a:rPr>
              <a:pPr>
                <a:defRPr/>
              </a:pPr>
              <a:t>24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282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F15ADAE-2D43-4475-8AEF-BA018FBA970E}" type="slidenum">
              <a:rPr lang="en-US" smtClean="0">
                <a:ea typeface="ＭＳ Ｐゴシック" pitchFamily="34" charset="-128"/>
              </a:rPr>
              <a:pPr>
                <a:defRPr/>
              </a:pPr>
              <a:t>25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7371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2966F54-9D4B-458D-9A65-62A417985ECC}" type="slidenum">
              <a:rPr lang="en-US" smtClean="0">
                <a:ea typeface="ＭＳ Ｐゴシック" pitchFamily="34" charset="-128"/>
              </a:rPr>
              <a:pPr>
                <a:defRPr/>
              </a:pPr>
              <a:t>26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431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101A704-A32E-43D9-9840-9FF2FB778A61}" type="slidenum">
              <a:rPr lang="en-US" smtClean="0">
                <a:ea typeface="ＭＳ Ｐゴシック" pitchFamily="34" charset="-128"/>
              </a:rPr>
              <a:pPr>
                <a:defRPr/>
              </a:pPr>
              <a:t>27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4880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A25BDEF-FDCD-4E59-9057-3AE0B833FC23}" type="slidenum">
              <a:rPr lang="en-US" smtClean="0">
                <a:ea typeface="ＭＳ Ｐゴシック" pitchFamily="34" charset="-128"/>
              </a:rPr>
              <a:pPr>
                <a:defRPr/>
              </a:pPr>
              <a:t>28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23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C91C93A-3F8D-408F-BE52-07ED9FB849CF}" type="slidenum">
              <a:rPr lang="en-US" smtClean="0">
                <a:ea typeface="ＭＳ Ｐゴシック" pitchFamily="34" charset="-128"/>
              </a:rPr>
              <a:pPr>
                <a:defRPr/>
              </a:pPr>
              <a:t>29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54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62DDE4-FDA8-48D3-800A-18B3D3F9BE28}" type="slidenum">
              <a:rPr lang="en-US" smtClean="0">
                <a:ea typeface="ＭＳ Ｐゴシック" pitchFamily="34" charset="-128"/>
              </a:rPr>
              <a:pPr>
                <a:defRPr/>
              </a:pPr>
              <a:t>4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84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0007A53-5BED-430F-A9F8-E6C4A5F01675}" type="slidenum">
              <a:rPr lang="en-US" smtClean="0">
                <a:ea typeface="ＭＳ Ｐゴシック" pitchFamily="34" charset="-128"/>
              </a:rPr>
              <a:pPr>
                <a:defRPr/>
              </a:pPr>
              <a:t>5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94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FD5E265-BDE7-4EB6-81ED-7976B7175195}" type="slidenum">
              <a:rPr lang="en-US" smtClean="0">
                <a:ea typeface="ＭＳ Ｐゴシック" pitchFamily="34" charset="-128"/>
              </a:rPr>
              <a:pPr>
                <a:defRPr/>
              </a:pPr>
              <a:t>6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832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EC353D5-CA24-40ED-9FBF-7BD29FC0C399}" type="slidenum">
              <a:rPr lang="en-US" smtClean="0">
                <a:ea typeface="ＭＳ Ｐゴシック" pitchFamily="34" charset="-128"/>
              </a:rPr>
              <a:pPr>
                <a:defRPr/>
              </a:pPr>
              <a:t>7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89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FC6CB0-4404-4D4E-8097-E337805CF53C}" type="slidenum">
              <a:rPr lang="en-US" smtClean="0">
                <a:ea typeface="ＭＳ Ｐゴシック" pitchFamily="34" charset="-128"/>
              </a:rPr>
              <a:pPr>
                <a:defRPr/>
              </a:pPr>
              <a:t>8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462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672B839-0C20-4487-B6AC-5F53800C544D}" type="slidenum">
              <a:rPr lang="en-US" smtClean="0">
                <a:ea typeface="ＭＳ Ｐゴシック" pitchFamily="34" charset="-128"/>
              </a:rPr>
              <a:pPr>
                <a:defRPr/>
              </a:pPr>
              <a:t>9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6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05E139D-85AD-4FF1-9510-82E0375A735A}" type="slidenum">
              <a:rPr lang="en-US" smtClean="0">
                <a:ea typeface="ＭＳ Ｐゴシック" pitchFamily="34" charset="-128"/>
              </a:rPr>
              <a:pPr>
                <a:defRPr/>
              </a:pPr>
              <a:t>10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91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B5C">
            <a:alpha val="2470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6102350"/>
            <a:ext cx="8610600" cy="4572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029200" y="6102350"/>
            <a:ext cx="411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INVESTMENTS</a:t>
            </a:r>
            <a:r>
              <a:rPr lang="en-US" dirty="0">
                <a:latin typeface="Constantia" pitchFamily="18" charset="0"/>
                <a:ea typeface="ＭＳ Ｐゴシック" charset="0"/>
                <a:cs typeface="+mn-cs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|</a:t>
            </a:r>
            <a:r>
              <a:rPr lang="en-US" sz="14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 BODIE, KANE, MARCUS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0163" y="1219200"/>
            <a:ext cx="9144001" cy="15240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6102350"/>
            <a:ext cx="8610600" cy="4572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29200" y="6102350"/>
            <a:ext cx="411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INVESTMENTS</a:t>
            </a:r>
            <a:r>
              <a:rPr lang="en-US" dirty="0">
                <a:latin typeface="Constantia" pitchFamily="18" charset="0"/>
                <a:ea typeface="ＭＳ Ｐゴシック" charset="0"/>
                <a:cs typeface="+mn-cs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|</a:t>
            </a:r>
            <a:r>
              <a:rPr lang="en-US" sz="14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 BODIE, KANE, MARCUS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onstant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8172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1817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AE2D39C8-EA61-4702-ACCA-8A36DD6C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6276975"/>
            <a:ext cx="8610600" cy="4572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29200" y="6276975"/>
            <a:ext cx="411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INVESTMENTS</a:t>
            </a:r>
            <a:r>
              <a:rPr lang="en-US" dirty="0">
                <a:latin typeface="Constantia" pitchFamily="18" charset="0"/>
                <a:ea typeface="ＭＳ Ｐゴシック" charset="0"/>
                <a:cs typeface="+mn-cs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|</a:t>
            </a:r>
            <a:r>
              <a:rPr lang="en-US" sz="14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 BODIE, KANE, MARCUS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onstant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FE9DD73-923D-4B41-BCAC-238E8E652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57150" y="6338887"/>
            <a:ext cx="1600200" cy="365125"/>
          </a:xfrm>
          <a:prstGeom prst="rect">
            <a:avLst/>
          </a:prstGeom>
          <a:noFill/>
          <a:ln/>
        </p:spPr>
        <p:txBody>
          <a:bodyPr lIns="45720" rIns="45720" anchor="ctr">
            <a:normAutofit/>
          </a:bodyPr>
          <a:lstStyle/>
          <a:p>
            <a:pPr algn="l">
              <a:defRPr/>
            </a:pPr>
            <a:r>
              <a:rPr lang="en-US" sz="1200" dirty="0">
                <a:latin typeface="Times New Roman" pitchFamily="18" charset="0"/>
              </a:rPr>
              <a:t>1-</a:t>
            </a:r>
            <a:fld id="{2B29380E-C5E0-407A-B94E-BDD5F33F7C4C}" type="slidenum">
              <a:rPr lang="en-US" sz="1200">
                <a:latin typeface="Times New Roman" pitchFamily="18" charset="0"/>
              </a:rPr>
              <a:pPr algn="l">
                <a:defRPr/>
              </a:pPr>
              <a:t>‹#›</a:t>
            </a:fld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57150" y="6338887"/>
            <a:ext cx="1600200" cy="365125"/>
          </a:xfrm>
          <a:prstGeom prst="rect">
            <a:avLst/>
          </a:prstGeom>
          <a:noFill/>
          <a:ln/>
        </p:spPr>
        <p:txBody>
          <a:bodyPr lIns="45720" rIns="45720" anchor="ctr">
            <a:normAutofit/>
          </a:bodyPr>
          <a:lstStyle/>
          <a:p>
            <a:pPr algn="l">
              <a:defRPr/>
            </a:pPr>
            <a:r>
              <a:rPr lang="en-US" sz="1200" dirty="0">
                <a:latin typeface="Times New Roman" pitchFamily="18" charset="0"/>
              </a:rPr>
              <a:t>1-</a:t>
            </a:r>
            <a:fld id="{2B29380E-C5E0-407A-B94E-BDD5F33F7C4C}" type="slidenum">
              <a:rPr lang="en-US" sz="1200">
                <a:latin typeface="Times New Roman" pitchFamily="18" charset="0"/>
              </a:rPr>
              <a:pPr algn="l">
                <a:defRPr/>
              </a:pPr>
              <a:t>‹#›</a:t>
            </a:fld>
            <a:endParaRPr lang="en-US" sz="1200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8305800" cy="10668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276975"/>
            <a:ext cx="8610600" cy="4572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029200" y="6276975"/>
            <a:ext cx="4114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INVESTMENTS</a:t>
            </a:r>
            <a:r>
              <a:rPr lang="en-US" dirty="0">
                <a:latin typeface="Constantia" pitchFamily="18" charset="0"/>
                <a:ea typeface="ＭＳ Ｐゴシック" charset="0"/>
                <a:cs typeface="+mn-cs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|</a:t>
            </a:r>
            <a:r>
              <a:rPr lang="en-US" sz="1400" dirty="0">
                <a:solidFill>
                  <a:schemeClr val="bg1"/>
                </a:solidFill>
                <a:latin typeface="Constantia" pitchFamily="18" charset="0"/>
                <a:ea typeface="ＭＳ Ｐゴシック" charset="0"/>
                <a:cs typeface="+mn-cs"/>
              </a:rPr>
              <a:t> BODIE, KANE, MARCUS</a:t>
            </a: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onstant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1222375"/>
            <a:ext cx="9144000" cy="1524000"/>
          </a:xfrm>
          <a:prstGeom prst="rect">
            <a:avLst/>
          </a:prstGeom>
          <a:solidFill>
            <a:srgbClr val="002B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Chapter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dirty="0"/>
              <a:t>The Investment Environment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533400" y="6611938"/>
            <a:ext cx="83058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 sz="1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2014 McGraw-Hill Education.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t>Risk-Return Trade-Off</a:t>
            </a:r>
          </a:p>
          <a:p>
            <a:pPr lvl="1" eaLnBrk="1" hangingPunct="1">
              <a:buFont typeface="Arial" charset="0"/>
              <a:buChar char="•"/>
            </a:pPr>
            <a:r>
              <a:t>Higher-risk assets are priced to offer higher expected returns than lower-risk assets</a:t>
            </a:r>
          </a:p>
          <a:p>
            <a:pPr eaLnBrk="1" hangingPunct="1">
              <a:buFont typeface="Arial" charset="0"/>
              <a:buChar char="•"/>
            </a:pPr>
            <a:r>
              <a:t>Efficient Markets</a:t>
            </a:r>
          </a:p>
          <a:p>
            <a:pPr lvl="1" eaLnBrk="1" hangingPunct="1">
              <a:buFont typeface="Arial" charset="0"/>
              <a:buChar char="•"/>
            </a:pPr>
            <a:r>
              <a:t>In fully efficient markets when prices quickly adjust to all relevant information, there should be neither underpriced nor overpriced securities </a:t>
            </a: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Markets Are Competitive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sz="3200"/>
              <a:t>Passive Management</a:t>
            </a:r>
          </a:p>
          <a:p>
            <a:pPr lvl="2" eaLnBrk="1" hangingPunct="1">
              <a:buFont typeface="Arial" charset="0"/>
              <a:buChar char="•"/>
            </a:pPr>
            <a:r>
              <a:rPr sz="2800"/>
              <a:t>Holding a highly diversified portfolio</a:t>
            </a:r>
          </a:p>
          <a:p>
            <a:pPr lvl="2" eaLnBrk="1" hangingPunct="1">
              <a:buFont typeface="Arial" charset="0"/>
              <a:buChar char="•"/>
            </a:pPr>
            <a:r>
              <a:rPr sz="2800"/>
              <a:t>No attempt to find undervalued securities</a:t>
            </a:r>
          </a:p>
          <a:p>
            <a:pPr lvl="2" eaLnBrk="1" hangingPunct="1">
              <a:buFont typeface="Arial" charset="0"/>
              <a:buChar char="•"/>
            </a:pPr>
            <a:r>
              <a:rPr sz="2800"/>
              <a:t>No attempt to time the market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Active Management</a:t>
            </a:r>
          </a:p>
          <a:p>
            <a:pPr lvl="2" eaLnBrk="1" hangingPunct="1">
              <a:buFont typeface="Arial" charset="0"/>
              <a:buChar char="•"/>
            </a:pPr>
            <a:r>
              <a:rPr sz="2800"/>
              <a:t>Finding mispriced securities</a:t>
            </a:r>
          </a:p>
          <a:p>
            <a:pPr lvl="2" eaLnBrk="1" hangingPunct="1">
              <a:buFont typeface="Arial" charset="0"/>
              <a:buChar char="•"/>
            </a:pPr>
            <a:r>
              <a:rPr sz="2800"/>
              <a:t>Timing the market</a:t>
            </a:r>
          </a:p>
          <a:p>
            <a:pPr eaLnBrk="1" hangingPunct="1">
              <a:buFont typeface="Arial" charset="0"/>
              <a:buChar char="•"/>
            </a:pPr>
            <a:endParaRPr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Markets Are Competitive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rPr dirty="0"/>
              <a:t>Demanders of capital – Firms</a:t>
            </a:r>
          </a:p>
          <a:p>
            <a:pPr eaLnBrk="1" hangingPunct="1">
              <a:buFont typeface="Arial" charset="0"/>
              <a:buChar char="•"/>
            </a:pPr>
            <a:r>
              <a:rPr dirty="0"/>
              <a:t>Suppliers of capital – Households</a:t>
            </a:r>
          </a:p>
          <a:p>
            <a:pPr eaLnBrk="1" hangingPunct="1">
              <a:buFont typeface="Arial" charset="0"/>
              <a:buChar char="•"/>
            </a:pPr>
            <a:r>
              <a:rPr dirty="0"/>
              <a:t>Governments – Can be both suppliers or demanders</a:t>
            </a:r>
          </a:p>
          <a:p>
            <a:pPr lvl="1" eaLnBrk="1" hangingPunct="1">
              <a:buFontTx/>
              <a:buNone/>
            </a:pPr>
            <a:r>
              <a:rPr sz="3000" dirty="0"/>
              <a:t>	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The Players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Financial Intermediaries: Pool and invest funds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Investment Companies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Banks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Insurance companies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Credit unions</a:t>
            </a:r>
          </a:p>
          <a:p>
            <a:pPr eaLnBrk="1" hangingPunct="1">
              <a:buFont typeface="Arial" charset="0"/>
              <a:buChar char="•"/>
            </a:pPr>
            <a:endParaRPr/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The Players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 Investment Bank Activities</a:t>
            </a:r>
            <a:br>
              <a:rPr lang="en-US" sz="3800" dirty="0"/>
            </a:br>
            <a:r>
              <a:rPr lang="en-US" sz="3800" dirty="0"/>
              <a:t>vs. Commercial Bank Activities</a:t>
            </a:r>
          </a:p>
        </p:txBody>
      </p:sp>
      <p:sp>
        <p:nvSpPr>
          <p:cNvPr id="43010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sz="3200"/>
              <a:t>Investment Banking</a:t>
            </a:r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sz="2600"/>
              <a:t>Underwrite new securities  issues</a:t>
            </a:r>
          </a:p>
          <a:p>
            <a:pPr marL="342900" lvl="1" indent="-342900" eaLnBrk="1" hangingPunct="1">
              <a:buFontTx/>
              <a:buChar char="•"/>
            </a:pPr>
            <a:r>
              <a:rPr sz="2600"/>
              <a:t>Sell newly issued securities to public in the </a:t>
            </a:r>
            <a:r>
              <a:rPr sz="2600" i="1"/>
              <a:t>primary market</a:t>
            </a:r>
          </a:p>
          <a:p>
            <a:pPr marL="342900" lvl="1" indent="-342900" eaLnBrk="1" hangingPunct="1">
              <a:buFontTx/>
              <a:buChar char="•"/>
            </a:pPr>
            <a:r>
              <a:rPr sz="2600"/>
              <a:t>Investors trade previously issued securities among themselves in the </a:t>
            </a:r>
            <a:r>
              <a:rPr sz="2600" i="1"/>
              <a:t>secondary markets</a:t>
            </a:r>
          </a:p>
          <a:p>
            <a:pPr marL="342900" lvl="1" indent="-342900" eaLnBrk="1" hangingPunct="1">
              <a:buFontTx/>
              <a:buChar char="•"/>
            </a:pPr>
            <a:endParaRPr sz="2400" u="sng"/>
          </a:p>
          <a:p>
            <a:pPr marL="342900" lvl="1" indent="-342900" eaLnBrk="1" hangingPunct="1">
              <a:buFontTx/>
              <a:buChar char="•"/>
            </a:pPr>
            <a:endParaRPr sz="2400"/>
          </a:p>
          <a:p>
            <a:pPr eaLnBrk="1" hangingPunct="1"/>
            <a:endParaRPr/>
          </a:p>
        </p:txBody>
      </p:sp>
      <p:sp>
        <p:nvSpPr>
          <p:cNvPr id="43012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sz="3200"/>
              <a:t>Commercial Banking</a:t>
            </a:r>
          </a:p>
        </p:txBody>
      </p:sp>
      <p:sp>
        <p:nvSpPr>
          <p:cNvPr id="13318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sz="2600"/>
              <a:t>Take deposits and make loans</a:t>
            </a:r>
          </a:p>
          <a:p>
            <a:pPr marL="342900" lvl="1" indent="-342900" eaLnBrk="1" hangingPunct="1">
              <a:buFontTx/>
              <a:buChar char="•"/>
            </a:pP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Antecedents of the Crisis:</a:t>
            </a:r>
          </a:p>
          <a:p>
            <a:pPr lvl="1" eaLnBrk="1" hangingPunct="1">
              <a:buFont typeface="Arial" charset="0"/>
              <a:buChar char="•"/>
            </a:pPr>
            <a:r>
              <a:rPr lang="ja-JP" altLang="en-US" sz="3200">
                <a:latin typeface="Arial" charset="0"/>
              </a:rPr>
              <a:t>“</a:t>
            </a:r>
            <a:r>
              <a:rPr sz="3200"/>
              <a:t>The Great Moderation</a:t>
            </a:r>
            <a:r>
              <a:rPr lang="ja-JP" altLang="en-US" sz="3200">
                <a:latin typeface="Arial" charset="0"/>
              </a:rPr>
              <a:t>”</a:t>
            </a:r>
            <a:r>
              <a:rPr sz="3200"/>
              <a:t>:  A time in which the U.S. had a stable economy with low interest rates and a tame business cycle with only mild recessions </a:t>
            </a:r>
          </a:p>
          <a:p>
            <a:pPr lvl="1" eaLnBrk="1" hangingPunct="1">
              <a:buFont typeface="Arial" charset="0"/>
              <a:buChar char="•"/>
            </a:pPr>
            <a:r>
              <a:rPr sz="3200"/>
              <a:t>Historic boom in housing market</a:t>
            </a:r>
          </a:p>
        </p:txBody>
      </p:sp>
      <p:sp>
        <p:nvSpPr>
          <p:cNvPr id="4505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Financial Crisis of 2008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-190500" y="13335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/>
              <a:t>Figure 1.1 Short-Term LIBOR and Treasury-Bill Rates and the TED Spread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-9525" y="1344612"/>
          <a:ext cx="9163050" cy="459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Figure 1.3 The Case-Shiller Index of U.S. Housing Prices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3716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Changes in Housing Finance</a:t>
            </a:r>
          </a:p>
        </p:txBody>
      </p:sp>
      <p:sp>
        <p:nvSpPr>
          <p:cNvPr id="51202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sz="3200"/>
              <a:t>Old Way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t>Local thrift institution made mortgage loans to homeowners</a:t>
            </a:r>
          </a:p>
          <a:p>
            <a:pPr eaLnBrk="1" hangingPunct="1"/>
            <a:r>
              <a:t>Thrift</a:t>
            </a:r>
            <a:r>
              <a:rPr lang="ja-JP" altLang="en-US">
                <a:latin typeface="Arial" charset="0"/>
              </a:rPr>
              <a:t>’</a:t>
            </a:r>
            <a:r>
              <a:t>s major asset: A portfolio of long-term mortgage loans </a:t>
            </a:r>
          </a:p>
          <a:p>
            <a:pPr eaLnBrk="1" hangingPunct="1"/>
            <a:r>
              <a:t>Thrift</a:t>
            </a:r>
            <a:r>
              <a:rPr>
                <a:latin typeface="Arial" charset="0"/>
              </a:rPr>
              <a:t>’</a:t>
            </a:r>
            <a:r>
              <a:t>s main liability: Deposits</a:t>
            </a: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t>Originate to hold</a:t>
            </a:r>
            <a:r>
              <a:rPr lang="ja-JP" altLang="en-US">
                <a:latin typeface="Arial" charset="0"/>
              </a:rPr>
              <a:t>”</a:t>
            </a:r>
            <a:endParaRPr/>
          </a:p>
          <a:p>
            <a:pPr eaLnBrk="1" hangingPunct="1"/>
            <a:endParaRPr/>
          </a:p>
        </p:txBody>
      </p:sp>
      <p:sp>
        <p:nvSpPr>
          <p:cNvPr id="51204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sz="3200"/>
              <a:t>New Way</a:t>
            </a:r>
          </a:p>
        </p:txBody>
      </p:sp>
      <p:sp>
        <p:nvSpPr>
          <p:cNvPr id="16390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t>Securitization: Fannie Mae and Freddie Mac bought mortgage loans and bundled them into large pools</a:t>
            </a:r>
          </a:p>
          <a:p>
            <a:pPr eaLnBrk="1" hangingPunct="1"/>
            <a:r>
              <a:t>Mortgage-backed securities are tradable claims against the underlying mortgage pool</a:t>
            </a: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t>Originate to distribute</a:t>
            </a:r>
            <a:r>
              <a:rPr lang="ja-JP" altLang="en-US">
                <a:latin typeface="Arial" charset="0"/>
              </a:rPr>
              <a:t>”</a:t>
            </a:r>
            <a:endParaRPr/>
          </a:p>
          <a:p>
            <a:pPr eaLnBrk="1" hangingPunct="1"/>
            <a:endParaRPr/>
          </a:p>
          <a:p>
            <a:pPr eaLnBrk="1" hangingPunct="1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2"/>
          <p:cNvSpPr>
            <a:spLocks noGrp="1"/>
          </p:cNvSpPr>
          <p:nvPr>
            <p:ph idx="1"/>
          </p:nvPr>
        </p:nvSpPr>
        <p:spPr>
          <a:xfrm>
            <a:off x="457200" y="14255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sz="2800" i="1"/>
              <a:t>Securitization</a:t>
            </a:r>
            <a:r>
              <a:rPr sz="2800"/>
              <a:t>: Buying mortgage loans from originators and bundling them into mortgage-backed securities </a:t>
            </a:r>
          </a:p>
          <a:p>
            <a:pPr eaLnBrk="1" hangingPunct="1">
              <a:buFont typeface="Arial" charset="0"/>
              <a:buChar char="•"/>
            </a:pPr>
            <a:r>
              <a:rPr sz="2800"/>
              <a:t>Replacement of low-risk </a:t>
            </a:r>
            <a:r>
              <a:rPr sz="2800" i="1"/>
              <a:t>conforming</a:t>
            </a:r>
            <a:r>
              <a:rPr sz="2800"/>
              <a:t> mortgages with </a:t>
            </a:r>
            <a:r>
              <a:rPr sz="2800" i="1"/>
              <a:t>nonconforming</a:t>
            </a:r>
            <a:r>
              <a:rPr sz="2800"/>
              <a:t> “subprime” loans </a:t>
            </a:r>
          </a:p>
          <a:p>
            <a:pPr eaLnBrk="1" hangingPunct="1">
              <a:buFont typeface="Arial" charset="0"/>
              <a:buChar char="•"/>
            </a:pPr>
            <a:r>
              <a:rPr sz="2800"/>
              <a:t>Trend toward low-documentation and then no-documentation loans and rising allowed leverage on home loans (loan-to-value ratio) </a:t>
            </a:r>
          </a:p>
          <a:p>
            <a:pPr eaLnBrk="1" hangingPunct="1">
              <a:buFont typeface="Arial" charset="0"/>
              <a:buChar char="•"/>
            </a:pPr>
            <a:r>
              <a:rPr sz="2800"/>
              <a:t>Low adjustable-rate mortgages (ARMs) that “maxed out” borrowers' paying capacity at low rates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sz="280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sz="280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sz="2800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Changes in Housing Finance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Real Assets vs. Financial Assets</a:t>
            </a:r>
          </a:p>
        </p:txBody>
      </p:sp>
      <p:sp>
        <p:nvSpPr>
          <p:cNvPr id="18434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sz="3200"/>
              <a:t>Real Assets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sz="2800"/>
              <a:t>Determine the productive capacity and net income of the economy</a:t>
            </a:r>
          </a:p>
          <a:p>
            <a:pPr eaLnBrk="1" hangingPunct="1">
              <a:lnSpc>
                <a:spcPct val="90000"/>
              </a:lnSpc>
            </a:pPr>
            <a:r>
              <a:rPr sz="2800"/>
              <a:t>Examples: Land, buildings, machines, knowledge used to produce goods and services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sz="3000"/>
          </a:p>
        </p:txBody>
      </p:sp>
      <p:sp>
        <p:nvSpPr>
          <p:cNvPr id="18436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sz="3200"/>
              <a:t>Financial Assets</a:t>
            </a:r>
          </a:p>
        </p:txBody>
      </p:sp>
      <p:sp>
        <p:nvSpPr>
          <p:cNvPr id="1843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sz="2800"/>
              <a:t>Claims on real assets, do not contribute </a:t>
            </a:r>
            <a:r>
              <a:rPr sz="2800" i="1"/>
              <a:t>directly</a:t>
            </a:r>
            <a:r>
              <a:rPr sz="2800"/>
              <a:t> to the productive capacity of the 	economy. </a:t>
            </a:r>
          </a:p>
          <a:p>
            <a:pPr eaLnBrk="1" hangingPunct="1">
              <a:lnSpc>
                <a:spcPct val="90000"/>
              </a:lnSpc>
            </a:pPr>
            <a:r>
              <a:rPr sz="2800"/>
              <a:t>Examples: Stocks, bonds</a:t>
            </a:r>
          </a:p>
          <a:p>
            <a:pPr eaLnBrk="1" hangingPunct="1">
              <a:lnSpc>
                <a:spcPct val="90000"/>
              </a:lnSpc>
            </a:pPr>
            <a:endParaRPr/>
          </a:p>
          <a:p>
            <a:pPr eaLnBrk="1" hangingPunct="1"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Figure 1.4 Cash Flows in a Mortgage Pass-Through Security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281238"/>
            <a:ext cx="9031288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Collateralized debt obligations (CDOs)</a:t>
            </a:r>
          </a:p>
          <a:p>
            <a:pPr lvl="1" eaLnBrk="1" hangingPunct="1">
              <a:buFont typeface="Arial" charset="0"/>
              <a:buChar char="•"/>
            </a:pPr>
            <a:r>
              <a:t>Mortgage pool divided into slices or </a:t>
            </a:r>
            <a:r>
              <a:rPr i="1"/>
              <a:t>tranches </a:t>
            </a:r>
            <a:r>
              <a:t>to concentrate default risk</a:t>
            </a:r>
          </a:p>
          <a:p>
            <a:pPr lvl="2" eaLnBrk="1" hangingPunct="1">
              <a:buFont typeface="Arial" charset="0"/>
              <a:buChar char="•"/>
            </a:pPr>
            <a:r>
              <a:rPr sz="2600"/>
              <a:t>Senior tranches: Lower risk, highest rating (AAA)</a:t>
            </a:r>
          </a:p>
          <a:p>
            <a:pPr lvl="2" eaLnBrk="1" hangingPunct="1">
              <a:buFont typeface="Arial" charset="0"/>
              <a:buChar char="•"/>
            </a:pPr>
            <a:r>
              <a:rPr sz="2600"/>
              <a:t>Junior tranches: High risk, low or junk rating</a:t>
            </a:r>
          </a:p>
          <a:p>
            <a:pPr lvl="1" eaLnBrk="1" hangingPunct="1">
              <a:buFont typeface="Arial" charset="0"/>
              <a:buChar char="•"/>
            </a:pPr>
            <a:r>
              <a:t>Estimated ratings significantly underestimated the inherent risk</a:t>
            </a:r>
          </a:p>
        </p:txBody>
      </p:sp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Mortgage Derivatives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Default probabilities were estimated on the historical data covering the rising housing market</a:t>
            </a:r>
          </a:p>
          <a:p>
            <a:pPr eaLnBrk="1" hangingPunct="1">
              <a:buFont typeface="Arial" charset="0"/>
              <a:buChar char="•"/>
            </a:pPr>
            <a:r>
              <a:t>Geographic diversification did not reduce risk as much as anticipated</a:t>
            </a:r>
          </a:p>
          <a:p>
            <a:pPr eaLnBrk="1" hangingPunct="1">
              <a:buFont typeface="Arial" charset="0"/>
              <a:buChar char="•"/>
            </a:pPr>
            <a:r>
              <a:t>Agency problems with rating agencies</a:t>
            </a:r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sz="3800"/>
              <a:t>Why Was Credit Risk Underestimated?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A CDS is an insurance contract against the default of the borrower</a:t>
            </a:r>
          </a:p>
          <a:p>
            <a:pPr lvl="1" eaLnBrk="1" hangingPunct="1">
              <a:buFont typeface="Arial" charset="0"/>
              <a:buChar char="•"/>
            </a:pPr>
            <a:r>
              <a:t>Investors bought sub-prime loans and used CDSs to insure their safety</a:t>
            </a:r>
          </a:p>
          <a:p>
            <a:pPr lvl="1" eaLnBrk="1" hangingPunct="1">
              <a:buFont typeface="Arial" charset="0"/>
              <a:buChar char="•"/>
            </a:pPr>
            <a:r>
              <a:t>Some big swap issuers did not have enough capital to back their CDSs when the market collapsed resulting in the failure of CDO insurance</a:t>
            </a:r>
          </a:p>
        </p:txBody>
      </p:sp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Credit Default Swap (CDS)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i="1"/>
              <a:t>Systemic Risk</a:t>
            </a:r>
            <a:r>
              <a:rPr b="1"/>
              <a:t>: </a:t>
            </a:r>
            <a:r>
              <a:t>A potential breakdown of the financial system in which problems in one market spill over and disrupt others.</a:t>
            </a:r>
          </a:p>
          <a:p>
            <a:pPr lvl="1" eaLnBrk="1" hangingPunct="1">
              <a:buFont typeface="Arial" charset="0"/>
              <a:buChar char="•"/>
            </a:pPr>
            <a:r>
              <a:t>One default may set off a chain of further defaults</a:t>
            </a:r>
          </a:p>
          <a:p>
            <a:pPr lvl="1" eaLnBrk="1" hangingPunct="1">
              <a:buFont typeface="Arial" charset="0"/>
              <a:buChar char="•"/>
            </a:pPr>
            <a:r>
              <a:t>Waves of selling may occur in a downward spiral as asset prices drop</a:t>
            </a:r>
          </a:p>
          <a:p>
            <a:pPr lvl="1" eaLnBrk="1" hangingPunct="1">
              <a:buFont typeface="Arial" charset="0"/>
              <a:buChar char="•"/>
            </a:pPr>
            <a:r>
              <a:t>Potential contagion from institution to institution, and from market to market</a:t>
            </a:r>
          </a:p>
          <a:p>
            <a:pPr lvl="1" eaLnBrk="1" hangingPunct="1">
              <a:buFont typeface="Arial" charset="0"/>
              <a:buChar char="•"/>
            </a:pPr>
            <a:endParaRPr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Rise of Systemic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Banks had a mismatch between the maturity and liquidity of their assets and liabilities</a:t>
            </a:r>
          </a:p>
          <a:p>
            <a:pPr lvl="1" eaLnBrk="1" hangingPunct="1">
              <a:buFont typeface="Arial" charset="0"/>
              <a:buChar char="•"/>
            </a:pPr>
            <a:r>
              <a:t>Liabilities were short and liquid</a:t>
            </a:r>
          </a:p>
          <a:p>
            <a:pPr lvl="1" eaLnBrk="1" hangingPunct="1">
              <a:buFont typeface="Arial" charset="0"/>
              <a:buChar char="•"/>
            </a:pPr>
            <a:r>
              <a:t>Assets were long and illiquid</a:t>
            </a:r>
          </a:p>
          <a:p>
            <a:pPr lvl="1" eaLnBrk="1" hangingPunct="1">
              <a:buFont typeface="Arial" charset="0"/>
              <a:buChar char="•"/>
            </a:pPr>
            <a:r>
              <a:t>Constant need to refinance the asset portfolio</a:t>
            </a:r>
          </a:p>
          <a:p>
            <a:pPr eaLnBrk="1" hangingPunct="1">
              <a:buFont typeface="Arial" charset="0"/>
              <a:buChar char="•"/>
            </a:pPr>
            <a:r>
              <a:t>Banks were very highly levered, giving them almost no margin of safety</a:t>
            </a:r>
          </a:p>
        </p:txBody>
      </p:sp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Rise of Systemic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Investors relied too much on credit enhancement through structured products like CDS</a:t>
            </a:r>
          </a:p>
          <a:p>
            <a:pPr eaLnBrk="1" hangingPunct="1">
              <a:buFont typeface="Arial" charset="0"/>
              <a:buChar char="•"/>
            </a:pPr>
            <a:r>
              <a:t>CDS traded mostly over-the-counter, with no posted margin requirements and little transparency </a:t>
            </a:r>
          </a:p>
          <a:p>
            <a:pPr eaLnBrk="1" hangingPunct="1">
              <a:buFont typeface="Arial" charset="0"/>
              <a:buChar char="•"/>
            </a:pPr>
            <a:r>
              <a:t>Opaque linkages between financial instruments and institutions</a:t>
            </a:r>
          </a:p>
        </p:txBody>
      </p:sp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Rise of Systemic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2000-2006: Sharp increase in housing prices caused many investors to believe that continually rising home prices would bail out poorly performing loans</a:t>
            </a:r>
          </a:p>
          <a:p>
            <a:pPr eaLnBrk="1" hangingPunct="1">
              <a:buFont typeface="Arial" charset="0"/>
              <a:buChar char="•"/>
            </a:pPr>
            <a:r>
              <a:t>2004: Interest rates began rising</a:t>
            </a:r>
          </a:p>
          <a:p>
            <a:pPr eaLnBrk="1" hangingPunct="1">
              <a:buFont typeface="Arial" charset="0"/>
              <a:buChar char="•"/>
            </a:pPr>
            <a:r>
              <a:t>2006: Home prices peaked</a:t>
            </a:r>
          </a:p>
          <a:p>
            <a:pPr eaLnBrk="1" hangingPunct="1">
              <a:buFont typeface="Arial" charset="0"/>
              <a:buChar char="•"/>
            </a:pPr>
            <a:r>
              <a:t>2007: Housing defaults and losses on mortgage-backed securities surged</a:t>
            </a:r>
          </a:p>
          <a:p>
            <a:pPr eaLnBrk="1" hangingPunct="1">
              <a:buFont typeface="Arial" charset="0"/>
              <a:buChar char="•"/>
            </a:pPr>
            <a:endParaRPr/>
          </a:p>
          <a:p>
            <a:pPr eaLnBrk="1" hangingPunct="1">
              <a:buFont typeface="Arial" charset="0"/>
              <a:buChar char="•"/>
            </a:pPr>
            <a:endParaRPr/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The Shoe Drops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t>2008: Troubled firms include Bear Stearns, Fannie Mae, Freddie Mac, Merrill Lynch, Lehman Brothers, and AIG</a:t>
            </a:r>
          </a:p>
          <a:p>
            <a:pPr lvl="1" eaLnBrk="1" hangingPunct="1">
              <a:buFont typeface="Arial" charset="0"/>
              <a:buChar char="•"/>
            </a:pPr>
            <a:r>
              <a:t>Money market breaks down</a:t>
            </a:r>
          </a:p>
          <a:p>
            <a:pPr lvl="1" eaLnBrk="1" hangingPunct="1">
              <a:buFont typeface="Arial" charset="0"/>
              <a:buChar char="•"/>
            </a:pPr>
            <a:r>
              <a:t>Credit markets freeze up</a:t>
            </a:r>
          </a:p>
          <a:p>
            <a:pPr lvl="1" eaLnBrk="1" hangingPunct="1">
              <a:buFont typeface="Arial" charset="0"/>
              <a:buChar char="•"/>
            </a:pPr>
            <a:r>
              <a:t>Federal bailout to stabilize financial system</a:t>
            </a:r>
          </a:p>
          <a:p>
            <a:pPr eaLnBrk="1" hangingPunct="1">
              <a:buFont typeface="Arial" charset="0"/>
              <a:buChar char="•"/>
            </a:pPr>
            <a:endParaRPr/>
          </a:p>
          <a:p>
            <a:pPr eaLnBrk="1" hangingPunct="1">
              <a:buFont typeface="Arial" charset="0"/>
              <a:buChar char="•"/>
            </a:pPr>
            <a:endParaRPr/>
          </a:p>
        </p:txBody>
      </p:sp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The Shoe Drops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dirty="0"/>
              <a:t>Mechanisms to mitigate systemic risk</a:t>
            </a:r>
          </a:p>
          <a:p>
            <a:pPr lvl="1" eaLnBrk="1" hangingPunct="1">
              <a:buFont typeface="Arial" charset="0"/>
              <a:buChar char="•"/>
            </a:pPr>
            <a:r>
              <a:rPr dirty="0"/>
              <a:t>Stricter rules for bank capital, liquidity, and risk management practices </a:t>
            </a:r>
          </a:p>
          <a:p>
            <a:pPr lvl="1" eaLnBrk="1" hangingPunct="1">
              <a:buFont typeface="Arial" charset="0"/>
              <a:buChar char="•"/>
            </a:pPr>
            <a:r>
              <a:rPr dirty="0"/>
              <a:t>Increased transparency, especially in derivatives markets (</a:t>
            </a:r>
            <a:r>
              <a:rPr dirty="0" err="1"/>
              <a:t>eg</a:t>
            </a:r>
            <a:r>
              <a:rPr dirty="0"/>
              <a:t>.: standardize CDS contracts so they can trade in centralized exchanges)</a:t>
            </a:r>
          </a:p>
          <a:p>
            <a:pPr lvl="1" eaLnBrk="1" hangingPunct="1">
              <a:buFont typeface="Arial" charset="0"/>
              <a:buChar char="•"/>
            </a:pPr>
            <a:r>
              <a:rPr dirty="0"/>
              <a:t>Office of Credit Ratings within the SEC to oversee the credit rating agencies</a:t>
            </a:r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lvl="1"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  <a:p>
            <a:pPr eaLnBrk="1" hangingPunct="1">
              <a:buFont typeface="Arial" charset="0"/>
              <a:buChar char="•"/>
            </a:pPr>
            <a:endParaRPr dirty="0"/>
          </a:p>
        </p:txBody>
      </p:sp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sz="3800"/>
              <a:t>The Dodd-Frank Reform Act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Fixed income or debt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Promise either a fixed stream of income or a stream of income determined by a specified formula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Common stock or equity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Represent an ownership share in the corporation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Derivative securities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dirty="0"/>
              <a:t>Provide payoffs that are determined by the prices of other assets</a:t>
            </a:r>
          </a:p>
        </p:txBody>
      </p:sp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Financial Assets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rPr dirty="0"/>
              <a:t>Investment in currency</a:t>
            </a:r>
          </a:p>
          <a:p>
            <a:pPr eaLnBrk="1" hangingPunct="1">
              <a:buFont typeface="Arial" charset="0"/>
              <a:buChar char="•"/>
            </a:pPr>
            <a:r>
              <a:rPr dirty="0"/>
              <a:t>Investment in real assets through commodity futures </a:t>
            </a:r>
          </a:p>
          <a:p>
            <a:pPr eaLnBrk="1" hangingPunct="1">
              <a:buFont typeface="Arial" charset="0"/>
              <a:buChar char="•"/>
            </a:pPr>
            <a:r>
              <a:rPr dirty="0"/>
              <a:t>Corporations invest in the commodity futures to hedge the risk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And risk takers invest in commodities to make money.</a:t>
            </a:r>
            <a:endParaRPr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Other Types of Investment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800" dirty="0"/>
              <a:t>The Informational Role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sz="3300" dirty="0"/>
              <a:t>Capital flows to companies with best prospects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3800" dirty="0"/>
              <a:t>Consumption Timing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sz="3300" dirty="0"/>
              <a:t>Use securities to store wealth and transfer consumption to the future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3800" dirty="0"/>
              <a:t>Allocation of Risk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sz="3300" dirty="0"/>
              <a:t>Investors can select securities consistent with their tastes for risk, which benefits the firms that need to raise capital as security can be sold for the best possible price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152400"/>
            <a:ext cx="8229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800"/>
              <a:t>Financial Markets and the Economy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55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sz="2800"/>
              <a:t>Separation of Ownership and Management</a:t>
            </a:r>
          </a:p>
          <a:p>
            <a:pPr lvl="1" eaLnBrk="1" hangingPunct="1">
              <a:buFont typeface="Arial" charset="0"/>
              <a:buChar char="•"/>
            </a:pPr>
            <a:r>
              <a:rPr sz="2600" i="1"/>
              <a:t>Agency problems</a:t>
            </a:r>
            <a:r>
              <a:rPr sz="2600"/>
              <a:t> arise when managers start pursuing their own interests instead of maximizing firm's value</a:t>
            </a:r>
          </a:p>
          <a:p>
            <a:pPr eaLnBrk="1" hangingPunct="1">
              <a:buFont typeface="Arial" charset="0"/>
              <a:buChar char="•"/>
            </a:pPr>
            <a:r>
              <a:rPr sz="2800"/>
              <a:t>Mechanisms to mitigate agency problems:</a:t>
            </a:r>
          </a:p>
          <a:p>
            <a:pPr lvl="1" eaLnBrk="1" hangingPunct="1">
              <a:buFont typeface="Arial" charset="0"/>
              <a:buChar char="•"/>
            </a:pPr>
            <a:r>
              <a:rPr sz="2600"/>
              <a:t>Tie managers' income to the success of the firm (stock options)</a:t>
            </a:r>
          </a:p>
          <a:p>
            <a:pPr lvl="1" eaLnBrk="1" hangingPunct="1">
              <a:buFont typeface="Arial" charset="0"/>
              <a:buChar char="•"/>
            </a:pPr>
            <a:r>
              <a:rPr sz="2600"/>
              <a:t>Monitoring from the board of directors</a:t>
            </a:r>
          </a:p>
          <a:p>
            <a:pPr lvl="1" eaLnBrk="1" hangingPunct="1">
              <a:buFont typeface="Arial" charset="0"/>
              <a:buChar char="•"/>
            </a:pPr>
            <a:r>
              <a:rPr sz="2600"/>
              <a:t>Monitoring from the large outside investors and security analysts</a:t>
            </a:r>
          </a:p>
          <a:p>
            <a:pPr lvl="1" eaLnBrk="1" hangingPunct="1">
              <a:buFont typeface="Arial" charset="0"/>
              <a:buChar char="•"/>
            </a:pPr>
            <a:r>
              <a:rPr sz="2600"/>
              <a:t>Takeover threat</a:t>
            </a:r>
          </a:p>
          <a:p>
            <a:pPr eaLnBrk="1" hangingPunct="1">
              <a:buFont typeface="Arial" charset="0"/>
              <a:buChar char="•"/>
            </a:pPr>
            <a:endParaRPr sz="26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0955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3800">
                <a:solidFill>
                  <a:schemeClr val="bg1"/>
                </a:solidFill>
                <a:latin typeface="Constantia" pitchFamily="18" charset="0"/>
              </a:rPr>
              <a:t>Financial Markets and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t>Corporate Governance and Corporate Ethics</a:t>
            </a:r>
          </a:p>
          <a:p>
            <a:pPr lvl="1" eaLnBrk="1" hangingPunct="1">
              <a:buFont typeface="Arial" charset="0"/>
              <a:buChar char="•"/>
            </a:pPr>
            <a:r>
              <a:t>Accounting Scandals </a:t>
            </a:r>
          </a:p>
          <a:p>
            <a:pPr lvl="2" eaLnBrk="1" hangingPunct="1">
              <a:buFont typeface="Arial" charset="0"/>
              <a:buChar char="•"/>
            </a:pPr>
            <a:r>
              <a:rPr sz="2600"/>
              <a:t>Examples – Enron, Rite Aid, HealthSouth</a:t>
            </a:r>
          </a:p>
          <a:p>
            <a:pPr lvl="1" eaLnBrk="1" hangingPunct="1">
              <a:buFont typeface="Arial" charset="0"/>
              <a:buChar char="•"/>
            </a:pPr>
            <a:r>
              <a:t>Auditors: Watchdogs of the firms</a:t>
            </a:r>
          </a:p>
          <a:p>
            <a:pPr lvl="1" eaLnBrk="1" hangingPunct="1">
              <a:buFont typeface="Arial" charset="0"/>
              <a:buChar char="•"/>
            </a:pPr>
            <a:r>
              <a:t>Analyst Scandals</a:t>
            </a:r>
          </a:p>
          <a:p>
            <a:pPr lvl="2" eaLnBrk="1" hangingPunct="1">
              <a:buFont typeface="Arial" charset="0"/>
              <a:buChar char="•"/>
            </a:pPr>
            <a:r>
              <a:rPr sz="2600"/>
              <a:t>Arthur Andersen</a:t>
            </a:r>
          </a:p>
          <a:p>
            <a:pPr lvl="1" eaLnBrk="1" hangingPunct="1">
              <a:buFont typeface="Arial" charset="0"/>
              <a:buChar char="•"/>
            </a:pPr>
            <a:r>
              <a:t>Sarbanes-Oxley Act</a:t>
            </a:r>
          </a:p>
          <a:p>
            <a:pPr lvl="2" eaLnBrk="1" hangingPunct="1">
              <a:buFont typeface="Arial" charset="0"/>
              <a:buChar char="•"/>
            </a:pPr>
            <a:r>
              <a:rPr sz="2600"/>
              <a:t>Tighten the rules of corporate governance </a:t>
            </a:r>
          </a:p>
          <a:p>
            <a:pPr lvl="1" eaLnBrk="1" hangingPunct="1">
              <a:buFont typeface="Arial" charset="0"/>
              <a:buChar char="•"/>
            </a:pPr>
            <a:endParaRPr sz="2600"/>
          </a:p>
          <a:p>
            <a:pPr eaLnBrk="1" hangingPunct="1">
              <a:buFont typeface="Arial" charset="0"/>
              <a:buChar char="•"/>
            </a:pPr>
            <a:endParaRPr sz="30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0955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3800">
                <a:solidFill>
                  <a:schemeClr val="bg1"/>
                </a:solidFill>
                <a:latin typeface="Constantia" pitchFamily="18" charset="0"/>
              </a:rPr>
              <a:t>Financial Markets and the Economy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rPr i="1"/>
              <a:t>Portfolio:</a:t>
            </a:r>
            <a:r>
              <a:t> Collection of investment assets.</a:t>
            </a:r>
          </a:p>
          <a:p>
            <a:pPr eaLnBrk="1" hangingPunct="1">
              <a:buFont typeface="Arial" charset="0"/>
              <a:buChar char="•"/>
            </a:pPr>
            <a:r>
              <a:t>Asset allocation</a:t>
            </a:r>
          </a:p>
          <a:p>
            <a:pPr lvl="1" eaLnBrk="1" hangingPunct="1">
              <a:buFont typeface="Arial" charset="0"/>
              <a:buChar char="•"/>
            </a:pPr>
            <a:r>
              <a:t>Choice among broad asset classes</a:t>
            </a:r>
          </a:p>
          <a:p>
            <a:pPr eaLnBrk="1" hangingPunct="1">
              <a:buFont typeface="Arial" charset="0"/>
              <a:buChar char="•"/>
            </a:pPr>
            <a:r>
              <a:t>Security selection</a:t>
            </a:r>
          </a:p>
          <a:p>
            <a:pPr lvl="1" eaLnBrk="1" hangingPunct="1">
              <a:buFont typeface="Arial" charset="0"/>
              <a:buChar char="•"/>
            </a:pPr>
            <a:r>
              <a:t>Choice of securities </a:t>
            </a:r>
            <a:r>
              <a:rPr i="1"/>
              <a:t>within</a:t>
            </a:r>
            <a:r>
              <a:t> each asset class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The Investment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Arial" charset="0"/>
              <a:buChar char="•"/>
            </a:pPr>
            <a:r>
              <a:t>“Top-down” approach</a:t>
            </a:r>
          </a:p>
          <a:p>
            <a:pPr lvl="1" eaLnBrk="1" hangingPunct="1">
              <a:buFont typeface="Arial" charset="0"/>
              <a:buChar char="•"/>
            </a:pPr>
            <a:r>
              <a:t>Asset allocation followed by </a:t>
            </a:r>
            <a:r>
              <a:rPr i="1"/>
              <a:t>security analysis </a:t>
            </a:r>
            <a:r>
              <a:t>to evaluate which particular securities to be included in the portfolio</a:t>
            </a:r>
          </a:p>
          <a:p>
            <a:pPr eaLnBrk="1" hangingPunct="1">
              <a:buFont typeface="Arial" charset="0"/>
              <a:buChar char="•"/>
            </a:pPr>
            <a:r>
              <a:t>“Bottom-up” approach</a:t>
            </a:r>
          </a:p>
          <a:p>
            <a:pPr lvl="1" eaLnBrk="1" hangingPunct="1">
              <a:buFont typeface="Arial" charset="0"/>
              <a:buChar char="•"/>
            </a:pPr>
            <a:r>
              <a:t>Investment based solely on the price-attractiveness, which may result in unintended heavy weight of a portfolio in only one or another sector of the economy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z="3800"/>
              <a:t>The Investment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0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1209</Words>
  <Application>Microsoft Macintosh PowerPoint</Application>
  <PresentationFormat>On-screen Show (4:3)</PresentationFormat>
  <Paragraphs>190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10e PPT template</vt:lpstr>
      <vt:lpstr>Chapter One</vt:lpstr>
      <vt:lpstr>Real Assets vs. Financial Assets</vt:lpstr>
      <vt:lpstr>Financial Assets </vt:lpstr>
      <vt:lpstr>Other Types of Investment</vt:lpstr>
      <vt:lpstr>Financial Markets and the Economy</vt:lpstr>
      <vt:lpstr>Slide 6</vt:lpstr>
      <vt:lpstr>Slide 7</vt:lpstr>
      <vt:lpstr>The Investment Process</vt:lpstr>
      <vt:lpstr>The Investment Process</vt:lpstr>
      <vt:lpstr>Markets Are Competitive</vt:lpstr>
      <vt:lpstr>Markets Are Competitive</vt:lpstr>
      <vt:lpstr>The Players</vt:lpstr>
      <vt:lpstr>The Players</vt:lpstr>
      <vt:lpstr> Investment Bank Activities vs. Commercial Bank Activities</vt:lpstr>
      <vt:lpstr>Financial Crisis of 2008</vt:lpstr>
      <vt:lpstr>Figure 1.1 Short-Term LIBOR and Treasury-Bill Rates and the TED Spread</vt:lpstr>
      <vt:lpstr>Figure 1.3 The Case-Shiller Index of U.S. Housing Prices</vt:lpstr>
      <vt:lpstr>Changes in Housing Finance</vt:lpstr>
      <vt:lpstr>Changes in Housing Finance</vt:lpstr>
      <vt:lpstr>Figure 1.4 Cash Flows in a Mortgage Pass-Through Security</vt:lpstr>
      <vt:lpstr>Mortgage Derivatives</vt:lpstr>
      <vt:lpstr>Why Was Credit Risk Underestimated?</vt:lpstr>
      <vt:lpstr>Credit Default Swap (CDS)</vt:lpstr>
      <vt:lpstr>Rise of Systemic Risk</vt:lpstr>
      <vt:lpstr>Rise of Systemic Risk</vt:lpstr>
      <vt:lpstr>Rise of Systemic Risk</vt:lpstr>
      <vt:lpstr>The Shoe Drops</vt:lpstr>
      <vt:lpstr>The Shoe Drops</vt:lpstr>
      <vt:lpstr>The Dodd-Frank Reform Act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Windows User</cp:lastModifiedBy>
  <cp:revision>233</cp:revision>
  <dcterms:created xsi:type="dcterms:W3CDTF">2004-10-03T21:09:17Z</dcterms:created>
  <dcterms:modified xsi:type="dcterms:W3CDTF">2022-05-13T11:47:49Z</dcterms:modified>
</cp:coreProperties>
</file>