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90" d="100"/>
          <a:sy n="90" d="100"/>
        </p:scale>
        <p:origin x="-114" y="-58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xmlns=""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1D37183-71EA-4A92-8609-41ECB53F447E}"/>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5" name="Footer Placeholder 4">
            <a:extLst>
              <a:ext uri="{FF2B5EF4-FFF2-40B4-BE49-F238E27FC236}">
                <a16:creationId xmlns:a16="http://schemas.microsoft.com/office/drawing/2014/main" xmlns=""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C3FA67-CD72-4503-BA25-FEC880107BC4}"/>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182436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2E6265B-940D-433C-AD76-2D6A42449307}"/>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5" name="Footer Placeholder 4">
            <a:extLst>
              <a:ext uri="{FF2B5EF4-FFF2-40B4-BE49-F238E27FC236}">
                <a16:creationId xmlns:a16="http://schemas.microsoft.com/office/drawing/2014/main" xmlns=""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E49F32-B214-4A0C-8669-7FE4BA445965}"/>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55986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6D9F5B1-B635-4479-A426-B1D4066502DB}"/>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5" name="Footer Placeholder 4">
            <a:extLst>
              <a:ext uri="{FF2B5EF4-FFF2-40B4-BE49-F238E27FC236}">
                <a16:creationId xmlns:a16="http://schemas.microsoft.com/office/drawing/2014/main" xmlns=""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EA9297-65D4-45BE-BE6C-5531FC6A5E1E}"/>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44328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6D32D3-8223-4851-BB8E-CB489B975FD6}"/>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5" name="Footer Placeholder 4">
            <a:extLst>
              <a:ext uri="{FF2B5EF4-FFF2-40B4-BE49-F238E27FC236}">
                <a16:creationId xmlns:a16="http://schemas.microsoft.com/office/drawing/2014/main" xmlns=""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BC448B-FCF6-40C5-8BB6-15B70E8897CB}"/>
              </a:ext>
            </a:extLst>
          </p:cNvPr>
          <p:cNvSpPr>
            <a:spLocks noGrp="1"/>
          </p:cNvSpPr>
          <p:nvPr>
            <p:ph type="sldNum" sz="quarter" idx="12"/>
          </p:nvPr>
        </p:nvSpPr>
        <p:spPr/>
        <p:txBody>
          <a:bodyPr/>
          <a:lstStyle/>
          <a:p>
            <a:fld id="{4C8B8A27-DF03-4546-BA93-21C967D57E5C}" type="slidenum">
              <a:rPr lang="en-US" smtClean="0"/>
              <a:pPr/>
              <a:t>‹#›</a:t>
            </a:fld>
            <a:endParaRPr lang="en-US" dirty="0"/>
          </a:p>
        </p:txBody>
      </p:sp>
    </p:spTree>
    <p:extLst>
      <p:ext uri="{BB962C8B-B14F-4D97-AF65-F5344CB8AC3E}">
        <p14:creationId xmlns:p14="http://schemas.microsoft.com/office/powerpoint/2010/main" xmlns="" val="202856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5F8EAA30-3B1A-4BEA-9835-33D2072451F9}"/>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5" name="Footer Placeholder 4">
            <a:extLst>
              <a:ext uri="{FF2B5EF4-FFF2-40B4-BE49-F238E27FC236}">
                <a16:creationId xmlns:a16="http://schemas.microsoft.com/office/drawing/2014/main" xmlns=""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E0FEDB1-D604-4E10-B334-5DB303498B12}"/>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289520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42E2F0B4-0E86-473E-BC42-78D856A00C2E}"/>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6" name="Footer Placeholder 5">
            <a:extLst>
              <a:ext uri="{FF2B5EF4-FFF2-40B4-BE49-F238E27FC236}">
                <a16:creationId xmlns:a16="http://schemas.microsoft.com/office/drawing/2014/main" xmlns=""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EF9F52F-61F2-4FEE-8989-2FB400190C4C}"/>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349276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DEA0E4F3-8A65-4788-AE96-1FB2060F48D2}"/>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8" name="Footer Placeholder 7">
            <a:extLst>
              <a:ext uri="{FF2B5EF4-FFF2-40B4-BE49-F238E27FC236}">
                <a16:creationId xmlns:a16="http://schemas.microsoft.com/office/drawing/2014/main" xmlns=""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6BC291E-B8EF-4ED7-A04A-23426C220CF0}"/>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68704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FE82B9D-CD58-4C05-8A78-CB6E0E9D49DC}"/>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4" name="Footer Placeholder 3">
            <a:extLst>
              <a:ext uri="{FF2B5EF4-FFF2-40B4-BE49-F238E27FC236}">
                <a16:creationId xmlns:a16="http://schemas.microsoft.com/office/drawing/2014/main" xmlns=""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C02B832-C4FE-4F88-85EA-DDC16A82B9A9}"/>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2125012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75B2FC-801A-44A4-96BF-26A9E8B2A1C6}"/>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3" name="Footer Placeholder 2">
            <a:extLst>
              <a:ext uri="{FF2B5EF4-FFF2-40B4-BE49-F238E27FC236}">
                <a16:creationId xmlns:a16="http://schemas.microsoft.com/office/drawing/2014/main" xmlns=""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0933C81-AA74-4BCE-AA9E-56E5791D078C}"/>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1457732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06C07D4-6597-444C-9EFD-62021AE7618C}"/>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6" name="Footer Placeholder 5">
            <a:extLst>
              <a:ext uri="{FF2B5EF4-FFF2-40B4-BE49-F238E27FC236}">
                <a16:creationId xmlns:a16="http://schemas.microsoft.com/office/drawing/2014/main" xmlns=""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D9E0F6-7216-48A1-8BCA-770C6DE3875B}"/>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270286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886F2E-B752-4D78-8DC4-C96A1A00E670}"/>
              </a:ext>
            </a:extLst>
          </p:cNvPr>
          <p:cNvSpPr>
            <a:spLocks noGrp="1"/>
          </p:cNvSpPr>
          <p:nvPr>
            <p:ph type="dt" sz="half" idx="10"/>
          </p:nvPr>
        </p:nvSpPr>
        <p:spPr/>
        <p:txBody>
          <a:bodyPr/>
          <a:lstStyle/>
          <a:p>
            <a:fld id="{B5898F52-2787-4BA2-BBBC-9395E9F86D50}" type="datetimeFigureOut">
              <a:rPr lang="en-US" smtClean="0"/>
              <a:pPr/>
              <a:t>3/10/2022</a:t>
            </a:fld>
            <a:endParaRPr lang="en-US"/>
          </a:p>
        </p:txBody>
      </p:sp>
      <p:sp>
        <p:nvSpPr>
          <p:cNvPr id="6" name="Footer Placeholder 5">
            <a:extLst>
              <a:ext uri="{FF2B5EF4-FFF2-40B4-BE49-F238E27FC236}">
                <a16:creationId xmlns:a16="http://schemas.microsoft.com/office/drawing/2014/main" xmlns=""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42CE94-BD7E-44B3-9B5E-67D4BD317E99}"/>
              </a:ext>
            </a:extLst>
          </p:cNvPr>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258004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xmlns=""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xmlns=""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xmlns=""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xmlns=""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xmlns=""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xmlns=""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xmlns=""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xmlns=""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xmlns=""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xmlns=""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xmlns=""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xmlns=""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xmlns=""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xmlns=""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xmlns=""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xmlns=""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xmlns=""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xmlns=""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xmlns=""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xmlns=""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xmlns=""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xmlns=""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xmlns=""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xmlns=""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xmlns=""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xmlns=""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xmlns=""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xmlns=""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xmlns=""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xmlns=""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xmlns=""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xmlns=""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xmlns=""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xmlns=""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xmlns=""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xmlns=""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xmlns=""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xmlns=""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xmlns=""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xmlns=""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xmlns=""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xmlns=""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xmlns=""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xmlns=""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xmlns=""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xmlns=""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xmlns=""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xmlns=""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xmlns=""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xmlns=""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xmlns=""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xmlns=""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xmlns=""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xmlns=""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xmlns=""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xmlns=""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xmlns=""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xmlns=""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3/10/2022</a:t>
            </a:fld>
            <a:endParaRPr lang="en-US" dirty="0"/>
          </a:p>
        </p:txBody>
      </p:sp>
      <p:sp>
        <p:nvSpPr>
          <p:cNvPr id="5" name="Footer Placeholder 4">
            <a:extLst>
              <a:ext uri="{FF2B5EF4-FFF2-40B4-BE49-F238E27FC236}">
                <a16:creationId xmlns:a16="http://schemas.microsoft.com/office/drawing/2014/main" xmlns=""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xmlns=""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xmlns="" val="305806438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xmlns="" id="{D6F5F07B-A917-442C-82D5-5719737E9E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ed triangles creating a seamless design">
            <a:extLst>
              <a:ext uri="{FF2B5EF4-FFF2-40B4-BE49-F238E27FC236}">
                <a16:creationId xmlns:a16="http://schemas.microsoft.com/office/drawing/2014/main" xmlns="" id="{0719489B-86E5-4C70-9D19-72F988CC5E4E}"/>
              </a:ext>
            </a:extLst>
          </p:cNvPr>
          <p:cNvPicPr>
            <a:picLocks noChangeAspect="1"/>
          </p:cNvPicPr>
          <p:nvPr/>
        </p:nvPicPr>
        <p:blipFill rotWithShape="1">
          <a:blip r:embed="rId2"/>
          <a:srcRect t="10695" b="8935"/>
          <a:stretch/>
        </p:blipFill>
        <p:spPr>
          <a:xfrm>
            <a:off x="9" y="-1119"/>
            <a:ext cx="12191982" cy="6859119"/>
          </a:xfrm>
          <a:prstGeom prst="rect">
            <a:avLst/>
          </a:prstGeom>
        </p:spPr>
      </p:pic>
      <p:sp>
        <p:nvSpPr>
          <p:cNvPr id="33" name="Rectangle 32">
            <a:extLst>
              <a:ext uri="{FF2B5EF4-FFF2-40B4-BE49-F238E27FC236}">
                <a16:creationId xmlns:a16="http://schemas.microsoft.com/office/drawing/2014/main" xmlns="" id="{C6C3E48C-655A-4982-8E73-7FB0D9E65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9" y="3307170"/>
            <a:ext cx="12191982" cy="3558767"/>
          </a:xfrm>
          <a:prstGeom prst="rect">
            <a:avLst/>
          </a:prstGeom>
          <a:gradFill>
            <a:gsLst>
              <a:gs pos="89000">
                <a:srgbClr val="000000">
                  <a:alpha val="0"/>
                </a:srgbClr>
              </a:gs>
              <a:gs pos="0">
                <a:schemeClr val="tx1"/>
              </a:gs>
              <a:gs pos="56000">
                <a:srgbClr val="000000">
                  <a:alpha val="26000"/>
                </a:srgbClr>
              </a:gs>
              <a:gs pos="14000">
                <a:srgbClr val="000000">
                  <a:alpha val="37000"/>
                </a:srgbClr>
              </a:gs>
              <a:gs pos="0">
                <a:srgbClr val="000000">
                  <a:alpha val="2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66B6227-5589-47C1-B26B-09B16C2EE4EF}"/>
              </a:ext>
            </a:extLst>
          </p:cNvPr>
          <p:cNvSpPr>
            <a:spLocks noGrp="1"/>
          </p:cNvSpPr>
          <p:nvPr>
            <p:ph type="ctrTitle"/>
          </p:nvPr>
        </p:nvSpPr>
        <p:spPr>
          <a:xfrm>
            <a:off x="1783307" y="577616"/>
            <a:ext cx="8625385" cy="2729554"/>
          </a:xfrm>
        </p:spPr>
        <p:txBody>
          <a:bodyPr>
            <a:normAutofit/>
          </a:bodyPr>
          <a:lstStyle/>
          <a:p>
            <a:pPr>
              <a:lnSpc>
                <a:spcPct val="90000"/>
              </a:lnSpc>
            </a:pPr>
            <a:r>
              <a:rPr lang="en-US" sz="1900" dirty="0">
                <a:solidFill>
                  <a:srgbClr val="FFFFFF"/>
                </a:solidFill>
                <a:latin typeface="Arial" panose="020B0604020202020204" pitchFamily="34" charset="0"/>
              </a:rPr>
              <a:t>Community Mental Health </a:t>
            </a:r>
            <a:br>
              <a:rPr lang="en-US" sz="1900" dirty="0">
                <a:solidFill>
                  <a:srgbClr val="FFFFFF"/>
                </a:solidFill>
                <a:latin typeface="Arial" panose="020B0604020202020204" pitchFamily="34" charset="0"/>
              </a:rPr>
            </a:br>
            <a:r>
              <a:rPr lang="en-US" sz="1900" dirty="0">
                <a:solidFill>
                  <a:srgbClr val="FFFFFF"/>
                </a:solidFill>
                <a:latin typeface="Arial" panose="020B0604020202020204" pitchFamily="34" charset="0"/>
              </a:rPr>
              <a:t/>
            </a:r>
            <a:br>
              <a:rPr lang="en-US" sz="1900" dirty="0">
                <a:solidFill>
                  <a:srgbClr val="FFFFFF"/>
                </a:solidFill>
                <a:latin typeface="Arial" panose="020B0604020202020204" pitchFamily="34" charset="0"/>
              </a:rPr>
            </a:br>
            <a:r>
              <a:rPr lang="en-US" sz="1900" dirty="0">
                <a:solidFill>
                  <a:srgbClr val="FFFFFF"/>
                </a:solidFill>
                <a:latin typeface="Arial" panose="020B0604020202020204" pitchFamily="34" charset="0"/>
              </a:rPr>
              <a:t>Clients that are served are</a:t>
            </a:r>
            <a:r>
              <a:rPr lang="en-US" sz="1900" b="0" i="0" dirty="0">
                <a:solidFill>
                  <a:srgbClr val="FFFFFF"/>
                </a:solidFill>
                <a:effectLst/>
                <a:latin typeface="Arial" panose="020B0604020202020204" pitchFamily="34" charset="0"/>
              </a:rPr>
              <a:t>​The Youth and Families. CMH provides diverse programs to diverse groups. The CMH program is designed to provide services to youth and their families, guardians, or other natural supports. Services range from Infant Mental Health to services for youth up to the age of 18. This program offers case management, outpatient medication services, individual and group therapy, parent and child therapy, autism services, our Wraparound program, home-based services, and more.</a:t>
            </a:r>
            <a:endParaRPr lang="en-US" sz="1900" dirty="0">
              <a:solidFill>
                <a:srgbClr val="FFFFFF"/>
              </a:solidFill>
            </a:endParaRPr>
          </a:p>
        </p:txBody>
      </p:sp>
      <p:sp>
        <p:nvSpPr>
          <p:cNvPr id="3" name="Subtitle 2">
            <a:extLst>
              <a:ext uri="{FF2B5EF4-FFF2-40B4-BE49-F238E27FC236}">
                <a16:creationId xmlns:a16="http://schemas.microsoft.com/office/drawing/2014/main" xmlns="" id="{654DB186-9242-48FC-B427-36249884E485}"/>
              </a:ext>
            </a:extLst>
          </p:cNvPr>
          <p:cNvSpPr>
            <a:spLocks noGrp="1"/>
          </p:cNvSpPr>
          <p:nvPr>
            <p:ph type="subTitle" idx="1"/>
          </p:nvPr>
        </p:nvSpPr>
        <p:spPr>
          <a:xfrm>
            <a:off x="3141260" y="5786651"/>
            <a:ext cx="5909481" cy="811373"/>
          </a:xfrm>
        </p:spPr>
        <p:txBody>
          <a:bodyPr>
            <a:normAutofit/>
          </a:bodyPr>
          <a:lstStyle/>
          <a:p>
            <a:endParaRPr lang="en-US">
              <a:solidFill>
                <a:srgbClr val="FFFFFF"/>
              </a:solidFill>
            </a:endParaRPr>
          </a:p>
        </p:txBody>
      </p:sp>
    </p:spTree>
    <p:extLst>
      <p:ext uri="{BB962C8B-B14F-4D97-AF65-F5344CB8AC3E}">
        <p14:creationId xmlns:p14="http://schemas.microsoft.com/office/powerpoint/2010/main" xmlns="" val="401946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6</TotalTime>
  <Words>3</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BohemianVTI</vt:lpstr>
      <vt:lpstr>Community Mental Health   Clients that are served are​The Youth and Families. CMH provides diverse programs to diverse groups. The CMH program is designed to provide services to youth and their families, guardians, or other natural supports. Services range from Infant Mental Health to services for youth up to the age of 18. This program offers case management, outpatient medication services, individual and group therapy, parent and child therapy, autism services, our Wraparound program, home-based services, and more.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Mental Health   Clients that are served are​The Youth and Families. CMH provides diverse programs to diverse groups. The CMH program is designed to provide services to youth and their families, guardians, or other natural supports. Services range from Infant Mental Health to services for youth up to the age of 18. This program offers case management, outpatient medication services, individual and group therapy, parent and child therapy, autism services, our Wraparound program, home-based services, and more.</dc:title>
  <dc:creator>quiano davis</dc:creator>
  <cp:lastModifiedBy>Windows User</cp:lastModifiedBy>
  <cp:revision>1</cp:revision>
  <dcterms:created xsi:type="dcterms:W3CDTF">2022-01-06T04:52:21Z</dcterms:created>
  <dcterms:modified xsi:type="dcterms:W3CDTF">2022-03-10T13:00:47Z</dcterms:modified>
</cp:coreProperties>
</file>