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49808" autoAdjust="0"/>
  </p:normalViewPr>
  <p:slideViewPr>
    <p:cSldViewPr snapToGrid="0">
      <p:cViewPr varScale="1">
        <p:scale>
          <a:sx n="89" d="100"/>
          <a:sy n="89" d="100"/>
        </p:scale>
        <p:origin x="-10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B9EB1-3913-45E2-B0BF-DF98CD4DEDD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BE4F5-BB36-4342-A576-EDFAD4B85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94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HR department provides the knowledge, tools, training, legal advice, administration, and talent management essential for maintaining and developing a business.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Therefore, human resource management boils down to optimizing the company's performance through better human resource management.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BE4F5-BB36-4342-A576-EDFAD4B851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3643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principles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and compensation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systems for human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Human resource information and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BE4F5-BB36-4342-A576-EDFAD4B851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1291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Recruiting and selecting the best applicants to come and work for the organization is a critical human resource task.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organization's lifeblood is its people, and identifying the top applicants is critical.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BE4F5-BB36-4342-A576-EDFAD4B8518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6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BE4F5-BB36-4342-A576-EDFAD4B8518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905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BE4F5-BB36-4342-A576-EDFAD4B851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1276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main confederations are the CGT, CFDT, FO, CFTC, and CFE-CGC.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BE4F5-BB36-4342-A576-EDFAD4B8518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955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can retrain and upgrade their abilities through learning and support.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(HR) is responsible for learning and development (L&amp;D), and sound policies can aid the organization in achieving its long-term goals.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Numerous organizations have a set budget for training and development.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budget is then distributed to staff, with trainees, future leaders, and other high-potential employees frequently obtaining additional training opportunities.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Individuals may enter a business with vastly differing levels of expertise and experience.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support and training enable employees to close the skills gap and develop into leaders.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BE4F5-BB36-4342-A576-EDFAD4B8518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93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83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37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675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39282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324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137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5547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063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48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86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38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38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8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50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53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7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60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4E4B-BB62-4112-9B57-B8F043EB6309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10C87-04BB-4BF2-8DA5-5BBDA1690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72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80/09585190110085080" TargetMode="External"/><Relationship Id="rId4" Type="http://schemas.openxmlformats.org/officeDocument/2006/relationships/hyperlink" Target="https://doi.org/10.36690/2674-5208-2020-2-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4930BBBA-6F9F-4D27-AD61-45935240C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4FED5ABE-AA8E-4BAE-B923-EB99ABDE02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E0811D79-2C71-4B37-82AD-761836DCB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688333"/>
            <a:ext cx="6400800" cy="185701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29B6C0D-2AB5-4965-B573-1D00F1D0B7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2162908"/>
            <a:ext cx="6411743" cy="25321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874870-803F-4AF5-BCB5-0A972BD7F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03231"/>
            <a:ext cx="5192940" cy="2133600"/>
          </a:xfrm>
        </p:spPr>
        <p:txBody>
          <a:bodyPr anchor="ctr">
            <a:normAutofit/>
          </a:bodyPr>
          <a:lstStyle/>
          <a:p>
            <a:r>
              <a:rPr lang="en-US"/>
              <a:t>INTERNATIONAL HR PRINCIPLES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BEF409-476D-4203-8A45-9C7B283C0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4831173"/>
            <a:ext cx="5192940" cy="1117687"/>
          </a:xfrm>
        </p:spPr>
        <p:txBody>
          <a:bodyPr>
            <a:normAutofit/>
          </a:bodyPr>
          <a:lstStyle/>
          <a:p>
            <a:r>
              <a:rPr lang="en-US" sz="1700" dirty="0"/>
              <a:t>Saridania Frias-Estell</a:t>
            </a:r>
          </a:p>
          <a:p>
            <a:r>
              <a:rPr lang="en-US" sz="1700" dirty="0"/>
              <a:t>ORG/535 PEOPLE AND ORGANIZATIONS</a:t>
            </a:r>
          </a:p>
          <a:p>
            <a:r>
              <a:rPr lang="en-US" sz="1700" dirty="0"/>
              <a:t>PROFESSOR: Dr. Patrick </a:t>
            </a:r>
            <a:r>
              <a:rPr lang="en-US" sz="1700" dirty="0" err="1"/>
              <a:t>Oldernburgh</a:t>
            </a:r>
            <a:r>
              <a:rPr lang="en-US" sz="1700" dirty="0"/>
              <a:t> Jr. </a:t>
            </a:r>
          </a:p>
        </p:txBody>
      </p:sp>
      <p:pic>
        <p:nvPicPr>
          <p:cNvPr id="7" name="Graphic 6" descr="Earth Globe Americas">
            <a:extLst>
              <a:ext uri="{FF2B5EF4-FFF2-40B4-BE49-F238E27FC236}">
                <a16:creationId xmlns:a16="http://schemas.microsoft.com/office/drawing/2014/main" xmlns="" id="{AC5F8F5F-5A35-4810-A20D-87B2E2FD4C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736079" y="1024255"/>
            <a:ext cx="4809490" cy="480949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50090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0FA309-807F-4C17-98EF-A3BA7388E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42A87B-CAE9-4F8F-B293-28388E45D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FA1749-B91A-40E7-AD01-0B9C9C6AF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B7A934F-FFF7-4353-83D3-4EF66E93E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00676C8-6DE8-47DD-9A23-D42063A12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BA6567-36D3-4041-8FCF-4BCAF4400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Human Resources Management Principles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AC035B94-C0B4-4ABB-A64C-CB68E033F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Human capital management, or human resource management, is critical in today's business.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Human resource management concepts are the bedrock of any sector, and they must be adhered to.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For instance, hiring should be based solely on merit, there must be no prejudice or favoritism, and each employee should be handled consistently and equally.</a:t>
            </a:r>
          </a:p>
        </p:txBody>
      </p:sp>
    </p:spTree>
    <p:extLst>
      <p:ext uri="{BB962C8B-B14F-4D97-AF65-F5344CB8AC3E}">
        <p14:creationId xmlns:p14="http://schemas.microsoft.com/office/powerpoint/2010/main" xmlns="" val="397679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0FA309-807F-4C17-98EF-A3BA7388E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42A87B-CAE9-4F8F-B293-28388E45D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FA1749-B91A-40E7-AD01-0B9C9C6AF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B7A934F-FFF7-4353-83D3-4EF66E93E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00676C8-6DE8-47DD-9A23-D42063A12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6A476D-7BC4-4980-BB96-76E416E1B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The Basic Principles of Human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BCEC7-2BA2-47CA-A209-99BE030A6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</a:rPr>
              <a:t>When it comes to human capital management, various components are regarded to be cornerstones of good human capital management policy (Jenkins &amp; Klarsfeld, 2016). They include: </a:t>
            </a:r>
          </a:p>
          <a:p>
            <a:r>
              <a:rPr lang="en-US" sz="2000">
                <a:solidFill>
                  <a:srgbClr val="FFFFFF"/>
                </a:solidFill>
              </a:rPr>
              <a:t>Selection and recruitment.</a:t>
            </a:r>
          </a:p>
          <a:p>
            <a:r>
              <a:rPr lang="en-US" sz="2000">
                <a:solidFill>
                  <a:srgbClr val="FFFFFF"/>
                </a:solidFill>
              </a:rPr>
              <a:t>Management of performance.</a:t>
            </a:r>
          </a:p>
          <a:p>
            <a:r>
              <a:rPr lang="en-US" sz="2000">
                <a:solidFill>
                  <a:srgbClr val="FFFFFF"/>
                </a:solidFill>
              </a:rPr>
              <a:t>Education and development.</a:t>
            </a:r>
          </a:p>
          <a:p>
            <a:r>
              <a:rPr lang="en-US" sz="2000">
                <a:solidFill>
                  <a:srgbClr val="FFFFFF"/>
                </a:solidFill>
              </a:rPr>
              <a:t>Planning for succession. Benefits and compensation Information systems for human resources Human resource information and assessment</a:t>
            </a:r>
          </a:p>
        </p:txBody>
      </p:sp>
    </p:spTree>
    <p:extLst>
      <p:ext uri="{BB962C8B-B14F-4D97-AF65-F5344CB8AC3E}">
        <p14:creationId xmlns:p14="http://schemas.microsoft.com/office/powerpoint/2010/main" xmlns="" val="171305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0FA309-807F-4C17-98EF-A3BA7388E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42A87B-CAE9-4F8F-B293-28388E45D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FA1749-B91A-40E7-AD01-0B9C9C6AF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B7A934F-FFF7-4353-83D3-4EF66E93E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00676C8-6DE8-47DD-9A23-D42063A12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40106A-2114-43BF-8EE7-970DF3E17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The Principles of Human Resources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78522512-A751-4E88-A100-B7545BB35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The country of choice is </a:t>
            </a:r>
            <a:r>
              <a:rPr lang="en-US" sz="2000" b="1" dirty="0">
                <a:solidFill>
                  <a:srgbClr val="FFFFFF"/>
                </a:solidFill>
              </a:rPr>
              <a:t>France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Recruitment Practices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Hiring new employees often begins when a new role is created, or an existing post becomes vacant. After that, the line manager delivers the job description to human resources, which begins seeking candidates(</a:t>
            </a:r>
            <a:r>
              <a:rPr lang="en-US" sz="2000" dirty="0" err="1">
                <a:solidFill>
                  <a:srgbClr val="FFFFFF"/>
                </a:solidFill>
              </a:rPr>
              <a:t>Panchenko</a:t>
            </a:r>
            <a:r>
              <a:rPr lang="en-US" sz="2000" dirty="0">
                <a:solidFill>
                  <a:srgbClr val="FFFFFF"/>
                </a:solidFill>
              </a:rPr>
              <a:t>, 2020).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 Human capital in France employs various selection techniques to determine who is the best candidate for the post. These involve the distribution of </a:t>
            </a:r>
            <a:r>
              <a:rPr lang="en-US" sz="2000" b="1" dirty="0">
                <a:solidFill>
                  <a:srgbClr val="FFFFFF"/>
                </a:solidFill>
              </a:rPr>
              <a:t>questionnaires</a:t>
            </a:r>
            <a:r>
              <a:rPr lang="en-US" sz="2000" dirty="0">
                <a:solidFill>
                  <a:srgbClr val="FFFFFF"/>
                </a:solidFill>
              </a:rPr>
              <a:t> and conducting </a:t>
            </a:r>
            <a:r>
              <a:rPr lang="en-US" sz="2000" b="1" dirty="0">
                <a:solidFill>
                  <a:srgbClr val="FFFFFF"/>
                </a:solidFill>
              </a:rPr>
              <a:t>interviews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9011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0FA309-807F-4C17-98EF-A3BA7388E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42A87B-CAE9-4F8F-B293-28388E45D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FA1749-B91A-40E7-AD01-0B9C9C6AF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B7A934F-FFF7-4353-83D3-4EF66E93E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00676C8-6DE8-47DD-9A23-D42063A12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1747D4-59AC-40B5-A099-2EDF9CDB3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Recruitment and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7ABCE8-3CE5-47A8-A1AC-5BE7CCA87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These strategies establish a foundation upon which the employer can choose his or her staff.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 The French work ethics regulation enables a good hiring process (</a:t>
            </a:r>
            <a:r>
              <a:rPr lang="en-US" sz="2000" dirty="0" err="1">
                <a:solidFill>
                  <a:srgbClr val="FFFFFF"/>
                </a:solidFill>
              </a:rPr>
              <a:t>Panchenko</a:t>
            </a:r>
            <a:r>
              <a:rPr lang="en-US" sz="2000" dirty="0">
                <a:solidFill>
                  <a:srgbClr val="FFFFFF"/>
                </a:solidFill>
              </a:rPr>
              <a:t>, 2020). The worker is free to respond to questions without fear of repercussions.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The procedure has been lauded for its transparency and democratic nature.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 Employers are also expected to protect the complete confidentiality of workers' replies.</a:t>
            </a:r>
          </a:p>
        </p:txBody>
      </p:sp>
    </p:spTree>
    <p:extLst>
      <p:ext uri="{BB962C8B-B14F-4D97-AF65-F5344CB8AC3E}">
        <p14:creationId xmlns:p14="http://schemas.microsoft.com/office/powerpoint/2010/main" xmlns="" val="356842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0FA309-807F-4C17-98EF-A3BA7388E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42A87B-CAE9-4F8F-B293-28388E45D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FA1749-B91A-40E7-AD01-0B9C9C6AF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B7A934F-FFF7-4353-83D3-4EF66E93E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00676C8-6DE8-47DD-9A23-D42063A12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78872F-FE3B-4C3D-A95F-125B580C3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System of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5B613A-C305-4B87-911C-ED2E82834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French payment methods have developed to incorporate e-commerce and banking. </a:t>
            </a:r>
          </a:p>
          <a:p>
            <a:r>
              <a:rPr lang="en-US" sz="2000">
                <a:solidFill>
                  <a:srgbClr val="FFFFFF"/>
                </a:solidFill>
              </a:rPr>
              <a:t>Banks assist with cash-on-hand transactions and withdrawal services(Jenkins &amp; Klarsfeld, 2016). Individuals can pay with their bank cards. </a:t>
            </a:r>
          </a:p>
          <a:p>
            <a:r>
              <a:rPr lang="en-US" sz="2000">
                <a:solidFill>
                  <a:srgbClr val="FFFFFF"/>
                </a:solidFill>
              </a:rPr>
              <a:t>The e-commerce system enables anyone to shop and purchase goods online without the need to pay with cash.</a:t>
            </a:r>
          </a:p>
          <a:p>
            <a:r>
              <a:rPr lang="en-US" sz="2000">
                <a:solidFill>
                  <a:srgbClr val="FFFFFF"/>
                </a:solidFill>
              </a:rPr>
              <a:t> Payments are made via mobile apps that have access to a user's money accounts.</a:t>
            </a:r>
          </a:p>
        </p:txBody>
      </p:sp>
    </p:spTree>
    <p:extLst>
      <p:ext uri="{BB962C8B-B14F-4D97-AF65-F5344CB8AC3E}">
        <p14:creationId xmlns:p14="http://schemas.microsoft.com/office/powerpoint/2010/main" xmlns="" val="322925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0FA309-807F-4C17-98EF-A3BA7388E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42A87B-CAE9-4F8F-B293-28388E45D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FA1749-B91A-40E7-AD01-0B9C9C6AF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B7A934F-FFF7-4353-83D3-4EF66E93E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00676C8-6DE8-47DD-9A23-D42063A12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03266E-EB6E-42E5-A7D9-816D617A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Labor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3A423-24AF-464B-816E-B462A2CD8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Labor relations have progressed to incorporate labor unions into the employee's work life. </a:t>
            </a:r>
          </a:p>
          <a:p>
            <a:r>
              <a:rPr lang="en-US" sz="2000">
                <a:solidFill>
                  <a:srgbClr val="FFFFFF"/>
                </a:solidFill>
              </a:rPr>
              <a:t>However, the degree of acceptance of labor unions is low; there has been improvement in engaging employees in labor unions.</a:t>
            </a:r>
          </a:p>
          <a:p>
            <a:r>
              <a:rPr lang="en-US" sz="2000">
                <a:solidFill>
                  <a:srgbClr val="FFFFFF"/>
                </a:solidFill>
              </a:rPr>
              <a:t> Labor unions strive for an increased and improved work environment for workers.</a:t>
            </a:r>
          </a:p>
          <a:p>
            <a:r>
              <a:rPr lang="en-US" sz="2000">
                <a:solidFill>
                  <a:srgbClr val="FFFFFF"/>
                </a:solidFill>
              </a:rPr>
              <a:t>The French Labor Code (Code du Travail) establishes a thorough (possibly excessively complex – efforts to streamline it are currently underway) structure for both collective and individual relationships between employers and employees.</a:t>
            </a:r>
          </a:p>
        </p:txBody>
      </p:sp>
    </p:spTree>
    <p:extLst>
      <p:ext uri="{BB962C8B-B14F-4D97-AF65-F5344CB8AC3E}">
        <p14:creationId xmlns:p14="http://schemas.microsoft.com/office/powerpoint/2010/main" xmlns="" val="276846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0FA309-807F-4C17-98EF-A3BA7388E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42A87B-CAE9-4F8F-B293-28388E45D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FA1749-B91A-40E7-AD01-0B9C9C6AF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B7A934F-FFF7-4353-83D3-4EF66E93E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00676C8-6DE8-47DD-9A23-D42063A12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1FFFE9-1F2C-4519-A1C6-9FC20D7F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Support and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5A3D26-8C27-4BAF-975D-333031794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The company is required to give new workers support and training.</a:t>
            </a:r>
          </a:p>
          <a:p>
            <a:r>
              <a:rPr lang="en-US" sz="2000">
                <a:solidFill>
                  <a:srgbClr val="FFFFFF"/>
                </a:solidFill>
              </a:rPr>
              <a:t> The training will enable the worker to gain a deeper understanding of his or her sector of work.</a:t>
            </a:r>
          </a:p>
          <a:p>
            <a:r>
              <a:rPr lang="en-US" sz="2000">
                <a:solidFill>
                  <a:srgbClr val="FFFFFF"/>
                </a:solidFill>
              </a:rPr>
              <a:t> Individuals are trained to begin at the age of 16 years.</a:t>
            </a:r>
          </a:p>
          <a:p>
            <a:r>
              <a:rPr lang="en-US" sz="2000">
                <a:solidFill>
                  <a:srgbClr val="FFFFFF"/>
                </a:solidFill>
              </a:rPr>
              <a:t> It supplies sizeable skilled labor to the business industry.</a:t>
            </a:r>
          </a:p>
          <a:p>
            <a:r>
              <a:rPr lang="en-US" sz="2000">
                <a:solidFill>
                  <a:srgbClr val="FFFFFF"/>
                </a:solidFill>
              </a:rPr>
              <a:t>Learning and support within human resources guarantee that personnel adapts to changes in procedures, technology, and societal or legal developments.</a:t>
            </a:r>
          </a:p>
        </p:txBody>
      </p:sp>
    </p:spTree>
    <p:extLst>
      <p:ext uri="{BB962C8B-B14F-4D97-AF65-F5344CB8AC3E}">
        <p14:creationId xmlns:p14="http://schemas.microsoft.com/office/powerpoint/2010/main" xmlns="" val="249466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106B9FE-7E5A-4047-B5D3-C3C24BD3E8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60EBA20-0A64-45D5-B937-FE93DCA01C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85632" y="0"/>
            <a:ext cx="340636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EAD5E5B-543A-4690-8C75-BACF7FFB40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8739700-980C-4F96-84CD-97157DFE86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1959089"/>
            <a:ext cx="9107362" cy="3211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2A2FDCB-3B06-44F3-A0AA-2C056C3E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1" y="609600"/>
            <a:ext cx="9107363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6B6DA-43A7-4F8F-AED1-2B56D857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461844" cy="108093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6709FE-7D3F-4C78-BA42-8C3A8D988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7461844" cy="3142077"/>
          </a:xfrm>
        </p:spPr>
        <p:txBody>
          <a:bodyPr>
            <a:normAutofit/>
          </a:bodyPr>
          <a:lstStyle/>
          <a:p>
            <a:r>
              <a:rPr lang="en-US" sz="1800"/>
              <a:t>Panchenko, V. (2020). ROLE, PLACE AND CONCEPTUAL PRINCIPLES OF HUMAN RESOURCES MANAGEMENT OF THE ENTERPRISE. ECONOMICS, FINANCE AND MANAGEMENT REVIEW, (2), 71-81. </a:t>
            </a:r>
            <a:r>
              <a:rPr lang="en-US" sz="1800">
                <a:hlinkClick r:id="rId4"/>
              </a:rPr>
              <a:t>https://doi.org/10.36690/2674-5208-2020-2-71</a:t>
            </a:r>
            <a:endParaRPr lang="en-US" sz="1800"/>
          </a:p>
          <a:p>
            <a:r>
              <a:rPr lang="en-US" sz="1800"/>
              <a:t>Jenkins, A., &amp; Klarsfeld, A. (2016). Understanding 'individualization' in human resource management: the case of 'skill-based pay' in France. The International Journal Of Human Resource Management, 13(1), 198-211. </a:t>
            </a:r>
            <a:r>
              <a:rPr lang="en-US" sz="1800">
                <a:hlinkClick r:id="rId5"/>
              </a:rPr>
              <a:t>https://doi.org/10.1080/09585190110085080</a:t>
            </a:r>
            <a:endParaRPr lang="en-US" sz="1800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392721251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171</TotalTime>
  <Words>752</Words>
  <Application>Microsoft Office PowerPoint</Application>
  <PresentationFormat>Custom</PresentationFormat>
  <Paragraphs>65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INTERNATIONAL HR PRINCIPLES</vt:lpstr>
      <vt:lpstr>Human Resources Management Principles</vt:lpstr>
      <vt:lpstr>The Basic Principles of Human Resources</vt:lpstr>
      <vt:lpstr>The Principles of Human Resources</vt:lpstr>
      <vt:lpstr>Recruitment and Selection</vt:lpstr>
      <vt:lpstr>System of Payment</vt:lpstr>
      <vt:lpstr>Labor Relations</vt:lpstr>
      <vt:lpstr>Support and Training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</dc:title>
  <dc:creator>Billionaire Inc</dc:creator>
  <cp:lastModifiedBy>Windows User</cp:lastModifiedBy>
  <cp:revision>9</cp:revision>
  <dcterms:created xsi:type="dcterms:W3CDTF">2021-11-18T11:56:27Z</dcterms:created>
  <dcterms:modified xsi:type="dcterms:W3CDTF">2022-03-08T13:30:31Z</dcterms:modified>
</cp:coreProperties>
</file>