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5" r:id="rId14"/>
    <p:sldId id="270" r:id="rId15"/>
    <p:sldId id="267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02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43772-342B-496B-B464-D16FA9AD6505}" type="doc">
      <dgm:prSet loTypeId="urn:microsoft.com/office/officeart/2005/8/layout/radial5" loCatId="cycle" qsTypeId="urn:microsoft.com/office/officeart/2005/8/quickstyle/simple2#1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52BFD80-0F10-4107-A438-8CCB5337811E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MRT</a:t>
          </a:r>
        </a:p>
      </dgm:t>
    </dgm:pt>
    <dgm:pt modelId="{D1C9EFFB-042C-442E-82FC-88D6CFFCA236}" type="parTrans" cxnId="{651C5C21-FC94-42EC-9D89-F14A12927DF8}">
      <dgm:prSet/>
      <dgm:spPr/>
      <dgm:t>
        <a:bodyPr/>
        <a:lstStyle/>
        <a:p>
          <a:endParaRPr lang="en-US"/>
        </a:p>
      </dgm:t>
    </dgm:pt>
    <dgm:pt modelId="{EB830B61-6FB2-4A67-87C6-94D54117A3CD}" type="sibTrans" cxnId="{651C5C21-FC94-42EC-9D89-F14A12927DF8}">
      <dgm:prSet/>
      <dgm:spPr/>
      <dgm:t>
        <a:bodyPr/>
        <a:lstStyle/>
        <a:p>
          <a:endParaRPr lang="en-US"/>
        </a:p>
      </dgm:t>
    </dgm:pt>
    <dgm:pt modelId="{A9980A4D-799D-486B-AA3D-157C693C32C5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Patient</a:t>
          </a:r>
        </a:p>
      </dgm:t>
    </dgm:pt>
    <dgm:pt modelId="{D280FBCD-F8F1-4D36-A914-733691CA04CA}" type="parTrans" cxnId="{6D3A2FA6-FED5-4935-AA59-8A617E9D6596}">
      <dgm:prSet/>
      <dgm:spPr/>
      <dgm:t>
        <a:bodyPr/>
        <a:lstStyle/>
        <a:p>
          <a:endParaRPr lang="en-US"/>
        </a:p>
      </dgm:t>
    </dgm:pt>
    <dgm:pt modelId="{5520104D-14FA-4DED-B7F2-4C798389CEEC}" type="sibTrans" cxnId="{6D3A2FA6-FED5-4935-AA59-8A617E9D6596}">
      <dgm:prSet/>
      <dgm:spPr/>
      <dgm:t>
        <a:bodyPr/>
        <a:lstStyle/>
        <a:p>
          <a:endParaRPr lang="en-US"/>
        </a:p>
      </dgm:t>
    </dgm:pt>
    <dgm:pt modelId="{6DE4BB67-C3EF-4D6E-BD2A-92FBC8634B1D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Family Members</a:t>
          </a:r>
        </a:p>
      </dgm:t>
    </dgm:pt>
    <dgm:pt modelId="{E01ABC4A-C57A-4D32-B9FE-86643EDDD8A4}" type="parTrans" cxnId="{CABA9D42-62A1-4695-BFFC-68544A7DD456}">
      <dgm:prSet/>
      <dgm:spPr/>
      <dgm:t>
        <a:bodyPr/>
        <a:lstStyle/>
        <a:p>
          <a:endParaRPr lang="en-US"/>
        </a:p>
      </dgm:t>
    </dgm:pt>
    <dgm:pt modelId="{208C2439-3634-402E-AC8B-33974E78E687}" type="sibTrans" cxnId="{CABA9D42-62A1-4695-BFFC-68544A7DD456}">
      <dgm:prSet/>
      <dgm:spPr/>
      <dgm:t>
        <a:bodyPr/>
        <a:lstStyle/>
        <a:p>
          <a:endParaRPr lang="en-US"/>
        </a:p>
      </dgm:t>
    </dgm:pt>
    <dgm:pt modelId="{46965E3F-FFD4-4EC3-9822-58417902B2F7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Physician Offices </a:t>
          </a:r>
        </a:p>
      </dgm:t>
    </dgm:pt>
    <dgm:pt modelId="{DCEEA9D3-680A-4D56-8AE5-1E0021DD3E24}" type="parTrans" cxnId="{1C27D820-2C05-4D06-B241-785A796D9E6F}">
      <dgm:prSet/>
      <dgm:spPr/>
      <dgm:t>
        <a:bodyPr/>
        <a:lstStyle/>
        <a:p>
          <a:endParaRPr lang="en-US" dirty="0"/>
        </a:p>
      </dgm:t>
    </dgm:pt>
    <dgm:pt modelId="{8B8DCD60-855E-4B13-BE97-4955CD11985C}" type="sibTrans" cxnId="{1C27D820-2C05-4D06-B241-785A796D9E6F}">
      <dgm:prSet/>
      <dgm:spPr/>
      <dgm:t>
        <a:bodyPr/>
        <a:lstStyle/>
        <a:p>
          <a:endParaRPr lang="en-US"/>
        </a:p>
      </dgm:t>
    </dgm:pt>
    <dgm:pt modelId="{48D712FE-B522-475C-95B8-BF8BF54C77A4}">
      <dgm:prSet phldrT="[Text]" custT="1"/>
      <dgm:spPr/>
      <dgm:t>
        <a:bodyPr/>
        <a:lstStyle/>
        <a:p>
          <a:r>
            <a:rPr lang="en-US" sz="1300" b="1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McLaren Bay Region Pharmacists</a:t>
          </a:r>
        </a:p>
      </dgm:t>
    </dgm:pt>
    <dgm:pt modelId="{ADC39AB8-82FF-49D6-9F9A-79C7E0C79579}" type="parTrans" cxnId="{857CFF5E-3F64-451B-9A87-6E4F682B3FBF}">
      <dgm:prSet/>
      <dgm:spPr/>
      <dgm:t>
        <a:bodyPr/>
        <a:lstStyle/>
        <a:p>
          <a:endParaRPr lang="en-US"/>
        </a:p>
      </dgm:t>
    </dgm:pt>
    <dgm:pt modelId="{5B59EE53-3EF1-4EBF-B0D0-744DE7FA4AED}" type="sibTrans" cxnId="{857CFF5E-3F64-451B-9A87-6E4F682B3FBF}">
      <dgm:prSet/>
      <dgm:spPr/>
      <dgm:t>
        <a:bodyPr/>
        <a:lstStyle/>
        <a:p>
          <a:endParaRPr lang="en-US"/>
        </a:p>
      </dgm:t>
    </dgm:pt>
    <dgm:pt modelId="{AD79F1E8-2002-4BF1-8AD3-6B215261BDE3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Care facilities</a:t>
          </a:r>
        </a:p>
      </dgm:t>
    </dgm:pt>
    <dgm:pt modelId="{74D5E0B0-72A5-433A-ADD0-FE6F6DA958A0}" type="parTrans" cxnId="{7494F6BE-83A5-4833-83FA-69F15BA7D4E9}">
      <dgm:prSet/>
      <dgm:spPr/>
      <dgm:t>
        <a:bodyPr/>
        <a:lstStyle/>
        <a:p>
          <a:endParaRPr lang="en-US"/>
        </a:p>
      </dgm:t>
    </dgm:pt>
    <dgm:pt modelId="{EBD0837C-B925-456A-AA41-5DE259A57B50}" type="sibTrans" cxnId="{7494F6BE-83A5-4833-83FA-69F15BA7D4E9}">
      <dgm:prSet/>
      <dgm:spPr/>
      <dgm:t>
        <a:bodyPr/>
        <a:lstStyle/>
        <a:p>
          <a:endParaRPr lang="en-US"/>
        </a:p>
      </dgm:t>
    </dgm:pt>
    <dgm:pt modelId="{41546961-C40D-4BA5-BA4E-9211880001B6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Dr. First*</a:t>
          </a:r>
        </a:p>
      </dgm:t>
    </dgm:pt>
    <dgm:pt modelId="{E4CC99DC-96EC-46F4-9F9A-A563ECD67920}" type="parTrans" cxnId="{EBED582F-54C8-4AB8-A4F2-5565E0B9A634}">
      <dgm:prSet/>
      <dgm:spPr/>
      <dgm:t>
        <a:bodyPr/>
        <a:lstStyle/>
        <a:p>
          <a:endParaRPr lang="en-US"/>
        </a:p>
      </dgm:t>
    </dgm:pt>
    <dgm:pt modelId="{E1BAA8E4-EA6A-430B-8D13-793582399CE3}" type="sibTrans" cxnId="{EBED582F-54C8-4AB8-A4F2-5565E0B9A634}">
      <dgm:prSet/>
      <dgm:spPr/>
      <dgm:t>
        <a:bodyPr/>
        <a:lstStyle/>
        <a:p>
          <a:endParaRPr lang="en-US"/>
        </a:p>
      </dgm:t>
    </dgm:pt>
    <dgm:pt modelId="{242D9738-CBBE-470F-B92D-BC607C3DE6B4}">
      <dgm:prSet custRadScaleRad="100419" custRadScaleInc="-3233"/>
      <dgm:spPr/>
      <dgm:t>
        <a:bodyPr/>
        <a:lstStyle/>
        <a:p>
          <a:endParaRPr lang="en-US"/>
        </a:p>
      </dgm:t>
    </dgm:pt>
    <dgm:pt modelId="{28F9A432-FA71-46A5-87EF-DA027E5279EF}" type="parTrans" cxnId="{F4378BAD-5479-431F-A428-86736CB77F19}">
      <dgm:prSet/>
      <dgm:spPr/>
      <dgm:t>
        <a:bodyPr/>
        <a:lstStyle/>
        <a:p>
          <a:endParaRPr lang="en-US"/>
        </a:p>
      </dgm:t>
    </dgm:pt>
    <dgm:pt modelId="{072D8DB7-5D9C-4775-BED4-D785B3C6E1DA}" type="sibTrans" cxnId="{F4378BAD-5479-431F-A428-86736CB77F19}">
      <dgm:prSet/>
      <dgm:spPr/>
      <dgm:t>
        <a:bodyPr/>
        <a:lstStyle/>
        <a:p>
          <a:endParaRPr lang="en-US"/>
        </a:p>
      </dgm:t>
    </dgm:pt>
    <dgm:pt modelId="{31249441-A2BD-4C5A-9019-6579362A8E11}">
      <dgm:prSet custRadScaleRad="100419" custRadScaleInc="-3233"/>
      <dgm:spPr/>
      <dgm:t>
        <a:bodyPr/>
        <a:lstStyle/>
        <a:p>
          <a:endParaRPr lang="en-US" dirty="0"/>
        </a:p>
      </dgm:t>
    </dgm:pt>
    <dgm:pt modelId="{201116EF-56ED-43C4-88C0-C259BA69C454}" type="parTrans" cxnId="{58279C24-C6B3-4D6E-A68C-E31620AE07B5}">
      <dgm:prSet/>
      <dgm:spPr/>
      <dgm:t>
        <a:bodyPr/>
        <a:lstStyle/>
        <a:p>
          <a:endParaRPr lang="en-US"/>
        </a:p>
      </dgm:t>
    </dgm:pt>
    <dgm:pt modelId="{0E8B2A53-6DAE-4E78-914A-8FF3661A5342}" type="sibTrans" cxnId="{58279C24-C6B3-4D6E-A68C-E31620AE07B5}">
      <dgm:prSet/>
      <dgm:spPr/>
      <dgm:t>
        <a:bodyPr/>
        <a:lstStyle/>
        <a:p>
          <a:endParaRPr lang="en-US"/>
        </a:p>
      </dgm:t>
    </dgm:pt>
    <dgm:pt modelId="{77FAE049-97F4-4B82-A9E8-63FDE91EEBDF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MAPS Reports</a:t>
          </a:r>
        </a:p>
      </dgm:t>
    </dgm:pt>
    <dgm:pt modelId="{9CFDBFA2-E778-41C8-85CF-692EB2B28FC8}" type="parTrans" cxnId="{9A76931D-DB7C-42FA-BD3C-C05ED872D3C9}">
      <dgm:prSet/>
      <dgm:spPr/>
      <dgm:t>
        <a:bodyPr/>
        <a:lstStyle/>
        <a:p>
          <a:endParaRPr lang="en-US"/>
        </a:p>
      </dgm:t>
    </dgm:pt>
    <dgm:pt modelId="{61F0C901-3026-43D2-8B98-650700844466}" type="sibTrans" cxnId="{9A76931D-DB7C-42FA-BD3C-C05ED872D3C9}">
      <dgm:prSet/>
      <dgm:spPr/>
      <dgm:t>
        <a:bodyPr/>
        <a:lstStyle/>
        <a:p>
          <a:endParaRPr lang="en-US"/>
        </a:p>
      </dgm:t>
    </dgm:pt>
    <dgm:pt modelId="{164C76F3-8345-4674-B2E7-FB6581D070C9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Patient’s Pharmacy</a:t>
          </a:r>
        </a:p>
      </dgm:t>
    </dgm:pt>
    <dgm:pt modelId="{FB62557D-AB6F-4F7C-88B2-5BDF4130F05A}" type="parTrans" cxnId="{D2A32324-42D8-43B9-85F9-75046881D165}">
      <dgm:prSet/>
      <dgm:spPr/>
      <dgm:t>
        <a:bodyPr/>
        <a:lstStyle/>
        <a:p>
          <a:endParaRPr lang="en-US"/>
        </a:p>
      </dgm:t>
    </dgm:pt>
    <dgm:pt modelId="{3136B9F2-AA42-407D-AEEA-3B5C59B9F24F}" type="sibTrans" cxnId="{D2A32324-42D8-43B9-85F9-75046881D165}">
      <dgm:prSet/>
      <dgm:spPr/>
      <dgm:t>
        <a:bodyPr/>
        <a:lstStyle/>
        <a:p>
          <a:endParaRPr lang="en-US"/>
        </a:p>
      </dgm:t>
    </dgm:pt>
    <dgm:pt modelId="{A7E8CEF8-A7E9-4E9E-93D2-4202E2C871F7}">
      <dgm:prSet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BRAC</a:t>
          </a:r>
        </a:p>
      </dgm:t>
    </dgm:pt>
    <dgm:pt modelId="{62B957EE-78DC-41FC-AC0A-1B25ECBE7F45}" type="parTrans" cxnId="{A9E72775-9376-4008-8A40-EB403F2850F1}">
      <dgm:prSet/>
      <dgm:spPr/>
      <dgm:t>
        <a:bodyPr/>
        <a:lstStyle/>
        <a:p>
          <a:endParaRPr lang="en-US"/>
        </a:p>
      </dgm:t>
    </dgm:pt>
    <dgm:pt modelId="{1C28440E-414D-42FA-907E-C71421488290}" type="sibTrans" cxnId="{A9E72775-9376-4008-8A40-EB403F2850F1}">
      <dgm:prSet/>
      <dgm:spPr/>
      <dgm:t>
        <a:bodyPr/>
        <a:lstStyle/>
        <a:p>
          <a:endParaRPr lang="en-US"/>
        </a:p>
      </dgm:t>
    </dgm:pt>
    <dgm:pt modelId="{CFFB24A2-06C4-47F2-8451-BB7570DFB3DC}" type="pres">
      <dgm:prSet presAssocID="{8B443772-342B-496B-B464-D16FA9AD65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5AAB1A-801F-47F0-A79B-C7962C9F4143}" type="pres">
      <dgm:prSet presAssocID="{652BFD80-0F10-4107-A438-8CCB5337811E}" presName="centerShape" presStyleLbl="node0" presStyleIdx="0" presStyleCnt="1"/>
      <dgm:spPr/>
      <dgm:t>
        <a:bodyPr/>
        <a:lstStyle/>
        <a:p>
          <a:endParaRPr lang="en-US"/>
        </a:p>
      </dgm:t>
    </dgm:pt>
    <dgm:pt modelId="{32B9B835-649B-47F0-9FAD-375BCD4491E0}" type="pres">
      <dgm:prSet presAssocID="{D280FBCD-F8F1-4D36-A914-733691CA04CA}" presName="parTrans" presStyleLbl="sibTrans2D1" presStyleIdx="0" presStyleCnt="9"/>
      <dgm:spPr/>
      <dgm:t>
        <a:bodyPr/>
        <a:lstStyle/>
        <a:p>
          <a:endParaRPr lang="en-US"/>
        </a:p>
      </dgm:t>
    </dgm:pt>
    <dgm:pt modelId="{510ABD3C-252E-43A1-86BC-83295A7883A8}" type="pres">
      <dgm:prSet presAssocID="{D280FBCD-F8F1-4D36-A914-733691CA04CA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44DF1B2A-1F38-4512-BA9E-9FDE82950769}" type="pres">
      <dgm:prSet presAssocID="{A9980A4D-799D-486B-AA3D-157C693C32C5}" presName="node" presStyleLbl="node1" presStyleIdx="0" presStyleCnt="9" custScaleX="115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2572E-F4DE-45B7-88FE-7FCABC7CD581}" type="pres">
      <dgm:prSet presAssocID="{E01ABC4A-C57A-4D32-B9FE-86643EDDD8A4}" presName="parTrans" presStyleLbl="sibTrans2D1" presStyleIdx="1" presStyleCnt="9"/>
      <dgm:spPr/>
      <dgm:t>
        <a:bodyPr/>
        <a:lstStyle/>
        <a:p>
          <a:endParaRPr lang="en-US"/>
        </a:p>
      </dgm:t>
    </dgm:pt>
    <dgm:pt modelId="{F63A55AF-04B1-429F-9BF7-52E522A5C825}" type="pres">
      <dgm:prSet presAssocID="{E01ABC4A-C57A-4D32-B9FE-86643EDDD8A4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E206C4F9-2C0F-400F-B033-5D41C3DE4FF7}" type="pres">
      <dgm:prSet presAssocID="{6DE4BB67-C3EF-4D6E-BD2A-92FBC8634B1D}" presName="node" presStyleLbl="node1" presStyleIdx="1" presStyleCnt="9" custScaleX="147575" custScaleY="107182" custRadScaleRad="100419" custRadScaleInc="-3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E8A01-AD23-42E2-8335-935CAFF29C46}" type="pres">
      <dgm:prSet presAssocID="{FB62557D-AB6F-4F7C-88B2-5BDF4130F05A}" presName="parTrans" presStyleLbl="sibTrans2D1" presStyleIdx="2" presStyleCnt="9"/>
      <dgm:spPr/>
      <dgm:t>
        <a:bodyPr/>
        <a:lstStyle/>
        <a:p>
          <a:endParaRPr lang="en-US"/>
        </a:p>
      </dgm:t>
    </dgm:pt>
    <dgm:pt modelId="{23C1A256-3839-4DFE-806A-AD7639B3B0DF}" type="pres">
      <dgm:prSet presAssocID="{FB62557D-AB6F-4F7C-88B2-5BDF4130F05A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A8F4A0BE-0989-4A21-AFC4-17D25988CC94}" type="pres">
      <dgm:prSet presAssocID="{164C76F3-8345-4674-B2E7-FB6581D070C9}" presName="node" presStyleLbl="node1" presStyleIdx="2" presStyleCnt="9" custScaleX="154873" custScaleY="127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3F89A-4A60-414F-AE67-B850CC024185}" type="pres">
      <dgm:prSet presAssocID="{E4CC99DC-96EC-46F4-9F9A-A563ECD67920}" presName="parTrans" presStyleLbl="sibTrans2D1" presStyleIdx="3" presStyleCnt="9"/>
      <dgm:spPr/>
      <dgm:t>
        <a:bodyPr/>
        <a:lstStyle/>
        <a:p>
          <a:endParaRPr lang="en-US"/>
        </a:p>
      </dgm:t>
    </dgm:pt>
    <dgm:pt modelId="{0C4C839E-9CE0-4374-96D6-0CD2A308C57A}" type="pres">
      <dgm:prSet presAssocID="{E4CC99DC-96EC-46F4-9F9A-A563ECD67920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91EC6291-6F53-475F-8C83-0CE385B5B41E}" type="pres">
      <dgm:prSet presAssocID="{41546961-C40D-4BA5-BA4E-9211880001B6}" presName="node" presStyleLbl="node1" presStyleIdx="3" presStyleCnt="9" custScaleX="100808" custScaleY="103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4BF64-2063-44D7-B2E1-C052C3DFA3B9}" type="pres">
      <dgm:prSet presAssocID="{DCEEA9D3-680A-4D56-8AE5-1E0021DD3E24}" presName="parTrans" presStyleLbl="sibTrans2D1" presStyleIdx="4" presStyleCnt="9"/>
      <dgm:spPr/>
      <dgm:t>
        <a:bodyPr/>
        <a:lstStyle/>
        <a:p>
          <a:endParaRPr lang="en-US"/>
        </a:p>
      </dgm:t>
    </dgm:pt>
    <dgm:pt modelId="{05596255-7E77-4978-8576-CDF2CDEEE888}" type="pres">
      <dgm:prSet presAssocID="{DCEEA9D3-680A-4D56-8AE5-1E0021DD3E24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B8986804-C7E4-4D10-AAED-3A96FD40F081}" type="pres">
      <dgm:prSet presAssocID="{46965E3F-FFD4-4EC3-9822-58417902B2F7}" presName="node" presStyleLbl="node1" presStyleIdx="4" presStyleCnt="9" custScaleX="143026" custScaleY="110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83212-A4DB-4E9F-8918-DB552A25BA26}" type="pres">
      <dgm:prSet presAssocID="{74D5E0B0-72A5-433A-ADD0-FE6F6DA958A0}" presName="parTrans" presStyleLbl="sibTrans2D1" presStyleIdx="5" presStyleCnt="9"/>
      <dgm:spPr/>
      <dgm:t>
        <a:bodyPr/>
        <a:lstStyle/>
        <a:p>
          <a:endParaRPr lang="en-US"/>
        </a:p>
      </dgm:t>
    </dgm:pt>
    <dgm:pt modelId="{CC803754-1B60-4EC0-9D83-9E4C35D68BD6}" type="pres">
      <dgm:prSet presAssocID="{74D5E0B0-72A5-433A-ADD0-FE6F6DA958A0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BEFEB9BE-74A3-4589-88CF-0C33C29C65AB}" type="pres">
      <dgm:prSet presAssocID="{AD79F1E8-2002-4BF1-8AD3-6B215261BDE3}" presName="node" presStyleLbl="node1" presStyleIdx="5" presStyleCnt="9" custScaleX="125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C30F3-9645-480E-AC32-6A14D1909F0A}" type="pres">
      <dgm:prSet presAssocID="{9CFDBFA2-E778-41C8-85CF-692EB2B28FC8}" presName="parTrans" presStyleLbl="sibTrans2D1" presStyleIdx="6" presStyleCnt="9"/>
      <dgm:spPr/>
      <dgm:t>
        <a:bodyPr/>
        <a:lstStyle/>
        <a:p>
          <a:endParaRPr lang="en-US"/>
        </a:p>
      </dgm:t>
    </dgm:pt>
    <dgm:pt modelId="{3A4CD43E-2E61-40FC-8BC3-FA3557C3BE68}" type="pres">
      <dgm:prSet presAssocID="{9CFDBFA2-E778-41C8-85CF-692EB2B28FC8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B28E2B86-5346-4434-B600-E986950B8032}" type="pres">
      <dgm:prSet presAssocID="{77FAE049-97F4-4B82-A9E8-63FDE91EEBDF}" presName="node" presStyleLbl="node1" presStyleIdx="6" presStyleCnt="9" custScaleX="128417" custScaleY="113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AA841-A9F8-4266-8282-0B12AF610FC7}" type="pres">
      <dgm:prSet presAssocID="{ADC39AB8-82FF-49D6-9F9A-79C7E0C79579}" presName="parTrans" presStyleLbl="sibTrans2D1" presStyleIdx="7" presStyleCnt="9"/>
      <dgm:spPr/>
      <dgm:t>
        <a:bodyPr/>
        <a:lstStyle/>
        <a:p>
          <a:endParaRPr lang="en-US"/>
        </a:p>
      </dgm:t>
    </dgm:pt>
    <dgm:pt modelId="{8DC9488F-1D4C-4598-82AA-7B5500EBE103}" type="pres">
      <dgm:prSet presAssocID="{ADC39AB8-82FF-49D6-9F9A-79C7E0C79579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34F88398-2C27-4C02-BAF2-832EC893B505}" type="pres">
      <dgm:prSet presAssocID="{48D712FE-B522-475C-95B8-BF8BF54C77A4}" presName="node" presStyleLbl="node1" presStyleIdx="7" presStyleCnt="9" custScaleX="172720" custScaleY="137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79C4B-5807-43B8-9BF8-67AEE87E421D}" type="pres">
      <dgm:prSet presAssocID="{62B957EE-78DC-41FC-AC0A-1B25ECBE7F45}" presName="parTrans" presStyleLbl="sibTrans2D1" presStyleIdx="8" presStyleCnt="9"/>
      <dgm:spPr/>
      <dgm:t>
        <a:bodyPr/>
        <a:lstStyle/>
        <a:p>
          <a:endParaRPr lang="en-US"/>
        </a:p>
      </dgm:t>
    </dgm:pt>
    <dgm:pt modelId="{4A70AFD0-B75E-4B6A-AD8D-BB6DD85A1F9C}" type="pres">
      <dgm:prSet presAssocID="{62B957EE-78DC-41FC-AC0A-1B25ECBE7F45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D4DB5772-BE13-4142-B4E4-5B7E1CDD1FEF}" type="pres">
      <dgm:prSet presAssocID="{A7E8CEF8-A7E9-4E9E-93D2-4202E2C871F7}" presName="node" presStyleLbl="node1" presStyleIdx="8" presStyleCnt="9" custScaleX="117906" custScaleY="111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47186A-0974-44BB-B537-ACDA9E131285}" type="presOf" srcId="{164C76F3-8345-4674-B2E7-FB6581D070C9}" destId="{A8F4A0BE-0989-4A21-AFC4-17D25988CC94}" srcOrd="0" destOrd="0" presId="urn:microsoft.com/office/officeart/2005/8/layout/radial5"/>
    <dgm:cxn modelId="{DA65E3ED-44D9-422E-AC77-E79421B83237}" type="presOf" srcId="{FB62557D-AB6F-4F7C-88B2-5BDF4130F05A}" destId="{236E8A01-AD23-42E2-8335-935CAFF29C46}" srcOrd="0" destOrd="0" presId="urn:microsoft.com/office/officeart/2005/8/layout/radial5"/>
    <dgm:cxn modelId="{E638B824-CBD2-4502-8432-7CB1767E8AEC}" type="presOf" srcId="{A7E8CEF8-A7E9-4E9E-93D2-4202E2C871F7}" destId="{D4DB5772-BE13-4142-B4E4-5B7E1CDD1FEF}" srcOrd="0" destOrd="0" presId="urn:microsoft.com/office/officeart/2005/8/layout/radial5"/>
    <dgm:cxn modelId="{5CE00809-25B6-4184-B113-98A46ED645AA}" type="presOf" srcId="{9CFDBFA2-E778-41C8-85CF-692EB2B28FC8}" destId="{B19C30F3-9645-480E-AC32-6A14D1909F0A}" srcOrd="0" destOrd="0" presId="urn:microsoft.com/office/officeart/2005/8/layout/radial5"/>
    <dgm:cxn modelId="{A78FE10F-9548-49F8-828C-2B1BDAB8D413}" type="presOf" srcId="{D280FBCD-F8F1-4D36-A914-733691CA04CA}" destId="{32B9B835-649B-47F0-9FAD-375BCD4491E0}" srcOrd="0" destOrd="0" presId="urn:microsoft.com/office/officeart/2005/8/layout/radial5"/>
    <dgm:cxn modelId="{58279C24-C6B3-4D6E-A68C-E31620AE07B5}" srcId="{8B443772-342B-496B-B464-D16FA9AD6505}" destId="{31249441-A2BD-4C5A-9019-6579362A8E11}" srcOrd="2" destOrd="0" parTransId="{201116EF-56ED-43C4-88C0-C259BA69C454}" sibTransId="{0E8B2A53-6DAE-4E78-914A-8FF3661A5342}"/>
    <dgm:cxn modelId="{D2A32324-42D8-43B9-85F9-75046881D165}" srcId="{652BFD80-0F10-4107-A438-8CCB5337811E}" destId="{164C76F3-8345-4674-B2E7-FB6581D070C9}" srcOrd="2" destOrd="0" parTransId="{FB62557D-AB6F-4F7C-88B2-5BDF4130F05A}" sibTransId="{3136B9F2-AA42-407D-AEEA-3B5C59B9F24F}"/>
    <dgm:cxn modelId="{CABA9D42-62A1-4695-BFFC-68544A7DD456}" srcId="{652BFD80-0F10-4107-A438-8CCB5337811E}" destId="{6DE4BB67-C3EF-4D6E-BD2A-92FBC8634B1D}" srcOrd="1" destOrd="0" parTransId="{E01ABC4A-C57A-4D32-B9FE-86643EDDD8A4}" sibTransId="{208C2439-3634-402E-AC8B-33974E78E687}"/>
    <dgm:cxn modelId="{D5CFC401-A33D-4FA3-9FC2-828E97FB5FCC}" type="presOf" srcId="{74D5E0B0-72A5-433A-ADD0-FE6F6DA958A0}" destId="{CC803754-1B60-4EC0-9D83-9E4C35D68BD6}" srcOrd="1" destOrd="0" presId="urn:microsoft.com/office/officeart/2005/8/layout/radial5"/>
    <dgm:cxn modelId="{904DA35A-2E84-4694-A63F-59D3464CDA13}" type="presOf" srcId="{A9980A4D-799D-486B-AA3D-157C693C32C5}" destId="{44DF1B2A-1F38-4512-BA9E-9FDE82950769}" srcOrd="0" destOrd="0" presId="urn:microsoft.com/office/officeart/2005/8/layout/radial5"/>
    <dgm:cxn modelId="{C006838A-F870-480A-8F63-411A3F85710E}" type="presOf" srcId="{DCEEA9D3-680A-4D56-8AE5-1E0021DD3E24}" destId="{E1F4BF64-2063-44D7-B2E1-C052C3DFA3B9}" srcOrd="0" destOrd="0" presId="urn:microsoft.com/office/officeart/2005/8/layout/radial5"/>
    <dgm:cxn modelId="{4B27F9EF-1CB7-46B6-85C6-1650B97DA29F}" type="presOf" srcId="{77FAE049-97F4-4B82-A9E8-63FDE91EEBDF}" destId="{B28E2B86-5346-4434-B600-E986950B8032}" srcOrd="0" destOrd="0" presId="urn:microsoft.com/office/officeart/2005/8/layout/radial5"/>
    <dgm:cxn modelId="{F094D0B7-7356-4232-8940-41CFB2130A08}" type="presOf" srcId="{62B957EE-78DC-41FC-AC0A-1B25ECBE7F45}" destId="{4A70AFD0-B75E-4B6A-AD8D-BB6DD85A1F9C}" srcOrd="1" destOrd="0" presId="urn:microsoft.com/office/officeart/2005/8/layout/radial5"/>
    <dgm:cxn modelId="{1EB412F5-C44A-445E-9DC1-19C3A391D99E}" type="presOf" srcId="{46965E3F-FFD4-4EC3-9822-58417902B2F7}" destId="{B8986804-C7E4-4D10-AAED-3A96FD40F081}" srcOrd="0" destOrd="0" presId="urn:microsoft.com/office/officeart/2005/8/layout/radial5"/>
    <dgm:cxn modelId="{F2DCE402-7AD4-4D6F-8124-F79F5450E998}" type="presOf" srcId="{DCEEA9D3-680A-4D56-8AE5-1E0021DD3E24}" destId="{05596255-7E77-4978-8576-CDF2CDEEE888}" srcOrd="1" destOrd="0" presId="urn:microsoft.com/office/officeart/2005/8/layout/radial5"/>
    <dgm:cxn modelId="{5C751946-A6D5-4450-973F-A75D650C29D1}" type="presOf" srcId="{FB62557D-AB6F-4F7C-88B2-5BDF4130F05A}" destId="{23C1A256-3839-4DFE-806A-AD7639B3B0DF}" srcOrd="1" destOrd="0" presId="urn:microsoft.com/office/officeart/2005/8/layout/radial5"/>
    <dgm:cxn modelId="{656FA87A-B1CE-4B7B-BB85-593E36A3D8AB}" type="presOf" srcId="{6DE4BB67-C3EF-4D6E-BD2A-92FBC8634B1D}" destId="{E206C4F9-2C0F-400F-B033-5D41C3DE4FF7}" srcOrd="0" destOrd="0" presId="urn:microsoft.com/office/officeart/2005/8/layout/radial5"/>
    <dgm:cxn modelId="{651C5C21-FC94-42EC-9D89-F14A12927DF8}" srcId="{8B443772-342B-496B-B464-D16FA9AD6505}" destId="{652BFD80-0F10-4107-A438-8CCB5337811E}" srcOrd="0" destOrd="0" parTransId="{D1C9EFFB-042C-442E-82FC-88D6CFFCA236}" sibTransId="{EB830B61-6FB2-4A67-87C6-94D54117A3CD}"/>
    <dgm:cxn modelId="{C5FF3B31-180E-45C1-BEA8-D96E94FC2CB1}" type="presOf" srcId="{8B443772-342B-496B-B464-D16FA9AD6505}" destId="{CFFB24A2-06C4-47F2-8451-BB7570DFB3DC}" srcOrd="0" destOrd="0" presId="urn:microsoft.com/office/officeart/2005/8/layout/radial5"/>
    <dgm:cxn modelId="{66031136-0E41-461F-8ADB-BBF34DFA7188}" type="presOf" srcId="{652BFD80-0F10-4107-A438-8CCB5337811E}" destId="{1B5AAB1A-801F-47F0-A79B-C7962C9F4143}" srcOrd="0" destOrd="0" presId="urn:microsoft.com/office/officeart/2005/8/layout/radial5"/>
    <dgm:cxn modelId="{332A47CD-0915-43D8-8B24-9F31ABFD6D32}" type="presOf" srcId="{ADC39AB8-82FF-49D6-9F9A-79C7E0C79579}" destId="{8DC9488F-1D4C-4598-82AA-7B5500EBE103}" srcOrd="1" destOrd="0" presId="urn:microsoft.com/office/officeart/2005/8/layout/radial5"/>
    <dgm:cxn modelId="{A9E72775-9376-4008-8A40-EB403F2850F1}" srcId="{652BFD80-0F10-4107-A438-8CCB5337811E}" destId="{A7E8CEF8-A7E9-4E9E-93D2-4202E2C871F7}" srcOrd="8" destOrd="0" parTransId="{62B957EE-78DC-41FC-AC0A-1B25ECBE7F45}" sibTransId="{1C28440E-414D-42FA-907E-C71421488290}"/>
    <dgm:cxn modelId="{44515937-A51A-4F37-93BC-458EED251430}" type="presOf" srcId="{62B957EE-78DC-41FC-AC0A-1B25ECBE7F45}" destId="{97A79C4B-5807-43B8-9BF8-67AEE87E421D}" srcOrd="0" destOrd="0" presId="urn:microsoft.com/office/officeart/2005/8/layout/radial5"/>
    <dgm:cxn modelId="{3B6D3C4C-5364-4F53-A4E4-07C381E9636C}" type="presOf" srcId="{E01ABC4A-C57A-4D32-B9FE-86643EDDD8A4}" destId="{47B2572E-F4DE-45B7-88FE-7FCABC7CD581}" srcOrd="0" destOrd="0" presId="urn:microsoft.com/office/officeart/2005/8/layout/radial5"/>
    <dgm:cxn modelId="{857CFF5E-3F64-451B-9A87-6E4F682B3FBF}" srcId="{652BFD80-0F10-4107-A438-8CCB5337811E}" destId="{48D712FE-B522-475C-95B8-BF8BF54C77A4}" srcOrd="7" destOrd="0" parTransId="{ADC39AB8-82FF-49D6-9F9A-79C7E0C79579}" sibTransId="{5B59EE53-3EF1-4EBF-B0D0-744DE7FA4AED}"/>
    <dgm:cxn modelId="{6D3A2FA6-FED5-4935-AA59-8A617E9D6596}" srcId="{652BFD80-0F10-4107-A438-8CCB5337811E}" destId="{A9980A4D-799D-486B-AA3D-157C693C32C5}" srcOrd="0" destOrd="0" parTransId="{D280FBCD-F8F1-4D36-A914-733691CA04CA}" sibTransId="{5520104D-14FA-4DED-B7F2-4C798389CEEC}"/>
    <dgm:cxn modelId="{59606866-BA5D-4855-9A74-4AF8D8A375D7}" type="presOf" srcId="{AD79F1E8-2002-4BF1-8AD3-6B215261BDE3}" destId="{BEFEB9BE-74A3-4589-88CF-0C33C29C65AB}" srcOrd="0" destOrd="0" presId="urn:microsoft.com/office/officeart/2005/8/layout/radial5"/>
    <dgm:cxn modelId="{AAA33568-F69C-47A4-BE3A-DEC2010466CC}" type="presOf" srcId="{9CFDBFA2-E778-41C8-85CF-692EB2B28FC8}" destId="{3A4CD43E-2E61-40FC-8BC3-FA3557C3BE68}" srcOrd="1" destOrd="0" presId="urn:microsoft.com/office/officeart/2005/8/layout/radial5"/>
    <dgm:cxn modelId="{9A76931D-DB7C-42FA-BD3C-C05ED872D3C9}" srcId="{652BFD80-0F10-4107-A438-8CCB5337811E}" destId="{77FAE049-97F4-4B82-A9E8-63FDE91EEBDF}" srcOrd="6" destOrd="0" parTransId="{9CFDBFA2-E778-41C8-85CF-692EB2B28FC8}" sibTransId="{61F0C901-3026-43D2-8B98-650700844466}"/>
    <dgm:cxn modelId="{F4378BAD-5479-431F-A428-86736CB77F19}" srcId="{8B443772-342B-496B-B464-D16FA9AD6505}" destId="{242D9738-CBBE-470F-B92D-BC607C3DE6B4}" srcOrd="1" destOrd="0" parTransId="{28F9A432-FA71-46A5-87EF-DA027E5279EF}" sibTransId="{072D8DB7-5D9C-4775-BED4-D785B3C6E1DA}"/>
    <dgm:cxn modelId="{5B51A9C1-02F6-40A2-BC32-700E1514E98F}" type="presOf" srcId="{48D712FE-B522-475C-95B8-BF8BF54C77A4}" destId="{34F88398-2C27-4C02-BAF2-832EC893B505}" srcOrd="0" destOrd="0" presId="urn:microsoft.com/office/officeart/2005/8/layout/radial5"/>
    <dgm:cxn modelId="{DDE447A3-F46F-40EF-98D1-4DDF8154DBB2}" type="presOf" srcId="{E01ABC4A-C57A-4D32-B9FE-86643EDDD8A4}" destId="{F63A55AF-04B1-429F-9BF7-52E522A5C825}" srcOrd="1" destOrd="0" presId="urn:microsoft.com/office/officeart/2005/8/layout/radial5"/>
    <dgm:cxn modelId="{2A51C959-B23B-4615-AEF7-6799AC5A77A7}" type="presOf" srcId="{41546961-C40D-4BA5-BA4E-9211880001B6}" destId="{91EC6291-6F53-475F-8C83-0CE385B5B41E}" srcOrd="0" destOrd="0" presId="urn:microsoft.com/office/officeart/2005/8/layout/radial5"/>
    <dgm:cxn modelId="{1C27D820-2C05-4D06-B241-785A796D9E6F}" srcId="{652BFD80-0F10-4107-A438-8CCB5337811E}" destId="{46965E3F-FFD4-4EC3-9822-58417902B2F7}" srcOrd="4" destOrd="0" parTransId="{DCEEA9D3-680A-4D56-8AE5-1E0021DD3E24}" sibTransId="{8B8DCD60-855E-4B13-BE97-4955CD11985C}"/>
    <dgm:cxn modelId="{6D239976-9C01-4AAB-B2D7-87E0BFB5FA4C}" type="presOf" srcId="{E4CC99DC-96EC-46F4-9F9A-A563ECD67920}" destId="{FD73F89A-4A60-414F-AE67-B850CC024185}" srcOrd="0" destOrd="0" presId="urn:microsoft.com/office/officeart/2005/8/layout/radial5"/>
    <dgm:cxn modelId="{7494F6BE-83A5-4833-83FA-69F15BA7D4E9}" srcId="{652BFD80-0F10-4107-A438-8CCB5337811E}" destId="{AD79F1E8-2002-4BF1-8AD3-6B215261BDE3}" srcOrd="5" destOrd="0" parTransId="{74D5E0B0-72A5-433A-ADD0-FE6F6DA958A0}" sibTransId="{EBD0837C-B925-456A-AA41-5DE259A57B50}"/>
    <dgm:cxn modelId="{A90E25B7-EBE5-43E1-B10C-23D395447A33}" type="presOf" srcId="{E4CC99DC-96EC-46F4-9F9A-A563ECD67920}" destId="{0C4C839E-9CE0-4374-96D6-0CD2A308C57A}" srcOrd="1" destOrd="0" presId="urn:microsoft.com/office/officeart/2005/8/layout/radial5"/>
    <dgm:cxn modelId="{EBED582F-54C8-4AB8-A4F2-5565E0B9A634}" srcId="{652BFD80-0F10-4107-A438-8CCB5337811E}" destId="{41546961-C40D-4BA5-BA4E-9211880001B6}" srcOrd="3" destOrd="0" parTransId="{E4CC99DC-96EC-46F4-9F9A-A563ECD67920}" sibTransId="{E1BAA8E4-EA6A-430B-8D13-793582399CE3}"/>
    <dgm:cxn modelId="{89463E3A-2B87-466A-88FE-506F74686606}" type="presOf" srcId="{D280FBCD-F8F1-4D36-A914-733691CA04CA}" destId="{510ABD3C-252E-43A1-86BC-83295A7883A8}" srcOrd="1" destOrd="0" presId="urn:microsoft.com/office/officeart/2005/8/layout/radial5"/>
    <dgm:cxn modelId="{BF9BC5AD-5471-4BF1-BFC2-6C2D8DF160E5}" type="presOf" srcId="{74D5E0B0-72A5-433A-ADD0-FE6F6DA958A0}" destId="{26783212-A4DB-4E9F-8918-DB552A25BA26}" srcOrd="0" destOrd="0" presId="urn:microsoft.com/office/officeart/2005/8/layout/radial5"/>
    <dgm:cxn modelId="{496BCE8C-8B0B-4AA2-B83D-EC5EBBFB96FA}" type="presOf" srcId="{ADC39AB8-82FF-49D6-9F9A-79C7E0C79579}" destId="{157AA841-A9F8-4266-8282-0B12AF610FC7}" srcOrd="0" destOrd="0" presId="urn:microsoft.com/office/officeart/2005/8/layout/radial5"/>
    <dgm:cxn modelId="{76C008CA-2003-4B19-A05E-32648CE46FF9}" type="presParOf" srcId="{CFFB24A2-06C4-47F2-8451-BB7570DFB3DC}" destId="{1B5AAB1A-801F-47F0-A79B-C7962C9F4143}" srcOrd="0" destOrd="0" presId="urn:microsoft.com/office/officeart/2005/8/layout/radial5"/>
    <dgm:cxn modelId="{B08F26F8-21E8-438A-B34F-F94109E1AC57}" type="presParOf" srcId="{CFFB24A2-06C4-47F2-8451-BB7570DFB3DC}" destId="{32B9B835-649B-47F0-9FAD-375BCD4491E0}" srcOrd="1" destOrd="0" presId="urn:microsoft.com/office/officeart/2005/8/layout/radial5"/>
    <dgm:cxn modelId="{CC271820-760A-4700-B7C0-C3AE6A6AC759}" type="presParOf" srcId="{32B9B835-649B-47F0-9FAD-375BCD4491E0}" destId="{510ABD3C-252E-43A1-86BC-83295A7883A8}" srcOrd="0" destOrd="0" presId="urn:microsoft.com/office/officeart/2005/8/layout/radial5"/>
    <dgm:cxn modelId="{918C0A1F-6C2D-4ABB-8392-B0EA64A0FEB9}" type="presParOf" srcId="{CFFB24A2-06C4-47F2-8451-BB7570DFB3DC}" destId="{44DF1B2A-1F38-4512-BA9E-9FDE82950769}" srcOrd="2" destOrd="0" presId="urn:microsoft.com/office/officeart/2005/8/layout/radial5"/>
    <dgm:cxn modelId="{75948434-C9E7-4765-86E0-15CC304B92D2}" type="presParOf" srcId="{CFFB24A2-06C4-47F2-8451-BB7570DFB3DC}" destId="{47B2572E-F4DE-45B7-88FE-7FCABC7CD581}" srcOrd="3" destOrd="0" presId="urn:microsoft.com/office/officeart/2005/8/layout/radial5"/>
    <dgm:cxn modelId="{3A16A29D-8BFA-4A41-9EB5-28CB21E42542}" type="presParOf" srcId="{47B2572E-F4DE-45B7-88FE-7FCABC7CD581}" destId="{F63A55AF-04B1-429F-9BF7-52E522A5C825}" srcOrd="0" destOrd="0" presId="urn:microsoft.com/office/officeart/2005/8/layout/radial5"/>
    <dgm:cxn modelId="{33EE7B97-DD0D-4950-B81B-E948EF3F63F6}" type="presParOf" srcId="{CFFB24A2-06C4-47F2-8451-BB7570DFB3DC}" destId="{E206C4F9-2C0F-400F-B033-5D41C3DE4FF7}" srcOrd="4" destOrd="0" presId="urn:microsoft.com/office/officeart/2005/8/layout/radial5"/>
    <dgm:cxn modelId="{97384062-B6BC-4615-B2CA-4AB0B33593F9}" type="presParOf" srcId="{CFFB24A2-06C4-47F2-8451-BB7570DFB3DC}" destId="{236E8A01-AD23-42E2-8335-935CAFF29C46}" srcOrd="5" destOrd="0" presId="urn:microsoft.com/office/officeart/2005/8/layout/radial5"/>
    <dgm:cxn modelId="{B78CA77D-958F-4075-B7CB-2D0189B435C2}" type="presParOf" srcId="{236E8A01-AD23-42E2-8335-935CAFF29C46}" destId="{23C1A256-3839-4DFE-806A-AD7639B3B0DF}" srcOrd="0" destOrd="0" presId="urn:microsoft.com/office/officeart/2005/8/layout/radial5"/>
    <dgm:cxn modelId="{CEFFEC60-3288-4B60-ADB9-A0DCB9E4F590}" type="presParOf" srcId="{CFFB24A2-06C4-47F2-8451-BB7570DFB3DC}" destId="{A8F4A0BE-0989-4A21-AFC4-17D25988CC94}" srcOrd="6" destOrd="0" presId="urn:microsoft.com/office/officeart/2005/8/layout/radial5"/>
    <dgm:cxn modelId="{DD67C22C-8C14-4A47-9154-8A49479BAF9C}" type="presParOf" srcId="{CFFB24A2-06C4-47F2-8451-BB7570DFB3DC}" destId="{FD73F89A-4A60-414F-AE67-B850CC024185}" srcOrd="7" destOrd="0" presId="urn:microsoft.com/office/officeart/2005/8/layout/radial5"/>
    <dgm:cxn modelId="{DC8BF80B-64E1-4CA2-830D-0F0416415E0F}" type="presParOf" srcId="{FD73F89A-4A60-414F-AE67-B850CC024185}" destId="{0C4C839E-9CE0-4374-96D6-0CD2A308C57A}" srcOrd="0" destOrd="0" presId="urn:microsoft.com/office/officeart/2005/8/layout/radial5"/>
    <dgm:cxn modelId="{2336B3ED-5CF0-4B34-822A-604AECD4613B}" type="presParOf" srcId="{CFFB24A2-06C4-47F2-8451-BB7570DFB3DC}" destId="{91EC6291-6F53-475F-8C83-0CE385B5B41E}" srcOrd="8" destOrd="0" presId="urn:microsoft.com/office/officeart/2005/8/layout/radial5"/>
    <dgm:cxn modelId="{8C234B82-2F57-4EB6-A764-65B4FE28A8D0}" type="presParOf" srcId="{CFFB24A2-06C4-47F2-8451-BB7570DFB3DC}" destId="{E1F4BF64-2063-44D7-B2E1-C052C3DFA3B9}" srcOrd="9" destOrd="0" presId="urn:microsoft.com/office/officeart/2005/8/layout/radial5"/>
    <dgm:cxn modelId="{6B51B50B-300B-4AC0-92AD-F73B3E97C5EF}" type="presParOf" srcId="{E1F4BF64-2063-44D7-B2E1-C052C3DFA3B9}" destId="{05596255-7E77-4978-8576-CDF2CDEEE888}" srcOrd="0" destOrd="0" presId="urn:microsoft.com/office/officeart/2005/8/layout/radial5"/>
    <dgm:cxn modelId="{039153C0-E2AD-48C1-83AC-B510A7EA3217}" type="presParOf" srcId="{CFFB24A2-06C4-47F2-8451-BB7570DFB3DC}" destId="{B8986804-C7E4-4D10-AAED-3A96FD40F081}" srcOrd="10" destOrd="0" presId="urn:microsoft.com/office/officeart/2005/8/layout/radial5"/>
    <dgm:cxn modelId="{24872721-2491-4BEF-B7AF-A21811B32D94}" type="presParOf" srcId="{CFFB24A2-06C4-47F2-8451-BB7570DFB3DC}" destId="{26783212-A4DB-4E9F-8918-DB552A25BA26}" srcOrd="11" destOrd="0" presId="urn:microsoft.com/office/officeart/2005/8/layout/radial5"/>
    <dgm:cxn modelId="{7F957CEB-633D-4979-B3F4-676D8236F86A}" type="presParOf" srcId="{26783212-A4DB-4E9F-8918-DB552A25BA26}" destId="{CC803754-1B60-4EC0-9D83-9E4C35D68BD6}" srcOrd="0" destOrd="0" presId="urn:microsoft.com/office/officeart/2005/8/layout/radial5"/>
    <dgm:cxn modelId="{9D3B5D4D-E2BA-4696-948C-881CDF1D8D00}" type="presParOf" srcId="{CFFB24A2-06C4-47F2-8451-BB7570DFB3DC}" destId="{BEFEB9BE-74A3-4589-88CF-0C33C29C65AB}" srcOrd="12" destOrd="0" presId="urn:microsoft.com/office/officeart/2005/8/layout/radial5"/>
    <dgm:cxn modelId="{DAD84125-F5DD-4924-B651-727ED4641FB8}" type="presParOf" srcId="{CFFB24A2-06C4-47F2-8451-BB7570DFB3DC}" destId="{B19C30F3-9645-480E-AC32-6A14D1909F0A}" srcOrd="13" destOrd="0" presId="urn:microsoft.com/office/officeart/2005/8/layout/radial5"/>
    <dgm:cxn modelId="{E1975D8F-DFBC-4C11-95CA-FB261C4C9141}" type="presParOf" srcId="{B19C30F3-9645-480E-AC32-6A14D1909F0A}" destId="{3A4CD43E-2E61-40FC-8BC3-FA3557C3BE68}" srcOrd="0" destOrd="0" presId="urn:microsoft.com/office/officeart/2005/8/layout/radial5"/>
    <dgm:cxn modelId="{9AC6C1E6-A7A4-4D90-99C0-DD0BF7F28DAF}" type="presParOf" srcId="{CFFB24A2-06C4-47F2-8451-BB7570DFB3DC}" destId="{B28E2B86-5346-4434-B600-E986950B8032}" srcOrd="14" destOrd="0" presId="urn:microsoft.com/office/officeart/2005/8/layout/radial5"/>
    <dgm:cxn modelId="{F29DED37-3D83-4147-9707-9F0D0CA5FFCD}" type="presParOf" srcId="{CFFB24A2-06C4-47F2-8451-BB7570DFB3DC}" destId="{157AA841-A9F8-4266-8282-0B12AF610FC7}" srcOrd="15" destOrd="0" presId="urn:microsoft.com/office/officeart/2005/8/layout/radial5"/>
    <dgm:cxn modelId="{0C6CBBBB-BEDF-435C-AAA6-EB13D8E9C312}" type="presParOf" srcId="{157AA841-A9F8-4266-8282-0B12AF610FC7}" destId="{8DC9488F-1D4C-4598-82AA-7B5500EBE103}" srcOrd="0" destOrd="0" presId="urn:microsoft.com/office/officeart/2005/8/layout/radial5"/>
    <dgm:cxn modelId="{69A245EE-21A1-43DE-AC7D-C565F9ECE9E3}" type="presParOf" srcId="{CFFB24A2-06C4-47F2-8451-BB7570DFB3DC}" destId="{34F88398-2C27-4C02-BAF2-832EC893B505}" srcOrd="16" destOrd="0" presId="urn:microsoft.com/office/officeart/2005/8/layout/radial5"/>
    <dgm:cxn modelId="{7C6790AA-42BB-418A-8444-863AD096EEA6}" type="presParOf" srcId="{CFFB24A2-06C4-47F2-8451-BB7570DFB3DC}" destId="{97A79C4B-5807-43B8-9BF8-67AEE87E421D}" srcOrd="17" destOrd="0" presId="urn:microsoft.com/office/officeart/2005/8/layout/radial5"/>
    <dgm:cxn modelId="{08D003F4-D75A-4DA9-A127-3E49EDF82C8E}" type="presParOf" srcId="{97A79C4B-5807-43B8-9BF8-67AEE87E421D}" destId="{4A70AFD0-B75E-4B6A-AD8D-BB6DD85A1F9C}" srcOrd="0" destOrd="0" presId="urn:microsoft.com/office/officeart/2005/8/layout/radial5"/>
    <dgm:cxn modelId="{2954FAE7-2FAC-420C-A965-542CA88FA906}" type="presParOf" srcId="{CFFB24A2-06C4-47F2-8451-BB7570DFB3DC}" destId="{D4DB5772-BE13-4142-B4E4-5B7E1CDD1FEF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AAB1A-801F-47F0-A79B-C7962C9F4143}">
      <dsp:nvSpPr>
        <dsp:cNvPr id="0" name=""/>
        <dsp:cNvSpPr/>
      </dsp:nvSpPr>
      <dsp:spPr>
        <a:xfrm>
          <a:off x="2042866" y="1508985"/>
          <a:ext cx="824591" cy="8245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bg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MRT</a:t>
          </a:r>
        </a:p>
      </dsp:txBody>
      <dsp:txXfrm>
        <a:off x="2163625" y="1629744"/>
        <a:ext cx="583073" cy="583073"/>
      </dsp:txXfrm>
    </dsp:sp>
    <dsp:sp modelId="{32B9B835-649B-47F0-9FAD-375BCD4491E0}">
      <dsp:nvSpPr>
        <dsp:cNvPr id="0" name=""/>
        <dsp:cNvSpPr/>
      </dsp:nvSpPr>
      <dsp:spPr>
        <a:xfrm rot="16200000">
          <a:off x="2265900" y="992037"/>
          <a:ext cx="378523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317069" y="1111431"/>
        <a:ext cx="276185" cy="204676"/>
      </dsp:txXfrm>
    </dsp:sp>
    <dsp:sp modelId="{44DF1B2A-1F38-4512-BA9E-9FDE82950769}">
      <dsp:nvSpPr>
        <dsp:cNvPr id="0" name=""/>
        <dsp:cNvSpPr/>
      </dsp:nvSpPr>
      <dsp:spPr>
        <a:xfrm>
          <a:off x="1992502" y="-7859"/>
          <a:ext cx="925319" cy="8026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Patient</a:t>
          </a:r>
        </a:p>
      </dsp:txBody>
      <dsp:txXfrm>
        <a:off x="2128012" y="109686"/>
        <a:ext cx="654299" cy="567560"/>
      </dsp:txXfrm>
    </dsp:sp>
    <dsp:sp modelId="{47B2572E-F4DE-45B7-88FE-7FCABC7CD581}">
      <dsp:nvSpPr>
        <dsp:cNvPr id="0" name=""/>
        <dsp:cNvSpPr/>
      </dsp:nvSpPr>
      <dsp:spPr>
        <a:xfrm rot="18561204">
          <a:off x="2743994" y="1190400"/>
          <a:ext cx="341310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762717" y="1298191"/>
        <a:ext cx="238972" cy="204676"/>
      </dsp:txXfrm>
    </dsp:sp>
    <dsp:sp modelId="{E206C4F9-2C0F-400F-B033-5D41C3DE4FF7}">
      <dsp:nvSpPr>
        <dsp:cNvPr id="0" name=""/>
        <dsp:cNvSpPr/>
      </dsp:nvSpPr>
      <dsp:spPr>
        <a:xfrm>
          <a:off x="2835756" y="304800"/>
          <a:ext cx="1184510" cy="8602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Family Members</a:t>
          </a:r>
        </a:p>
      </dsp:txBody>
      <dsp:txXfrm>
        <a:off x="3009223" y="430787"/>
        <a:ext cx="837576" cy="608322"/>
      </dsp:txXfrm>
    </dsp:sp>
    <dsp:sp modelId="{236E8A01-AD23-42E2-8335-935CAFF29C46}">
      <dsp:nvSpPr>
        <dsp:cNvPr id="0" name=""/>
        <dsp:cNvSpPr/>
      </dsp:nvSpPr>
      <dsp:spPr>
        <a:xfrm rot="21000000">
          <a:off x="2967152" y="1637155"/>
          <a:ext cx="264107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967754" y="1712259"/>
        <a:ext cx="184875" cy="204676"/>
      </dsp:txXfrm>
    </dsp:sp>
    <dsp:sp modelId="{A8F4A0BE-0989-4A21-AFC4-17D25988CC94}">
      <dsp:nvSpPr>
        <dsp:cNvPr id="0" name=""/>
        <dsp:cNvSpPr/>
      </dsp:nvSpPr>
      <dsp:spPr>
        <a:xfrm>
          <a:off x="3338222" y="1143001"/>
          <a:ext cx="1243088" cy="10259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Patient’s Pharmacy</a:t>
          </a:r>
        </a:p>
      </dsp:txBody>
      <dsp:txXfrm>
        <a:off x="3520268" y="1293249"/>
        <a:ext cx="878996" cy="725459"/>
      </dsp:txXfrm>
    </dsp:sp>
    <dsp:sp modelId="{FD73F89A-4A60-414F-AE67-B850CC024185}">
      <dsp:nvSpPr>
        <dsp:cNvPr id="0" name=""/>
        <dsp:cNvSpPr/>
      </dsp:nvSpPr>
      <dsp:spPr>
        <a:xfrm rot="1800000">
          <a:off x="2921963" y="2128534"/>
          <a:ext cx="375194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928818" y="2171175"/>
        <a:ext cx="272856" cy="204676"/>
      </dsp:txXfrm>
    </dsp:sp>
    <dsp:sp modelId="{91EC6291-6F53-475F-8C83-0CE385B5B41E}">
      <dsp:nvSpPr>
        <dsp:cNvPr id="0" name=""/>
        <dsp:cNvSpPr/>
      </dsp:nvSpPr>
      <dsp:spPr>
        <a:xfrm>
          <a:off x="3373721" y="2268039"/>
          <a:ext cx="809135" cy="8342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Dr. First*</a:t>
          </a:r>
        </a:p>
      </dsp:txBody>
      <dsp:txXfrm>
        <a:off x="3492216" y="2390219"/>
        <a:ext cx="572145" cy="589938"/>
      </dsp:txXfrm>
    </dsp:sp>
    <dsp:sp modelId="{E1F4BF64-2063-44D7-B2E1-C052C3DFA3B9}">
      <dsp:nvSpPr>
        <dsp:cNvPr id="0" name=""/>
        <dsp:cNvSpPr/>
      </dsp:nvSpPr>
      <dsp:spPr>
        <a:xfrm rot="4200000">
          <a:off x="2530782" y="2438823"/>
          <a:ext cx="349658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564450" y="2458965"/>
        <a:ext cx="247320" cy="204676"/>
      </dsp:txXfrm>
    </dsp:sp>
    <dsp:sp modelId="{B8986804-C7E4-4D10-AAED-3A96FD40F081}">
      <dsp:nvSpPr>
        <dsp:cNvPr id="0" name=""/>
        <dsp:cNvSpPr/>
      </dsp:nvSpPr>
      <dsp:spPr>
        <a:xfrm>
          <a:off x="2403706" y="2911932"/>
          <a:ext cx="1147998" cy="8900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Physician Offices </a:t>
          </a:r>
        </a:p>
      </dsp:txBody>
      <dsp:txXfrm>
        <a:off x="2571826" y="3042277"/>
        <a:ext cx="811758" cy="629360"/>
      </dsp:txXfrm>
    </dsp:sp>
    <dsp:sp modelId="{26783212-A4DB-4E9F-8918-DB552A25BA26}">
      <dsp:nvSpPr>
        <dsp:cNvPr id="0" name=""/>
        <dsp:cNvSpPr/>
      </dsp:nvSpPr>
      <dsp:spPr>
        <a:xfrm rot="6600000">
          <a:off x="2010222" y="2459618"/>
          <a:ext cx="373841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078892" y="2479760"/>
        <a:ext cx="271503" cy="204676"/>
      </dsp:txXfrm>
    </dsp:sp>
    <dsp:sp modelId="{BEFEB9BE-74A3-4589-88CF-0C33C29C65AB}">
      <dsp:nvSpPr>
        <dsp:cNvPr id="0" name=""/>
        <dsp:cNvSpPr/>
      </dsp:nvSpPr>
      <dsp:spPr>
        <a:xfrm>
          <a:off x="1429292" y="2955633"/>
          <a:ext cx="1006651" cy="80265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Care facilities</a:t>
          </a:r>
        </a:p>
      </dsp:txBody>
      <dsp:txXfrm>
        <a:off x="1576713" y="3073178"/>
        <a:ext cx="711809" cy="567560"/>
      </dsp:txXfrm>
    </dsp:sp>
    <dsp:sp modelId="{B19C30F3-9645-480E-AC32-6A14D1909F0A}">
      <dsp:nvSpPr>
        <dsp:cNvPr id="0" name=""/>
        <dsp:cNvSpPr/>
      </dsp:nvSpPr>
      <dsp:spPr>
        <a:xfrm rot="9000000">
          <a:off x="1674933" y="2106669"/>
          <a:ext cx="327405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1766574" y="2150339"/>
        <a:ext cx="229184" cy="204676"/>
      </dsp:txXfrm>
    </dsp:sp>
    <dsp:sp modelId="{B28E2B86-5346-4434-B600-E986950B8032}">
      <dsp:nvSpPr>
        <dsp:cNvPr id="0" name=""/>
        <dsp:cNvSpPr/>
      </dsp:nvSpPr>
      <dsp:spPr>
        <a:xfrm>
          <a:off x="616665" y="2231041"/>
          <a:ext cx="1030739" cy="90829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MAPS Reports</a:t>
          </a:r>
        </a:p>
      </dsp:txBody>
      <dsp:txXfrm>
        <a:off x="767613" y="2364058"/>
        <a:ext cx="728843" cy="642260"/>
      </dsp:txXfrm>
    </dsp:sp>
    <dsp:sp modelId="{157AA841-A9F8-4266-8282-0B12AF610FC7}">
      <dsp:nvSpPr>
        <dsp:cNvPr id="0" name=""/>
        <dsp:cNvSpPr/>
      </dsp:nvSpPr>
      <dsp:spPr>
        <a:xfrm rot="11400000">
          <a:off x="1731041" y="1643050"/>
          <a:ext cx="227013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1798628" y="1717188"/>
        <a:ext cx="158909" cy="204676"/>
      </dsp:txXfrm>
    </dsp:sp>
    <dsp:sp modelId="{34F88398-2C27-4C02-BAF2-832EC893B505}">
      <dsp:nvSpPr>
        <dsp:cNvPr id="0" name=""/>
        <dsp:cNvSpPr/>
      </dsp:nvSpPr>
      <dsp:spPr>
        <a:xfrm>
          <a:off x="257388" y="1104389"/>
          <a:ext cx="1386337" cy="110317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McLaren Bay Region Pharmacists</a:t>
          </a:r>
        </a:p>
      </dsp:txBody>
      <dsp:txXfrm>
        <a:off x="460412" y="1265946"/>
        <a:ext cx="980289" cy="780064"/>
      </dsp:txXfrm>
    </dsp:sp>
    <dsp:sp modelId="{97A79C4B-5807-43B8-9BF8-67AEE87E421D}">
      <dsp:nvSpPr>
        <dsp:cNvPr id="0" name=""/>
        <dsp:cNvSpPr/>
      </dsp:nvSpPr>
      <dsp:spPr>
        <a:xfrm rot="13800000">
          <a:off x="1810178" y="1190115"/>
          <a:ext cx="349164" cy="3411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1894238" y="1297538"/>
        <a:ext cx="246826" cy="204676"/>
      </dsp:txXfrm>
    </dsp:sp>
    <dsp:sp modelId="{D4DB5772-BE13-4142-B4E4-5B7E1CDD1FEF}">
      <dsp:nvSpPr>
        <dsp:cNvPr id="0" name=""/>
        <dsp:cNvSpPr/>
      </dsp:nvSpPr>
      <dsp:spPr>
        <a:xfrm>
          <a:off x="999914" y="304801"/>
          <a:ext cx="946372" cy="8922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BRAC</a:t>
          </a:r>
        </a:p>
      </dsp:txBody>
      <dsp:txXfrm>
        <a:off x="1138507" y="435462"/>
        <a:ext cx="669186" cy="630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295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597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845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638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052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338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22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5168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16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293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833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0C66-5F16-407E-8B3C-9C35FE924E78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5BF7394-D2B5-4378-9920-F9290870CF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704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720DC6-CAE0-41BF-AC08-BBC7D959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Pharmacy Managed Medication history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C10A26-CE4B-4D4B-A3B9-BD588590C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McLaren Bay Region Inpatient Pharmacy</a:t>
            </a:r>
          </a:p>
          <a:p>
            <a:pPr marL="0" indent="0">
              <a:buNone/>
            </a:pPr>
            <a:r>
              <a:rPr lang="en-US" dirty="0"/>
              <a:t>	David Haugh, Pharm.D. </a:t>
            </a:r>
            <a:br>
              <a:rPr lang="en-US" dirty="0"/>
            </a:br>
            <a:r>
              <a:rPr lang="en-US" dirty="0"/>
              <a:t>	Director of Pharmacy</a:t>
            </a:r>
          </a:p>
        </p:txBody>
      </p:sp>
    </p:spTree>
    <p:extLst>
      <p:ext uri="{BB962C8B-B14F-4D97-AF65-F5344CB8AC3E}">
        <p14:creationId xmlns:p14="http://schemas.microsoft.com/office/powerpoint/2010/main" xmlns="" val="59231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F496D-1CA8-4CEB-A894-B3A3E9B6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HCAHPS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A233CA-DFDE-40F2-B00C-2048BC5B4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Increased time for nursing to focus on patient care</a:t>
            </a:r>
          </a:p>
          <a:p>
            <a:pPr lvl="1"/>
            <a:r>
              <a:rPr lang="en-US" dirty="0"/>
              <a:t>Average medication history time for nurses = 60 minutes (Health Services Advisory Group)</a:t>
            </a:r>
          </a:p>
          <a:p>
            <a:pPr lvl="1"/>
            <a:r>
              <a:rPr lang="en-US" dirty="0"/>
              <a:t>2019 ED + Direct Admits = 12,870</a:t>
            </a:r>
          </a:p>
          <a:p>
            <a:pPr lvl="1"/>
            <a:r>
              <a:rPr lang="en-US" dirty="0"/>
              <a:t>12,870 hours back to nursing (6.2 FTEs)</a:t>
            </a:r>
          </a:p>
          <a:p>
            <a:r>
              <a:rPr lang="en-US" dirty="0"/>
              <a:t>MRT program would develop HCAHPS driven “scripts”</a:t>
            </a:r>
          </a:p>
          <a:p>
            <a:pPr lvl="1"/>
            <a:r>
              <a:rPr lang="en-US" dirty="0"/>
              <a:t>“I’m here to get a complete medication history, in addition to getting the most accurate information, this allows me </a:t>
            </a:r>
            <a:r>
              <a:rPr lang="en-US" b="1" dirty="0"/>
              <a:t>to free up your nurses time so he/she can devote time to listening &amp; explaining </a:t>
            </a:r>
            <a:r>
              <a:rPr lang="en-US" dirty="0"/>
              <a:t>things during your stay”.</a:t>
            </a:r>
          </a:p>
          <a:p>
            <a:r>
              <a:rPr lang="en-US" dirty="0"/>
              <a:t>The more pharmacy can help nursing do their job – the more time they can focus on the patient.</a:t>
            </a:r>
          </a:p>
          <a:p>
            <a:pPr lvl="1"/>
            <a:r>
              <a:rPr lang="en-US" dirty="0"/>
              <a:t>Implementation of a Rx run MRT program = 124% increase in nursing satisfaction (Legacy Health)</a:t>
            </a:r>
          </a:p>
        </p:txBody>
      </p:sp>
    </p:spTree>
    <p:extLst>
      <p:ext uri="{BB962C8B-B14F-4D97-AF65-F5344CB8AC3E}">
        <p14:creationId xmlns:p14="http://schemas.microsoft.com/office/powerpoint/2010/main" xmlns="" val="2081138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F496D-1CA8-4CEB-A894-B3A3E9B6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HCAHPS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A233CA-DFDE-40F2-B00C-2048BC5B4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Physician Concerns</a:t>
            </a:r>
          </a:p>
          <a:p>
            <a:pPr lvl="1"/>
            <a:r>
              <a:rPr lang="en-US" dirty="0"/>
              <a:t>Dr. Libby &amp; Hospitalist Team</a:t>
            </a:r>
          </a:p>
          <a:p>
            <a:pPr lvl="2"/>
            <a:r>
              <a:rPr lang="en-US" dirty="0"/>
              <a:t>Day shift physician – RN hasn’t completed med history prior to end of shift</a:t>
            </a:r>
          </a:p>
          <a:p>
            <a:pPr lvl="2"/>
            <a:r>
              <a:rPr lang="en-US" dirty="0"/>
              <a:t>Multiple errors</a:t>
            </a:r>
          </a:p>
          <a:p>
            <a:pPr lvl="1"/>
            <a:r>
              <a:rPr lang="en-US" dirty="0"/>
              <a:t>Nursing/Physician disagreements – Dr. </a:t>
            </a:r>
            <a:r>
              <a:rPr lang="en-US" dirty="0" err="1"/>
              <a:t>Kochar</a:t>
            </a:r>
            <a:r>
              <a:rPr lang="en-US" dirty="0"/>
              <a:t> (MSF #239340)</a:t>
            </a:r>
          </a:p>
          <a:p>
            <a:pPr lvl="1"/>
            <a:r>
              <a:rPr lang="en-US" dirty="0"/>
              <a:t>P&amp;T Committee – MRT has come up at the last 2 meeting</a:t>
            </a:r>
          </a:p>
          <a:p>
            <a:pPr lvl="2"/>
            <a:r>
              <a:rPr lang="en-US" dirty="0"/>
              <a:t>Dr. Bruck, Dr. </a:t>
            </a:r>
            <a:r>
              <a:rPr lang="en-US" dirty="0" err="1"/>
              <a:t>Kochar</a:t>
            </a:r>
            <a:endParaRPr lang="en-US" dirty="0"/>
          </a:p>
          <a:p>
            <a:pPr lvl="1"/>
            <a:r>
              <a:rPr lang="en-US" dirty="0"/>
              <a:t>MEC – Dr. Stuart Letter to the board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459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77AA3-8D82-495F-95F9-3796A37A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Pharmacy Managed MRT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FDDA10-AE55-417D-8C30-488BB8CF2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17067"/>
            <a:ext cx="8312031" cy="3450613"/>
          </a:xfrm>
        </p:spPr>
        <p:txBody>
          <a:bodyPr>
            <a:normAutofit/>
          </a:bodyPr>
          <a:lstStyle/>
          <a:p>
            <a:r>
              <a:rPr lang="en-US" dirty="0"/>
              <a:t>2 FTE Program </a:t>
            </a:r>
          </a:p>
          <a:p>
            <a:pPr lvl="1"/>
            <a:r>
              <a:rPr lang="en-US" dirty="0"/>
              <a:t>McLaren Bay Pre-2015</a:t>
            </a:r>
          </a:p>
          <a:p>
            <a:pPr lvl="1"/>
            <a:r>
              <a:rPr lang="en-US" dirty="0"/>
              <a:t>Overwhelmed</a:t>
            </a:r>
          </a:p>
          <a:p>
            <a:pPr lvl="1"/>
            <a:r>
              <a:rPr lang="en-US" dirty="0"/>
              <a:t>Confusion</a:t>
            </a:r>
          </a:p>
          <a:p>
            <a:pPr lvl="1"/>
            <a:r>
              <a:rPr lang="en-US" dirty="0"/>
              <a:t>Procrastination</a:t>
            </a:r>
          </a:p>
          <a:p>
            <a:pPr lvl="1"/>
            <a:r>
              <a:rPr lang="en-US" b="1" u="sng" dirty="0"/>
              <a:t>Demonstrated Failure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5003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77AA3-8D82-495F-95F9-3796A37A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Pharmacy Managed MRT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FDDA10-AE55-417D-8C30-488BB8CF2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68" y="2007343"/>
            <a:ext cx="5435782" cy="3450613"/>
          </a:xfrm>
        </p:spPr>
        <p:txBody>
          <a:bodyPr>
            <a:normAutofit/>
          </a:bodyPr>
          <a:lstStyle/>
          <a:p>
            <a:r>
              <a:rPr lang="en-US" dirty="0"/>
              <a:t>Emergency Only</a:t>
            </a:r>
          </a:p>
          <a:p>
            <a:pPr lvl="1"/>
            <a:r>
              <a:rPr lang="en-US" dirty="0"/>
              <a:t>6FTEs, 20 hours/day</a:t>
            </a:r>
          </a:p>
          <a:p>
            <a:pPr lvl="1"/>
            <a:r>
              <a:rPr lang="en-US" dirty="0"/>
              <a:t>All ED &amp; Direct Admits are covered (no PPH, CVH, Surgical)</a:t>
            </a:r>
          </a:p>
          <a:p>
            <a:pPr lvl="1"/>
            <a:r>
              <a:rPr lang="en-US" dirty="0"/>
              <a:t>$296,000</a:t>
            </a:r>
          </a:p>
          <a:p>
            <a:pPr lvl="2"/>
            <a:r>
              <a:rPr lang="en-US" dirty="0"/>
              <a:t>Dr. First NOT included (~$45k)</a:t>
            </a:r>
          </a:p>
          <a:p>
            <a:pPr lvl="2"/>
            <a:r>
              <a:rPr lang="en-US" dirty="0"/>
              <a:t>$19/</a:t>
            </a:r>
            <a:r>
              <a:rPr lang="en-US" dirty="0" err="1"/>
              <a:t>hr</a:t>
            </a:r>
            <a:r>
              <a:rPr lang="en-US" dirty="0"/>
              <a:t> +25% benefits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9D31B1E-DA38-41CB-8416-4495ADAF4DF1}"/>
              </a:ext>
            </a:extLst>
          </p:cNvPr>
          <p:cNvSpPr txBox="1">
            <a:spLocks/>
          </p:cNvSpPr>
          <p:nvPr/>
        </p:nvSpPr>
        <p:spPr>
          <a:xfrm>
            <a:off x="5513251" y="2007342"/>
            <a:ext cx="5435782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Full MRT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8 FTEs, 24 hours/day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100% of Admits (add PPH, CVH, Surgical)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$395,200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Dr. First NOT included (~$45k)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$19/</a:t>
            </a:r>
            <a:r>
              <a:rPr lang="en-US" sz="1600" dirty="0" err="1"/>
              <a:t>hr</a:t>
            </a:r>
            <a:r>
              <a:rPr lang="en-US" sz="1600" dirty="0"/>
              <a:t> + 25% benefits</a:t>
            </a:r>
          </a:p>
        </p:txBody>
      </p:sp>
    </p:spTree>
    <p:extLst>
      <p:ext uri="{BB962C8B-B14F-4D97-AF65-F5344CB8AC3E}">
        <p14:creationId xmlns:p14="http://schemas.microsoft.com/office/powerpoint/2010/main" xmlns="" val="683416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377AA3-8D82-495F-95F9-3796A37A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FDDA10-AE55-417D-8C30-488BB8CF2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68" y="2007343"/>
            <a:ext cx="5435782" cy="3450613"/>
          </a:xfrm>
        </p:spPr>
        <p:txBody>
          <a:bodyPr>
            <a:normAutofit/>
          </a:bodyPr>
          <a:lstStyle/>
          <a:p>
            <a:r>
              <a:rPr lang="en-US" dirty="0"/>
              <a:t>Emergency Only</a:t>
            </a:r>
          </a:p>
          <a:p>
            <a:pPr lvl="1"/>
            <a:r>
              <a:rPr lang="en-US" dirty="0"/>
              <a:t>6FTEs, 20 hours/day</a:t>
            </a:r>
          </a:p>
          <a:p>
            <a:pPr lvl="1"/>
            <a:r>
              <a:rPr lang="en-US" dirty="0"/>
              <a:t>12,870 admits </a:t>
            </a:r>
          </a:p>
          <a:p>
            <a:pPr lvl="2"/>
            <a:r>
              <a:rPr lang="en-US" dirty="0"/>
              <a:t>Frees up 6.2 FTEs of nursing time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9D31B1E-DA38-41CB-8416-4495ADAF4DF1}"/>
              </a:ext>
            </a:extLst>
          </p:cNvPr>
          <p:cNvSpPr txBox="1">
            <a:spLocks/>
          </p:cNvSpPr>
          <p:nvPr/>
        </p:nvSpPr>
        <p:spPr>
          <a:xfrm>
            <a:off x="5513251" y="2007342"/>
            <a:ext cx="5435782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Full MRT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8 FTEs, 24 hours/day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16,150 admits</a:t>
            </a:r>
          </a:p>
          <a:p>
            <a:pPr marL="1200150" lvl="2" indent="-285750"/>
            <a:r>
              <a:rPr lang="en-US" dirty="0"/>
              <a:t>Frees up 7.8 FTEs of nursing time</a:t>
            </a:r>
          </a:p>
          <a:p>
            <a:pPr marL="1200150" lvl="2" indent="-285750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703449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482965-2710-4BA4-8614-25E72121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Concerns/Needs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42674F-2F1D-403B-932D-13217A54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Rebuilding Program</a:t>
            </a:r>
          </a:p>
          <a:p>
            <a:pPr lvl="1"/>
            <a:r>
              <a:rPr lang="en-US" dirty="0"/>
              <a:t>Will need to find qualified technicians</a:t>
            </a:r>
          </a:p>
          <a:p>
            <a:r>
              <a:rPr lang="en-US" dirty="0"/>
              <a:t>Supplies</a:t>
            </a:r>
          </a:p>
          <a:p>
            <a:pPr lvl="1"/>
            <a:r>
              <a:rPr lang="en-US" dirty="0"/>
              <a:t>Cisco Wireless Phones, Computers</a:t>
            </a:r>
          </a:p>
          <a:p>
            <a:r>
              <a:rPr lang="en-US"/>
              <a:t>Workstation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52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F623C3E-CC47-47AF-AB84-B69E4DAF1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 Safety - Literature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BB776A9-625C-48CB-B28C-0460BA15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40% of medication errors are believed to be a result of inadequate medication history (Hart) </a:t>
            </a:r>
          </a:p>
          <a:p>
            <a:r>
              <a:rPr lang="en-US" dirty="0"/>
              <a:t>Rx managed med rec program reduced admission medication history errors by 80% (</a:t>
            </a:r>
            <a:r>
              <a:rPr lang="en-US" dirty="0" err="1"/>
              <a:t>Pevnick</a:t>
            </a:r>
            <a:r>
              <a:rPr lang="en-US" dirty="0"/>
              <a:t>)</a:t>
            </a:r>
          </a:p>
          <a:p>
            <a:r>
              <a:rPr lang="en-US" dirty="0"/>
              <a:t>90% of nurses feel the med rec duties interfere with their other tasks</a:t>
            </a:r>
          </a:p>
          <a:p>
            <a:r>
              <a:rPr lang="en-US" dirty="0"/>
              <a:t>Nursing is 7.5 times more likely to make an error on a medication history than a pharmacy staff member. (Hart)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1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9DEBF-51A7-4356-BB2F-41F375EB4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Safety – McLaren Bay Region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294825-7CC5-4F6A-9D1F-051904E11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" y="1935433"/>
            <a:ext cx="11247120" cy="10000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F3CC38-1561-4185-BF81-02AE7FA40FF8}"/>
              </a:ext>
            </a:extLst>
          </p:cNvPr>
          <p:cNvSpPr txBox="1"/>
          <p:nvPr/>
        </p:nvSpPr>
        <p:spPr>
          <a:xfrm>
            <a:off x="4495800" y="3783238"/>
            <a:ext cx="262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Full Time Med Rec Program</a:t>
            </a:r>
          </a:p>
          <a:p>
            <a:pPr algn="ctr"/>
            <a:r>
              <a:rPr lang="en-US" b="1" dirty="0"/>
              <a:t>Total Errors – 14%</a:t>
            </a:r>
          </a:p>
          <a:p>
            <a:endParaRPr lang="en-US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xmlns="" id="{0DF3AF4F-DB75-4ACA-A058-CE867C0C7FD4}"/>
              </a:ext>
            </a:extLst>
          </p:cNvPr>
          <p:cNvSpPr/>
          <p:nvPr/>
        </p:nvSpPr>
        <p:spPr>
          <a:xfrm rot="5400000">
            <a:off x="5357859" y="1005840"/>
            <a:ext cx="708476" cy="4846320"/>
          </a:xfrm>
          <a:prstGeom prst="rightBrace">
            <a:avLst>
              <a:gd name="adj1" fmla="val 0"/>
              <a:gd name="adj2" fmla="val 49741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xmlns="" id="{A8A5BE58-0A3B-4561-9DA6-713A9FA694B2}"/>
              </a:ext>
            </a:extLst>
          </p:cNvPr>
          <p:cNvSpPr/>
          <p:nvPr/>
        </p:nvSpPr>
        <p:spPr>
          <a:xfrm rot="5400000">
            <a:off x="9627962" y="1676203"/>
            <a:ext cx="708476" cy="3474720"/>
          </a:xfrm>
          <a:prstGeom prst="rightBrace">
            <a:avLst>
              <a:gd name="adj1" fmla="val 0"/>
              <a:gd name="adj2" fmla="val 49741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08886B4-69FC-492A-B8A6-C53E2275C8DF}"/>
              </a:ext>
            </a:extLst>
          </p:cNvPr>
          <p:cNvSpPr txBox="1"/>
          <p:nvPr/>
        </p:nvSpPr>
        <p:spPr>
          <a:xfrm>
            <a:off x="8667750" y="3783237"/>
            <a:ext cx="262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Med Rec Program Ended Q3 2018 (November)</a:t>
            </a:r>
          </a:p>
          <a:p>
            <a:pPr algn="ctr"/>
            <a:r>
              <a:rPr lang="en-US" b="1" dirty="0"/>
              <a:t>Total Errors – 35%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C0F369B-F29D-4B68-A3DD-EE5A71FC1D66}"/>
              </a:ext>
            </a:extLst>
          </p:cNvPr>
          <p:cNvSpPr txBox="1"/>
          <p:nvPr/>
        </p:nvSpPr>
        <p:spPr>
          <a:xfrm>
            <a:off x="609600" y="4711700"/>
            <a:ext cx="1124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are only reported errors…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5269290-8F5E-4118-87F8-3D953B88C382}"/>
              </a:ext>
            </a:extLst>
          </p:cNvPr>
          <p:cNvSpPr txBox="1"/>
          <p:nvPr/>
        </p:nvSpPr>
        <p:spPr>
          <a:xfrm>
            <a:off x="472440" y="1575652"/>
            <a:ext cx="1124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% of Admission Medication Errors compared to Total Errors</a:t>
            </a:r>
          </a:p>
        </p:txBody>
      </p:sp>
    </p:spTree>
    <p:extLst>
      <p:ext uri="{BB962C8B-B14F-4D97-AF65-F5344CB8AC3E}">
        <p14:creationId xmlns:p14="http://schemas.microsoft.com/office/powerpoint/2010/main" xmlns="" val="118561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BE888-37B0-465A-B518-4B2D522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 Safety – Actual Cases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1C6682-C20B-432A-8E36-4A7E4D8AB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Employee Story</a:t>
            </a:r>
          </a:p>
          <a:p>
            <a:pPr lvl="1"/>
            <a:r>
              <a:rPr lang="en-US"/>
              <a:t>OB </a:t>
            </a:r>
            <a:r>
              <a:rPr lang="en-US" dirty="0"/>
              <a:t>Patient – delivered here.  </a:t>
            </a:r>
          </a:p>
          <a:p>
            <a:pPr lvl="1"/>
            <a:r>
              <a:rPr lang="en-US" dirty="0"/>
              <a:t>Long labor = long stay </a:t>
            </a:r>
          </a:p>
          <a:p>
            <a:pPr lvl="1"/>
            <a:r>
              <a:rPr lang="en-US" dirty="0"/>
              <a:t>Started feeling “off, jittery”, etc. – realized wasn’t taking antidepressants (missed 3 days).  </a:t>
            </a:r>
          </a:p>
          <a:p>
            <a:pPr lvl="2"/>
            <a:r>
              <a:rPr lang="en-US"/>
              <a:t>Nursing brushed it off w/ initial patient concern</a:t>
            </a:r>
          </a:p>
          <a:p>
            <a:pPr lvl="2"/>
            <a:r>
              <a:rPr lang="en-US"/>
              <a:t>Side effects of abrupt stopping of antidepressants </a:t>
            </a:r>
          </a:p>
          <a:p>
            <a:pPr lvl="2"/>
            <a:r>
              <a:rPr lang="en-US"/>
              <a:t>Implications of existing depression (now untreated) &amp; post partum depression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7111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0F9869-1B6A-4E8C-A19F-D272D660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Safety – Actual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DDDB2D-1771-48B0-B5BF-846FC81F2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 Cases – Week of 2/17/2020</a:t>
            </a:r>
          </a:p>
          <a:p>
            <a:pPr lvl="1"/>
            <a:r>
              <a:rPr lang="en-US" dirty="0"/>
              <a:t>Methotrexate dose free texted in – huge error waiting to happen</a:t>
            </a:r>
          </a:p>
          <a:p>
            <a:pPr lvl="2"/>
            <a:r>
              <a:rPr lang="en-US" dirty="0"/>
              <a:t>Each year is a ISMP high alert.  Last 18 months ISMP reports 14 errors – </a:t>
            </a:r>
            <a:r>
              <a:rPr lang="en-US" b="1" dirty="0"/>
              <a:t>5 resulting in death. </a:t>
            </a:r>
          </a:p>
          <a:p>
            <a:pPr lvl="1"/>
            <a:r>
              <a:rPr lang="en-US" dirty="0"/>
              <a:t>Patient admitted w/ syncope.  Home med list - Accupril 25mg QID (last dose taken the day prior). </a:t>
            </a:r>
          </a:p>
          <a:p>
            <a:pPr lvl="2"/>
            <a:r>
              <a:rPr lang="en-US" dirty="0"/>
              <a:t>Patient hasn’t been on since 2017 – then it was a different dose (20mg daily)   (Note:25mg QID exceeds max dose)</a:t>
            </a:r>
          </a:p>
          <a:p>
            <a:pPr lvl="1"/>
            <a:r>
              <a:rPr lang="en-US" dirty="0"/>
              <a:t>Ferrous sulfate 325mg/kg (17,348mg) instead of 325mg</a:t>
            </a:r>
          </a:p>
          <a:p>
            <a:pPr lvl="1"/>
            <a:r>
              <a:rPr lang="en-US" dirty="0"/>
              <a:t>Ultracet 37.5 tablets every 4 hours as needed instead of 37.5mg every 4 hours as needed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4823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71EE5-8895-4E72-9C95-C57742B0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 Safety – Actual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1554D0-39D4-409F-9E98-3CB25B079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Evening of 2/26 – 11 McLaren Safety First Entries (14 drugs)</a:t>
            </a:r>
          </a:p>
          <a:p>
            <a:pPr lvl="1"/>
            <a:r>
              <a:rPr lang="en-US" dirty="0"/>
              <a:t>Gabapentin &amp; Methadone not on home med list</a:t>
            </a:r>
          </a:p>
          <a:p>
            <a:pPr lvl="2"/>
            <a:r>
              <a:rPr lang="en-US" dirty="0"/>
              <a:t>How did Brad know?</a:t>
            </a:r>
          </a:p>
          <a:p>
            <a:pPr lvl="1"/>
            <a:r>
              <a:rPr lang="en-US" dirty="0"/>
              <a:t>Valtrex and Gabapentin on home med list – patient no longer taking</a:t>
            </a:r>
          </a:p>
          <a:p>
            <a:pPr lvl="1"/>
            <a:r>
              <a:rPr lang="en-US" dirty="0"/>
              <a:t>Lisinopril 10mg/kg – 1400mg dose ordered instead of 10mg</a:t>
            </a:r>
          </a:p>
          <a:p>
            <a:pPr lvl="1"/>
            <a:r>
              <a:rPr lang="en-US" dirty="0"/>
              <a:t>Incorrect calcium dose</a:t>
            </a:r>
          </a:p>
          <a:p>
            <a:pPr lvl="1"/>
            <a:r>
              <a:rPr lang="en-US" dirty="0"/>
              <a:t>Plavix free-texted on home med list</a:t>
            </a:r>
          </a:p>
          <a:p>
            <a:pPr lvl="2"/>
            <a:r>
              <a:rPr lang="en-US" dirty="0"/>
              <a:t>Frequency free-texted as daily – should have been MWF</a:t>
            </a:r>
          </a:p>
          <a:p>
            <a:pPr lvl="1"/>
            <a:r>
              <a:rPr lang="en-US" dirty="0"/>
              <a:t>7 medications w/ no PRN reason</a:t>
            </a:r>
          </a:p>
          <a:p>
            <a:pPr lvl="2"/>
            <a:r>
              <a:rPr lang="en-US" dirty="0"/>
              <a:t>Doctor selects random reasons </a:t>
            </a:r>
          </a:p>
          <a:p>
            <a:pPr lvl="3"/>
            <a:r>
              <a:rPr lang="en-US" dirty="0"/>
              <a:t>Aquaphor for pain</a:t>
            </a:r>
          </a:p>
          <a:p>
            <a:pPr lvl="3"/>
            <a:r>
              <a:rPr lang="en-US" dirty="0"/>
              <a:t>Tylenol for GI prophylaxis</a:t>
            </a:r>
          </a:p>
          <a:p>
            <a:pPr lvl="2"/>
            <a:r>
              <a:rPr lang="en-US" dirty="0"/>
              <a:t>TJC issue – will result in a citation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230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2EBBB-25B1-4FB4-A40B-4D5002A6D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can pharmacy produce better outcomes?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1A33EF-862E-4A30-8879-528F1383E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Focused, Controllable Team </a:t>
            </a:r>
          </a:p>
          <a:p>
            <a:pPr lvl="1"/>
            <a:r>
              <a:rPr lang="en-US" sz="1200" dirty="0"/>
              <a:t>7 vs 300</a:t>
            </a:r>
          </a:p>
          <a:p>
            <a:pPr lvl="2"/>
            <a:r>
              <a:rPr lang="en-US" sz="1100" dirty="0"/>
              <a:t>Biohazard bag example</a:t>
            </a:r>
          </a:p>
          <a:p>
            <a:r>
              <a:rPr lang="en-US" sz="1400" dirty="0"/>
              <a:t>Deep Dig</a:t>
            </a:r>
          </a:p>
          <a:p>
            <a:pPr lvl="1"/>
            <a:r>
              <a:rPr lang="en-US" sz="1200" dirty="0"/>
              <a:t>Sole Focus</a:t>
            </a:r>
          </a:p>
          <a:p>
            <a:pPr lvl="1"/>
            <a:r>
              <a:rPr lang="en-US" sz="1200" dirty="0"/>
              <a:t>RN doesn’t investigate past what the patient says (Accupril example – hasn’t been on since 2017)</a:t>
            </a:r>
          </a:p>
          <a:p>
            <a:pPr lvl="1"/>
            <a:r>
              <a:rPr lang="en-US" sz="1200" dirty="0"/>
              <a:t>Pharmacy utilizes 9 different resources</a:t>
            </a:r>
          </a:p>
          <a:p>
            <a:pPr lvl="1"/>
            <a:r>
              <a:rPr lang="en-US" sz="1200" dirty="0"/>
              <a:t>Focused questions depending on drug</a:t>
            </a:r>
          </a:p>
          <a:p>
            <a:pPr lvl="2"/>
            <a:r>
              <a:rPr lang="en-US" sz="1100" dirty="0"/>
              <a:t>“Does your doctor ever change your warfarin dose?”</a:t>
            </a:r>
          </a:p>
          <a:p>
            <a:pPr lvl="1"/>
            <a:r>
              <a:rPr lang="en-US" sz="1200" dirty="0"/>
              <a:t>“Last dose taken” documentation routinely missed</a:t>
            </a:r>
          </a:p>
        </p:txBody>
      </p:sp>
    </p:spTree>
    <p:extLst>
      <p:ext uri="{BB962C8B-B14F-4D97-AF65-F5344CB8AC3E}">
        <p14:creationId xmlns:p14="http://schemas.microsoft.com/office/powerpoint/2010/main" xmlns="" val="81241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55DDB1-2E16-4421-A218-275C24F9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Pharmacy Resources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xmlns="" id="{279190E5-7774-4B93-A044-DC0F0B6077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98492965"/>
              </p:ext>
            </p:extLst>
          </p:nvPr>
        </p:nvGraphicFramePr>
        <p:xfrm>
          <a:off x="3511826" y="2103782"/>
          <a:ext cx="4838700" cy="3794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AAE243F-877D-4B56-8D3C-DBC0FA8FF296}"/>
              </a:ext>
            </a:extLst>
          </p:cNvPr>
          <p:cNvSpPr txBox="1"/>
          <p:nvPr/>
        </p:nvSpPr>
        <p:spPr>
          <a:xfrm>
            <a:off x="679508" y="5352176"/>
            <a:ext cx="310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/>
              <a:t>*</a:t>
            </a:r>
            <a:r>
              <a:rPr lang="en-US" b="1" dirty="0"/>
              <a:t>Dr. First – Can Cerner do this? </a:t>
            </a:r>
          </a:p>
        </p:txBody>
      </p:sp>
    </p:spTree>
    <p:extLst>
      <p:ext uri="{BB962C8B-B14F-4D97-AF65-F5344CB8AC3E}">
        <p14:creationId xmlns:p14="http://schemas.microsoft.com/office/powerpoint/2010/main" xmlns="" val="265918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EF21A2-5D64-4F88-A76C-1D4C12A5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Commission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06F097-2260-45B6-96D8-3A5F73122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2017 Survey – MRT Program was recognized as a best practice</a:t>
            </a:r>
          </a:p>
          <a:p>
            <a:pPr lvl="1"/>
            <a:r>
              <a:rPr lang="en-US" dirty="0"/>
              <a:t>Closing meeting = long discussion about the completes of our program</a:t>
            </a:r>
          </a:p>
          <a:p>
            <a:pPr lvl="2"/>
            <a:r>
              <a:rPr lang="en-US" dirty="0"/>
              <a:t>Suggested she was going to use our program as an example at future visits for other hospitals. </a:t>
            </a:r>
          </a:p>
          <a:p>
            <a:r>
              <a:rPr lang="en-US" dirty="0"/>
              <a:t>MAPS</a:t>
            </a:r>
          </a:p>
          <a:p>
            <a:pPr lvl="1"/>
            <a:r>
              <a:rPr lang="en-US" dirty="0"/>
              <a:t>TJC will be looking at how often we run MAPS, who is doing it and when.</a:t>
            </a:r>
          </a:p>
          <a:p>
            <a:pPr lvl="1"/>
            <a:r>
              <a:rPr lang="en-US" dirty="0"/>
              <a:t>Current – Physicians &amp; Pharmacists = Sporadic</a:t>
            </a:r>
          </a:p>
          <a:p>
            <a:pPr lvl="1"/>
            <a:r>
              <a:rPr lang="en-US" dirty="0"/>
              <a:t>MRTs run MAPS on all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37182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325</TotalTime>
  <Words>916</Words>
  <Application>Microsoft Office PowerPoint</Application>
  <PresentationFormat>Custom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Gallery</vt:lpstr>
      <vt:lpstr>Pharmacy Managed Medication history Program</vt:lpstr>
      <vt:lpstr>Medication Safety - Literature</vt:lpstr>
      <vt:lpstr>Medication Safety – McLaren Bay Region </vt:lpstr>
      <vt:lpstr>Medication Safety – Actual Cases</vt:lpstr>
      <vt:lpstr>Medication Safety – Actual Cases</vt:lpstr>
      <vt:lpstr>Medication Safety – Actual Cases</vt:lpstr>
      <vt:lpstr>Why can pharmacy produce better outcomes? </vt:lpstr>
      <vt:lpstr>Pharmacy Resources</vt:lpstr>
      <vt:lpstr>Joint Commission Implications</vt:lpstr>
      <vt:lpstr>HCAHPS</vt:lpstr>
      <vt:lpstr>HCAHPS</vt:lpstr>
      <vt:lpstr>Pharmacy Managed MRT Programs</vt:lpstr>
      <vt:lpstr>Pharmacy Managed MRT Programs</vt:lpstr>
      <vt:lpstr>Cost Savings</vt:lpstr>
      <vt:lpstr>Other Concerns/Needs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 Safety - Literature</dc:title>
  <dc:creator>Haugh, David</dc:creator>
  <cp:lastModifiedBy>Windows User</cp:lastModifiedBy>
  <cp:revision>23</cp:revision>
  <cp:lastPrinted>2020-02-27T14:29:03Z</cp:lastPrinted>
  <dcterms:created xsi:type="dcterms:W3CDTF">2020-02-26T18:30:40Z</dcterms:created>
  <dcterms:modified xsi:type="dcterms:W3CDTF">2022-02-24T11:20:08Z</dcterms:modified>
</cp:coreProperties>
</file>