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9"/>
  </p:notesMasterIdLst>
  <p:sldIdLst>
    <p:sldId id="256" r:id="rId3"/>
    <p:sldId id="259" r:id="rId4"/>
    <p:sldId id="260" r:id="rId5"/>
    <p:sldId id="261" r:id="rId6"/>
    <p:sldId id="262" r:id="rId7"/>
    <p:sldId id="263" r:id="rId8"/>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864" y="-1014"/>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982EE5-E7C1-4250-8F8E-227D51671557}" type="datetimeFigureOut">
              <a:rPr lang="en-US" smtClean="0"/>
              <a:pPr/>
              <a:t>5/26/2021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790F5-8F2E-456B-8BDE-699FF5A32FD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Standards have an impact on the interoperability</a:t>
            </a:r>
            <a:r>
              <a:rPr lang="en-US" baseline="0" dirty="0" smtClean="0"/>
              <a:t> effectiveness of systems. To begin with, standards offer stakeholders motivation to adopt various interoperability standards such as </a:t>
            </a:r>
            <a:r>
              <a:rPr lang="en-US" baseline="0" dirty="0" err="1" smtClean="0"/>
              <a:t>MedicAid</a:t>
            </a:r>
            <a:r>
              <a:rPr lang="en-US" baseline="0" dirty="0" smtClean="0"/>
              <a:t> incentives which are offered under meaningful use. The standardization process also allows for universal data capturing which enhances data assessment, decision support, and exchange of data.</a:t>
            </a:r>
            <a:endParaRPr lang="en-US" dirty="0"/>
          </a:p>
        </p:txBody>
      </p:sp>
      <p:sp>
        <p:nvSpPr>
          <p:cNvPr id="4" name="Slide Number Placeholder 3"/>
          <p:cNvSpPr>
            <a:spLocks noGrp="1"/>
          </p:cNvSpPr>
          <p:nvPr>
            <p:ph type="sldNum" sz="quarter" idx="10"/>
          </p:nvPr>
        </p:nvSpPr>
        <p:spPr/>
        <p:txBody>
          <a:bodyPr/>
          <a:lstStyle/>
          <a:p>
            <a:fld id="{FD7790F5-8F2E-456B-8BDE-699FF5A32FD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are clinical</a:t>
            </a:r>
            <a:r>
              <a:rPr lang="en-US" baseline="0" dirty="0" smtClean="0"/>
              <a:t> guidelines that are embedded for standardized patient safety. The clinical guidelines are important for delivery of standardized care and engagement of several systems to have overall healthcare improvement. Additionally, the use of terminology, devices, technologies, apps, and goals can be standardized which reflects the systems ability to integrate with other healthcare users and provide standardized care. The standard diagnostic tools for epidemiology are also included which offers health management and clinical purpose aspects that are standard to the industry and the national levels for equitable health delivery.</a:t>
            </a:r>
            <a:endParaRPr lang="en-US" dirty="0"/>
          </a:p>
        </p:txBody>
      </p:sp>
      <p:sp>
        <p:nvSpPr>
          <p:cNvPr id="4" name="Slide Number Placeholder 3"/>
          <p:cNvSpPr>
            <a:spLocks noGrp="1"/>
          </p:cNvSpPr>
          <p:nvPr>
            <p:ph type="sldNum" sz="quarter" idx="10"/>
          </p:nvPr>
        </p:nvSpPr>
        <p:spPr/>
        <p:txBody>
          <a:bodyPr/>
          <a:lstStyle/>
          <a:p>
            <a:fld id="{FD7790F5-8F2E-456B-8BDE-699FF5A32FD6}"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 standards</a:t>
            </a:r>
            <a:r>
              <a:rPr lang="en-US" baseline="0" dirty="0" smtClean="0"/>
              <a:t> are not used, there is an impact on the quality. There is a poor approach to follow up on activities when there is no standards especially when there is integration among various providers. This affects the quality of service consistency and delivery. The non-standardization of values especially in lab values is an important aspect which affects the dosage and medication delivery when inter-professionals with familiarity  to different units of measures are engaged. </a:t>
            </a:r>
            <a:endParaRPr lang="en-US" dirty="0"/>
          </a:p>
        </p:txBody>
      </p:sp>
      <p:sp>
        <p:nvSpPr>
          <p:cNvPr id="4" name="Slide Number Placeholder 3"/>
          <p:cNvSpPr>
            <a:spLocks noGrp="1"/>
          </p:cNvSpPr>
          <p:nvPr>
            <p:ph type="sldNum" sz="quarter" idx="10"/>
          </p:nvPr>
        </p:nvSpPr>
        <p:spPr/>
        <p:txBody>
          <a:bodyPr/>
          <a:lstStyle/>
          <a:p>
            <a:fld id="{FD7790F5-8F2E-456B-8BDE-699FF5A32FD6}"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definition</a:t>
            </a:r>
            <a:r>
              <a:rPr lang="en-US" baseline="0" dirty="0" smtClean="0"/>
              <a:t> of terms may be inconsistent due to lack of non-standard language leading to different interpretations of various aspects. This may have an effect on the documentation quality and standards of reimbursements for the individuals and healthcare system.</a:t>
            </a:r>
            <a:endParaRPr lang="en-US" dirty="0"/>
          </a:p>
        </p:txBody>
      </p:sp>
      <p:sp>
        <p:nvSpPr>
          <p:cNvPr id="4" name="Slide Number Placeholder 3"/>
          <p:cNvSpPr>
            <a:spLocks noGrp="1"/>
          </p:cNvSpPr>
          <p:nvPr>
            <p:ph type="sldNum" sz="quarter" idx="10"/>
          </p:nvPr>
        </p:nvSpPr>
        <p:spPr/>
        <p:txBody>
          <a:bodyPr/>
          <a:lstStyle/>
          <a:p>
            <a:fld id="{FD7790F5-8F2E-456B-8BDE-699FF5A32FD6}"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pPr/>
              <a:t>5/26/2021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accent5">
                    <a:lumMod val="50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accent5">
                    <a:lumMod val="50000"/>
                  </a:schemeClr>
                </a:solidFill>
                <a:latin typeface="Arial" pitchFamily="34" charset="0"/>
                <a:cs typeface="Arial" pitchFamily="34" charset="0"/>
              </a:defRPr>
            </a:lvl1pPr>
          </a:lstStyle>
          <a:p>
            <a:pPr lvl="0"/>
            <a:r>
              <a:rPr lang="en-US" altLang="ko-KR" dirty="0" smtClean="0"/>
              <a:t>Click to edit Master text styles</a:t>
            </a:r>
          </a:p>
        </p:txBody>
      </p:sp>
    </p:spTree>
    <p:extLst>
      <p:ext uri="{BB962C8B-B14F-4D97-AF65-F5344CB8AC3E}">
        <p14:creationId xmlns=""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pPr/>
              <a:t>5/26/2021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pPr/>
              <a:t>5/26/2021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pPr/>
              <a:t>5/26/2021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pPr/>
              <a:t>5/26/2021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pPr/>
              <a:t>5/26/2021</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pPr/>
              <a:t>‹#›</a:t>
            </a:fld>
            <a:endParaRPr lang="en-US"/>
          </a:p>
        </p:txBody>
      </p:sp>
    </p:spTree>
    <p:extLst>
      <p:ext uri="{BB962C8B-B14F-4D97-AF65-F5344CB8AC3E}">
        <p14:creationId xmlns=""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
          <p:cNvSpPr txBox="1">
            <a:spLocks noChangeArrowheads="1"/>
          </p:cNvSpPr>
          <p:nvPr/>
        </p:nvSpPr>
        <p:spPr bwMode="auto">
          <a:xfrm>
            <a:off x="842825" y="2041186"/>
            <a:ext cx="3225119" cy="1200329"/>
          </a:xfrm>
          <a:prstGeom prst="rect">
            <a:avLst/>
          </a:prstGeom>
          <a:noFill/>
          <a:ln w="9525">
            <a:noFill/>
            <a:miter lim="800000"/>
            <a:headEnd/>
            <a:tailEnd/>
          </a:ln>
        </p:spPr>
        <p:txBody>
          <a:bodyPr wrap="square">
            <a:spAutoFit/>
          </a:bodyPr>
          <a:lstStyle/>
          <a:p>
            <a:pPr algn="ctr"/>
            <a:r>
              <a:rPr lang="en-US" altLang="ko-KR" sz="2400" b="1" dirty="0" smtClean="0">
                <a:solidFill>
                  <a:schemeClr val="accent5">
                    <a:lumMod val="50000"/>
                  </a:schemeClr>
                </a:solidFill>
                <a:latin typeface="Arial" pitchFamily="34" charset="0"/>
                <a:ea typeface="맑은 고딕" pitchFamily="50" charset="-127"/>
                <a:cs typeface="Arial" pitchFamily="34" charset="0"/>
              </a:rPr>
              <a:t>Interoperability Effectiveness and Quality Impact</a:t>
            </a:r>
          </a:p>
        </p:txBody>
      </p:sp>
    </p:spTree>
    <p:extLst>
      <p:ext uri="{BB962C8B-B14F-4D97-AF65-F5344CB8AC3E}">
        <p14:creationId xmlns="" xmlns:p14="http://schemas.microsoft.com/office/powerpoint/2010/main" val="30344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Interoperability Effectiveness</a:t>
            </a:r>
            <a:endParaRPr lang="ko-KR" altLang="en-US" dirty="0"/>
          </a:p>
        </p:txBody>
      </p:sp>
      <p:sp>
        <p:nvSpPr>
          <p:cNvPr id="2" name="Content Placeholder 1"/>
          <p:cNvSpPr>
            <a:spLocks noGrp="1"/>
          </p:cNvSpPr>
          <p:nvPr>
            <p:ph idx="1"/>
          </p:nvPr>
        </p:nvSpPr>
        <p:spPr/>
        <p:txBody>
          <a:bodyPr/>
          <a:lstStyle/>
          <a:p>
            <a:pPr lvl="0"/>
            <a:r>
              <a:rPr lang="en-US" altLang="ko-KR" b="1" dirty="0" smtClean="0"/>
              <a:t>Impact of Standards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Provide stakeholders motivation to adopt interoperability – </a:t>
            </a:r>
            <a:r>
              <a:rPr lang="en-US" altLang="ko-KR" sz="2800" dirty="0" err="1" smtClean="0">
                <a:latin typeface="Arial" pitchFamily="34" charset="0"/>
                <a:cs typeface="Arial" pitchFamily="34" charset="0"/>
              </a:rPr>
              <a:t>MedicAid</a:t>
            </a:r>
            <a:r>
              <a:rPr lang="en-US" altLang="ko-KR" sz="2800" dirty="0" smtClean="0">
                <a:latin typeface="Arial" pitchFamily="34" charset="0"/>
                <a:cs typeface="Arial" pitchFamily="34" charset="0"/>
              </a:rPr>
              <a:t> incentives (Henning, 2013)</a:t>
            </a:r>
          </a:p>
          <a:p>
            <a:pPr>
              <a:buFont typeface="Arial" pitchFamily="34" charset="0"/>
              <a:buChar char="•"/>
            </a:pPr>
            <a:r>
              <a:rPr lang="en-US" altLang="ko-KR" sz="2800" dirty="0" smtClean="0"/>
              <a:t>Standardization of data capturing – enhance data for assessment, decision support, exchange of data</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Interoperability Effectiveness</a:t>
            </a:r>
            <a:endParaRPr lang="ko-KR" altLang="en-US" dirty="0"/>
          </a:p>
        </p:txBody>
      </p:sp>
      <p:sp>
        <p:nvSpPr>
          <p:cNvPr id="2" name="Content Placeholder 1"/>
          <p:cNvSpPr>
            <a:spLocks noGrp="1"/>
          </p:cNvSpPr>
          <p:nvPr>
            <p:ph idx="1"/>
          </p:nvPr>
        </p:nvSpPr>
        <p:spPr/>
        <p:txBody>
          <a:bodyPr/>
          <a:lstStyle/>
          <a:p>
            <a:pPr lvl="0"/>
            <a:r>
              <a:rPr lang="en-US" b="1" dirty="0" smtClean="0"/>
              <a:t>Impact of Standards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Embed clinical guidelines for standardized patient safety</a:t>
            </a:r>
          </a:p>
          <a:p>
            <a:pPr>
              <a:buFont typeface="Arial" pitchFamily="34" charset="0"/>
              <a:buChar char="•"/>
            </a:pPr>
            <a:r>
              <a:rPr lang="en-US" altLang="ko-KR" sz="2800" dirty="0" smtClean="0">
                <a:latin typeface="Arial" pitchFamily="34" charset="0"/>
                <a:cs typeface="Arial" pitchFamily="34" charset="0"/>
              </a:rPr>
              <a:t>Terminology, devices, technologies, apps, and goals are standardized </a:t>
            </a:r>
          </a:p>
          <a:p>
            <a:pPr>
              <a:buFont typeface="Arial" pitchFamily="34" charset="0"/>
              <a:buChar char="•"/>
            </a:pPr>
            <a:r>
              <a:rPr lang="en-US" altLang="ko-KR" sz="2800" dirty="0" smtClean="0">
                <a:latin typeface="Arial" pitchFamily="34" charset="0"/>
                <a:cs typeface="Arial" pitchFamily="34" charset="0"/>
              </a:rPr>
              <a:t>Offer standard diagnostic tools for epidemiology, health management, and clinical purposes</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Impact on Quality</a:t>
            </a:r>
            <a:endParaRPr lang="ko-KR" altLang="en-US" dirty="0"/>
          </a:p>
        </p:txBody>
      </p:sp>
      <p:sp>
        <p:nvSpPr>
          <p:cNvPr id="2" name="Content Placeholder 1"/>
          <p:cNvSpPr>
            <a:spLocks noGrp="1"/>
          </p:cNvSpPr>
          <p:nvPr>
            <p:ph idx="1"/>
          </p:nvPr>
        </p:nvSpPr>
        <p:spPr/>
        <p:txBody>
          <a:bodyPr/>
          <a:lstStyle/>
          <a:p>
            <a:pPr lvl="0"/>
            <a:r>
              <a:rPr lang="en-US" altLang="ko-KR" b="1" dirty="0" smtClean="0"/>
              <a:t>When standards are not used</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t>Poor approach to follow up on threads of data capture – affect quality of service consistency and delivery</a:t>
            </a:r>
          </a:p>
          <a:p>
            <a:pPr>
              <a:buFont typeface="Arial" pitchFamily="34" charset="0"/>
              <a:buChar char="•"/>
            </a:pPr>
            <a:r>
              <a:rPr lang="en-US" altLang="ko-KR" sz="2800" dirty="0" smtClean="0">
                <a:latin typeface="Arial" pitchFamily="34" charset="0"/>
                <a:cs typeface="Arial" pitchFamily="34" charset="0"/>
              </a:rPr>
              <a:t>Non standardization of values – lab values – affect the dosage and medication delivery</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Impact on Quality</a:t>
            </a:r>
            <a:endParaRPr lang="ko-KR" altLang="en-US" dirty="0"/>
          </a:p>
        </p:txBody>
      </p:sp>
      <p:sp>
        <p:nvSpPr>
          <p:cNvPr id="2" name="Content Placeholder 1"/>
          <p:cNvSpPr>
            <a:spLocks noGrp="1"/>
          </p:cNvSpPr>
          <p:nvPr>
            <p:ph idx="1"/>
          </p:nvPr>
        </p:nvSpPr>
        <p:spPr/>
        <p:txBody>
          <a:bodyPr/>
          <a:lstStyle/>
          <a:p>
            <a:r>
              <a:rPr lang="en-US" altLang="ko-KR" b="1" dirty="0" smtClean="0"/>
              <a:t>When standards are not used</a:t>
            </a:r>
            <a:endParaRPr lang="en-US" b="1" dirty="0" smtClean="0"/>
          </a:p>
        </p:txBody>
      </p:sp>
      <p:sp>
        <p:nvSpPr>
          <p:cNvPr id="5" name="Content Placeholder 4"/>
          <p:cNvSpPr>
            <a:spLocks noGrp="1"/>
          </p:cNvSpPr>
          <p:nvPr>
            <p:ph idx="10"/>
          </p:nvPr>
        </p:nvSpPr>
        <p:spPr/>
        <p:txBody>
          <a:bodyPr/>
          <a:lstStyle/>
          <a:p>
            <a:pPr>
              <a:buFont typeface="Arial" pitchFamily="34" charset="0"/>
              <a:buChar char="•"/>
            </a:pPr>
            <a:r>
              <a:rPr lang="en-US" altLang="ko-KR" sz="2800" dirty="0" smtClean="0">
                <a:latin typeface="Arial" pitchFamily="34" charset="0"/>
                <a:cs typeface="Arial" pitchFamily="34" charset="0"/>
              </a:rPr>
              <a:t>Affects the definition of terms – lack of non standard language leading to different interpretations</a:t>
            </a:r>
          </a:p>
          <a:p>
            <a:pPr>
              <a:buFont typeface="Arial" pitchFamily="34" charset="0"/>
              <a:buChar char="•"/>
            </a:pPr>
            <a:r>
              <a:rPr lang="en-US" altLang="ko-KR" sz="2800" dirty="0" smtClean="0"/>
              <a:t>Affect documentation of quality and reimbursement standards</a:t>
            </a:r>
            <a:endParaRPr lang="ko-KR" altLang="en-US" sz="2800" dirty="0">
              <a:latin typeface="Arial" pitchFamily="34" charset="0"/>
              <a:cs typeface="Arial" pitchFamily="34" charset="0"/>
            </a:endParaRPr>
          </a:p>
        </p:txBody>
      </p:sp>
    </p:spTree>
    <p:extLst>
      <p:ext uri="{BB962C8B-B14F-4D97-AF65-F5344CB8AC3E}">
        <p14:creationId xmlns="" xmlns:p14="http://schemas.microsoft.com/office/powerpoint/2010/main" val="979107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dirty="0" smtClean="0"/>
              <a:t>Interoperability Effectiveness</a:t>
            </a:r>
            <a:endParaRPr lang="ko-KR" altLang="en-US" dirty="0"/>
          </a:p>
        </p:txBody>
      </p:sp>
      <p:sp>
        <p:nvSpPr>
          <p:cNvPr id="2" name="Content Placeholder 1"/>
          <p:cNvSpPr>
            <a:spLocks noGrp="1"/>
          </p:cNvSpPr>
          <p:nvPr>
            <p:ph idx="1"/>
          </p:nvPr>
        </p:nvSpPr>
        <p:spPr/>
        <p:txBody>
          <a:bodyPr/>
          <a:lstStyle/>
          <a:p>
            <a:pPr lvl="0"/>
            <a:r>
              <a:rPr lang="en-US" altLang="ko-KR" b="1" dirty="0" smtClean="0"/>
              <a:t>References</a:t>
            </a:r>
            <a:endParaRPr lang="en-US" b="1" dirty="0"/>
          </a:p>
        </p:txBody>
      </p:sp>
      <p:sp>
        <p:nvSpPr>
          <p:cNvPr id="5" name="Content Placeholder 4"/>
          <p:cNvSpPr>
            <a:spLocks noGrp="1"/>
          </p:cNvSpPr>
          <p:nvPr>
            <p:ph idx="10"/>
          </p:nvPr>
        </p:nvSpPr>
        <p:spPr/>
        <p:txBody>
          <a:bodyPr/>
          <a:lstStyle/>
          <a:p>
            <a:pPr>
              <a:buFont typeface="Arial" pitchFamily="34" charset="0"/>
              <a:buChar char="•"/>
            </a:pPr>
            <a:r>
              <a:rPr lang="en-US" altLang="ko-KR" sz="2000" dirty="0" smtClean="0"/>
              <a:t>Henning, F. (2013). </a:t>
            </a:r>
            <a:r>
              <a:rPr lang="en-US" altLang="ko-KR" sz="2000" i="1" dirty="0" smtClean="0"/>
              <a:t>The impact of interoperability standards adoption on </a:t>
            </a:r>
            <a:r>
              <a:rPr lang="en-US" altLang="ko-KR" sz="2000" i="1" dirty="0" err="1" smtClean="0"/>
              <a:t>organisations</a:t>
            </a:r>
            <a:r>
              <a:rPr lang="en-US" altLang="ko-KR" sz="2000" i="1" dirty="0" smtClean="0"/>
              <a:t> in government information networks</a:t>
            </a:r>
            <a:r>
              <a:rPr lang="en-US" altLang="ko-KR" sz="2000" dirty="0" smtClean="0"/>
              <a:t>. DOI: 10.1145/2591888.2591934</a:t>
            </a:r>
          </a:p>
          <a:p>
            <a:pPr>
              <a:buFont typeface="Arial" pitchFamily="34" charset="0"/>
              <a:buChar char="•"/>
            </a:pPr>
            <a:r>
              <a:rPr lang="en-US" altLang="ko-KR" sz="2000" dirty="0" err="1" smtClean="0"/>
              <a:t>Skrocki</a:t>
            </a:r>
            <a:r>
              <a:rPr lang="en-US" altLang="ko-KR" sz="2000" dirty="0" smtClean="0"/>
              <a:t>, M. (2013). </a:t>
            </a:r>
            <a:r>
              <a:rPr lang="en-US" altLang="ko-KR" sz="2000" i="1" dirty="0" smtClean="0"/>
              <a:t>"Standardization Needs for Effective Interoperability". </a:t>
            </a:r>
            <a:r>
              <a:rPr lang="en-US" altLang="ko-KR" sz="2000" dirty="0" smtClean="0"/>
              <a:t>Transactions of the International Conference on Health Information Technology Advancement. http://scholarworks.wmich.edu/ichita_transactions/32</a:t>
            </a:r>
          </a:p>
        </p:txBody>
      </p:sp>
    </p:spTree>
    <p:extLst>
      <p:ext uri="{BB962C8B-B14F-4D97-AF65-F5344CB8AC3E}">
        <p14:creationId xmlns="" xmlns:p14="http://schemas.microsoft.com/office/powerpoint/2010/main" val="97910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TotalTime>
  <Words>481</Words>
  <Application>Microsoft Office PowerPoint</Application>
  <PresentationFormat>On-screen Show (16:9)</PresentationFormat>
  <Paragraphs>30</Paragraphs>
  <Slides>6</Slides>
  <Notes>4</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Slide 1</vt:lpstr>
      <vt:lpstr>Interoperability Effectiveness</vt:lpstr>
      <vt:lpstr>Interoperability Effectiveness</vt:lpstr>
      <vt:lpstr>Impact on Quality</vt:lpstr>
      <vt:lpstr>Impact on Quality</vt:lpstr>
      <vt:lpstr>Interoperability Effectiveness</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Allppt.com</dc:creator>
  <cp:lastModifiedBy>Windows User</cp:lastModifiedBy>
  <cp:revision>39</cp:revision>
  <dcterms:created xsi:type="dcterms:W3CDTF">2014-04-01T16:27:38Z</dcterms:created>
  <dcterms:modified xsi:type="dcterms:W3CDTF">2021-05-26T11:15:19Z</dcterms:modified>
</cp:coreProperties>
</file>