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9"/>
  </p:notesMasterIdLst>
  <p:sldIdLst>
    <p:sldId id="256" r:id="rId2"/>
    <p:sldId id="257" r:id="rId3"/>
    <p:sldId id="314" r:id="rId4"/>
    <p:sldId id="311" r:id="rId5"/>
    <p:sldId id="312" r:id="rId6"/>
    <p:sldId id="270" r:id="rId7"/>
    <p:sldId id="313" r:id="rId8"/>
    <p:sldId id="258" r:id="rId9"/>
    <p:sldId id="259" r:id="rId10"/>
    <p:sldId id="260" r:id="rId11"/>
    <p:sldId id="272" r:id="rId12"/>
    <p:sldId id="273" r:id="rId13"/>
    <p:sldId id="271" r:id="rId14"/>
    <p:sldId id="274" r:id="rId15"/>
    <p:sldId id="277" r:id="rId16"/>
    <p:sldId id="278" r:id="rId17"/>
    <p:sldId id="279" r:id="rId18"/>
    <p:sldId id="280" r:id="rId19"/>
    <p:sldId id="281" r:id="rId20"/>
    <p:sldId id="282" r:id="rId21"/>
    <p:sldId id="283" r:id="rId22"/>
    <p:sldId id="284" r:id="rId23"/>
    <p:sldId id="285" r:id="rId24"/>
    <p:sldId id="286" r:id="rId25"/>
    <p:sldId id="287" r:id="rId26"/>
    <p:sldId id="288" r:id="rId27"/>
    <p:sldId id="310" r:id="rId28"/>
    <p:sldId id="289" r:id="rId29"/>
    <p:sldId id="290" r:id="rId30"/>
    <p:sldId id="291" r:id="rId31"/>
    <p:sldId id="293" r:id="rId32"/>
    <p:sldId id="294" r:id="rId33"/>
    <p:sldId id="295" r:id="rId34"/>
    <p:sldId id="296" r:id="rId35"/>
    <p:sldId id="297" r:id="rId36"/>
    <p:sldId id="298" r:id="rId37"/>
    <p:sldId id="299" r:id="rId38"/>
    <p:sldId id="300" r:id="rId39"/>
    <p:sldId id="301" r:id="rId40"/>
    <p:sldId id="302" r:id="rId41"/>
    <p:sldId id="303" r:id="rId42"/>
    <p:sldId id="304" r:id="rId43"/>
    <p:sldId id="305" r:id="rId44"/>
    <p:sldId id="306" r:id="rId45"/>
    <p:sldId id="307" r:id="rId46"/>
    <p:sldId id="308" r:id="rId47"/>
    <p:sldId id="309"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sorterViewPr>
    <p:cViewPr>
      <p:scale>
        <a:sx n="100" d="100"/>
        <a:sy n="100" d="100"/>
      </p:scale>
      <p:origin x="0" y="-608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48B90A-4C78-4DB9-A583-3CDFCA93007A}" type="datetimeFigureOut">
              <a:rPr lang="en-US" smtClean="0"/>
              <a:t>9/8/2019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9FD70B-E392-45C5-B2B7-3653FB3F937E}" type="slidenum">
              <a:rPr lang="en-US" smtClean="0"/>
              <a:t>‹#›</a:t>
            </a:fld>
            <a:endParaRPr lang="en-US"/>
          </a:p>
        </p:txBody>
      </p:sp>
    </p:spTree>
    <p:extLst>
      <p:ext uri="{BB962C8B-B14F-4D97-AF65-F5344CB8AC3E}">
        <p14:creationId xmlns:p14="http://schemas.microsoft.com/office/powerpoint/2010/main" val="3180999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Program feasibility and fidelity, community buy-in, leader support</a:t>
            </a: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a:spcBef>
                <a:spcPct val="30000"/>
              </a:spcBef>
              <a:defRPr sz="1200">
                <a:solidFill>
                  <a:schemeClr val="tx1"/>
                </a:solidFill>
                <a:latin typeface="Arial" panose="020B0604020202020204" pitchFamily="34" charset="0"/>
              </a:defRPr>
            </a:lvl1pPr>
            <a:lvl2pPr marL="742950" indent="-285750" defTabSz="928688">
              <a:spcBef>
                <a:spcPct val="30000"/>
              </a:spcBef>
              <a:defRPr sz="1200">
                <a:solidFill>
                  <a:schemeClr val="tx1"/>
                </a:solidFill>
                <a:latin typeface="Arial" panose="020B0604020202020204" pitchFamily="34" charset="0"/>
              </a:defRPr>
            </a:lvl2pPr>
            <a:lvl3pPr marL="1143000" indent="-228600" defTabSz="928688">
              <a:spcBef>
                <a:spcPct val="30000"/>
              </a:spcBef>
              <a:defRPr sz="1200">
                <a:solidFill>
                  <a:schemeClr val="tx1"/>
                </a:solidFill>
                <a:latin typeface="Arial" panose="020B0604020202020204" pitchFamily="34" charset="0"/>
              </a:defRPr>
            </a:lvl3pPr>
            <a:lvl4pPr marL="1600200" indent="-228600" defTabSz="928688">
              <a:spcBef>
                <a:spcPct val="30000"/>
              </a:spcBef>
              <a:defRPr sz="1200">
                <a:solidFill>
                  <a:schemeClr val="tx1"/>
                </a:solidFill>
                <a:latin typeface="Arial" panose="020B0604020202020204" pitchFamily="34" charset="0"/>
              </a:defRPr>
            </a:lvl4pPr>
            <a:lvl5pPr marL="2057400" indent="-228600" defTabSz="928688">
              <a:spcBef>
                <a:spcPct val="30000"/>
              </a:spcBef>
              <a:defRPr sz="1200">
                <a:solidFill>
                  <a:schemeClr val="tx1"/>
                </a:solidFill>
                <a:latin typeface="Arial" panose="020B0604020202020204" pitchFamily="34" charset="0"/>
              </a:defRPr>
            </a:lvl5pPr>
            <a:lvl6pPr marL="2514600" indent="-228600" defTabSz="9286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86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86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86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D36638D-FF2E-4F3F-9C4A-C02C06086B00}" type="slidenum">
              <a:rPr lang="en-US" altLang="en-US"/>
              <a:pPr>
                <a:spcBef>
                  <a:spcPct val="0"/>
                </a:spcBef>
              </a:pPr>
              <a:t>44</a:t>
            </a:fld>
            <a:endParaRPr lang="en-US" altLang="en-US"/>
          </a:p>
        </p:txBody>
      </p:sp>
    </p:spTree>
    <p:extLst>
      <p:ext uri="{BB962C8B-B14F-4D97-AF65-F5344CB8AC3E}">
        <p14:creationId xmlns:p14="http://schemas.microsoft.com/office/powerpoint/2010/main" val="2585070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6989D05-B870-40D4-BC78-523595DEF960}" type="datetimeFigureOut">
              <a:rPr lang="en-US" smtClean="0"/>
              <a:t>9/8/2019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B7910-AAF1-4333-8DF0-44A0127F31DD}"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754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989D05-B870-40D4-BC78-523595DEF960}" type="datetimeFigureOut">
              <a:rPr lang="en-US" smtClean="0"/>
              <a:t>9/8/2019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B7910-AAF1-4333-8DF0-44A0127F31DD}" type="slidenum">
              <a:rPr lang="en-US" smtClean="0"/>
              <a:t>‹#›</a:t>
            </a:fld>
            <a:endParaRPr lang="en-US"/>
          </a:p>
        </p:txBody>
      </p:sp>
    </p:spTree>
    <p:extLst>
      <p:ext uri="{BB962C8B-B14F-4D97-AF65-F5344CB8AC3E}">
        <p14:creationId xmlns:p14="http://schemas.microsoft.com/office/powerpoint/2010/main" val="562424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989D05-B870-40D4-BC78-523595DEF960}" type="datetimeFigureOut">
              <a:rPr lang="en-US" smtClean="0"/>
              <a:t>9/8/2019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B7910-AAF1-4333-8DF0-44A0127F31DD}" type="slidenum">
              <a:rPr lang="en-US" smtClean="0"/>
              <a:t>‹#›</a:t>
            </a:fld>
            <a:endParaRPr lang="en-US"/>
          </a:p>
        </p:txBody>
      </p:sp>
    </p:spTree>
    <p:extLst>
      <p:ext uri="{BB962C8B-B14F-4D97-AF65-F5344CB8AC3E}">
        <p14:creationId xmlns:p14="http://schemas.microsoft.com/office/powerpoint/2010/main" val="29588691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1016000" y="762000"/>
            <a:ext cx="10566400" cy="1143000"/>
          </a:xfrm>
        </p:spPr>
        <p:txBody>
          <a:bodyPr/>
          <a:lstStyle/>
          <a:p>
            <a:r>
              <a:rPr lang="en-US"/>
              <a:t>Click to edit Master title style</a:t>
            </a:r>
          </a:p>
        </p:txBody>
      </p:sp>
      <p:sp>
        <p:nvSpPr>
          <p:cNvPr id="3" name="Content Placeholder 2"/>
          <p:cNvSpPr>
            <a:spLocks noGrp="1"/>
          </p:cNvSpPr>
          <p:nvPr>
            <p:ph sz="quarter" idx="1"/>
          </p:nvPr>
        </p:nvSpPr>
        <p:spPr>
          <a:xfrm>
            <a:off x="1117601" y="2362200"/>
            <a:ext cx="5027084" cy="17859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347884" y="2362200"/>
            <a:ext cx="5027083" cy="17859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1117601" y="4300539"/>
            <a:ext cx="5027084" cy="1785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347884" y="4300539"/>
            <a:ext cx="5027083" cy="1785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13"/>
          <p:cNvSpPr>
            <a:spLocks noGrp="1" noChangeArrowheads="1"/>
          </p:cNvSpPr>
          <p:nvPr>
            <p:ph type="sldNum" sz="quarter" idx="12"/>
          </p:nvPr>
        </p:nvSpPr>
        <p:spPr>
          <a:ln/>
        </p:spPr>
        <p:txBody>
          <a:bodyPr/>
          <a:lstStyle>
            <a:lvl1pPr>
              <a:defRPr/>
            </a:lvl1pPr>
          </a:lstStyle>
          <a:p>
            <a:pPr>
              <a:defRPr/>
            </a:pPr>
            <a:fld id="{6431D2BB-A1DB-44A9-85DC-D2E840827105}" type="slidenum">
              <a:rPr lang="en-US" altLang="en-US"/>
              <a:pPr>
                <a:defRPr/>
              </a:pPr>
              <a:t>‹#›</a:t>
            </a:fld>
            <a:endParaRPr lang="en-US" altLang="en-US"/>
          </a:p>
        </p:txBody>
      </p:sp>
    </p:spTree>
    <p:extLst>
      <p:ext uri="{BB962C8B-B14F-4D97-AF65-F5344CB8AC3E}">
        <p14:creationId xmlns:p14="http://schemas.microsoft.com/office/powerpoint/2010/main" val="3366650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989D05-B870-40D4-BC78-523595DEF960}" type="datetimeFigureOut">
              <a:rPr lang="en-US" smtClean="0"/>
              <a:t>9/8/2019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B7910-AAF1-4333-8DF0-44A0127F31DD}" type="slidenum">
              <a:rPr lang="en-US" smtClean="0"/>
              <a:t>‹#›</a:t>
            </a:fld>
            <a:endParaRPr lang="en-US"/>
          </a:p>
        </p:txBody>
      </p:sp>
    </p:spTree>
    <p:extLst>
      <p:ext uri="{BB962C8B-B14F-4D97-AF65-F5344CB8AC3E}">
        <p14:creationId xmlns:p14="http://schemas.microsoft.com/office/powerpoint/2010/main" val="656922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989D05-B870-40D4-BC78-523595DEF960}" type="datetimeFigureOut">
              <a:rPr lang="en-US" smtClean="0"/>
              <a:t>9/8/2019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B7910-AAF1-4333-8DF0-44A0127F31DD}"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4867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6989D05-B870-40D4-BC78-523595DEF960}" type="datetimeFigureOut">
              <a:rPr lang="en-US" smtClean="0"/>
              <a:t>9/8/2019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1B7910-AAF1-4333-8DF0-44A0127F31DD}" type="slidenum">
              <a:rPr lang="en-US" smtClean="0"/>
              <a:t>‹#›</a:t>
            </a:fld>
            <a:endParaRPr lang="en-US"/>
          </a:p>
        </p:txBody>
      </p:sp>
    </p:spTree>
    <p:extLst>
      <p:ext uri="{BB962C8B-B14F-4D97-AF65-F5344CB8AC3E}">
        <p14:creationId xmlns:p14="http://schemas.microsoft.com/office/powerpoint/2010/main" val="3080681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6989D05-B870-40D4-BC78-523595DEF960}" type="datetimeFigureOut">
              <a:rPr lang="en-US" smtClean="0"/>
              <a:t>9/8/2019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1B7910-AAF1-4333-8DF0-44A0127F31DD}" type="slidenum">
              <a:rPr lang="en-US" smtClean="0"/>
              <a:t>‹#›</a:t>
            </a:fld>
            <a:endParaRPr lang="en-US"/>
          </a:p>
        </p:txBody>
      </p:sp>
    </p:spTree>
    <p:extLst>
      <p:ext uri="{BB962C8B-B14F-4D97-AF65-F5344CB8AC3E}">
        <p14:creationId xmlns:p14="http://schemas.microsoft.com/office/powerpoint/2010/main" val="2674682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6989D05-B870-40D4-BC78-523595DEF960}" type="datetimeFigureOut">
              <a:rPr lang="en-US" smtClean="0"/>
              <a:t>9/8/2019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1B7910-AAF1-4333-8DF0-44A0127F31DD}" type="slidenum">
              <a:rPr lang="en-US" smtClean="0"/>
              <a:t>‹#›</a:t>
            </a:fld>
            <a:endParaRPr lang="en-US"/>
          </a:p>
        </p:txBody>
      </p:sp>
    </p:spTree>
    <p:extLst>
      <p:ext uri="{BB962C8B-B14F-4D97-AF65-F5344CB8AC3E}">
        <p14:creationId xmlns:p14="http://schemas.microsoft.com/office/powerpoint/2010/main" val="2043621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6989D05-B870-40D4-BC78-523595DEF960}" type="datetimeFigureOut">
              <a:rPr lang="en-US" smtClean="0"/>
              <a:t>9/8/2019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571B7910-AAF1-4333-8DF0-44A0127F31DD}" type="slidenum">
              <a:rPr lang="en-US" smtClean="0"/>
              <a:t>‹#›</a:t>
            </a:fld>
            <a:endParaRPr lang="en-US"/>
          </a:p>
        </p:txBody>
      </p:sp>
    </p:spTree>
    <p:extLst>
      <p:ext uri="{BB962C8B-B14F-4D97-AF65-F5344CB8AC3E}">
        <p14:creationId xmlns:p14="http://schemas.microsoft.com/office/powerpoint/2010/main" val="3730133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6989D05-B870-40D4-BC78-523595DEF960}" type="datetimeFigureOut">
              <a:rPr lang="en-US" smtClean="0"/>
              <a:t>9/8/2019</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71B7910-AAF1-4333-8DF0-44A0127F31DD}" type="slidenum">
              <a:rPr lang="en-US" smtClean="0"/>
              <a:t>‹#›</a:t>
            </a:fld>
            <a:endParaRPr lang="en-US"/>
          </a:p>
        </p:txBody>
      </p:sp>
    </p:spTree>
    <p:extLst>
      <p:ext uri="{BB962C8B-B14F-4D97-AF65-F5344CB8AC3E}">
        <p14:creationId xmlns:p14="http://schemas.microsoft.com/office/powerpoint/2010/main" val="1001010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6989D05-B870-40D4-BC78-523595DEF960}" type="datetimeFigureOut">
              <a:rPr lang="en-US" smtClean="0"/>
              <a:t>9/8/2019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1B7910-AAF1-4333-8DF0-44A0127F31DD}" type="slidenum">
              <a:rPr lang="en-US" smtClean="0"/>
              <a:t>‹#›</a:t>
            </a:fld>
            <a:endParaRPr lang="en-US"/>
          </a:p>
        </p:txBody>
      </p:sp>
    </p:spTree>
    <p:extLst>
      <p:ext uri="{BB962C8B-B14F-4D97-AF65-F5344CB8AC3E}">
        <p14:creationId xmlns:p14="http://schemas.microsoft.com/office/powerpoint/2010/main" val="3258732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6989D05-B870-40D4-BC78-523595DEF960}" type="datetimeFigureOut">
              <a:rPr lang="en-US" smtClean="0"/>
              <a:t>9/8/2019</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71B7910-AAF1-4333-8DF0-44A0127F31DD}"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77675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youtube.com/watch?v=oO80XyBDrl0" TargetMode="Externa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12.xml"/><Relationship Id="rId6" Type="http://schemas.openxmlformats.org/officeDocument/2006/relationships/image" Target="../media/image12.gif"/><Relationship Id="rId5" Type="http://schemas.openxmlformats.org/officeDocument/2006/relationships/image" Target="../media/image11.jpeg"/><Relationship Id="rId4" Type="http://schemas.openxmlformats.org/officeDocument/2006/relationships/image" Target="../media/image10.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0051" y="753533"/>
            <a:ext cx="10058400" cy="2191512"/>
          </a:xfrm>
        </p:spPr>
        <p:txBody>
          <a:bodyPr>
            <a:normAutofit/>
          </a:bodyPr>
          <a:lstStyle/>
          <a:p>
            <a:r>
              <a:rPr lang="en-US" sz="4800" dirty="0"/>
              <a:t>Chapter 3 – Individual/Interpersonal Models of Health and Illness Behavior</a:t>
            </a:r>
            <a:br>
              <a:rPr lang="en-US" sz="4800" dirty="0"/>
            </a:br>
            <a:r>
              <a:rPr lang="en-US" sz="4800" dirty="0"/>
              <a:t>Chapter 4 – Planning and Evaluation</a:t>
            </a:r>
          </a:p>
        </p:txBody>
      </p:sp>
      <p:sp>
        <p:nvSpPr>
          <p:cNvPr id="3" name="Subtitle 2"/>
          <p:cNvSpPr>
            <a:spLocks noGrp="1"/>
          </p:cNvSpPr>
          <p:nvPr>
            <p:ph type="subTitle" idx="1"/>
          </p:nvPr>
        </p:nvSpPr>
        <p:spPr>
          <a:xfrm>
            <a:off x="1100051" y="3211020"/>
            <a:ext cx="10058400" cy="1143000"/>
          </a:xfrm>
        </p:spPr>
        <p:txBody>
          <a:bodyPr/>
          <a:lstStyle/>
          <a:p>
            <a:r>
              <a:rPr lang="en-US" dirty="0">
                <a:solidFill>
                  <a:schemeClr val="tx1"/>
                </a:solidFill>
              </a:rPr>
              <a:t>PHA 4035 – SAB III</a:t>
            </a:r>
          </a:p>
          <a:p>
            <a:r>
              <a:rPr lang="en-US" dirty="0">
                <a:solidFill>
                  <a:schemeClr val="tx1"/>
                </a:solidFill>
              </a:rPr>
              <a:t>Dr. Sandra </a:t>
            </a:r>
            <a:r>
              <a:rPr lang="en-US" dirty="0" err="1">
                <a:solidFill>
                  <a:schemeClr val="tx1"/>
                </a:solidFill>
              </a:rPr>
              <a:t>suther</a:t>
            </a:r>
            <a:endParaRPr lang="en-US" dirty="0">
              <a:solidFill>
                <a:schemeClr val="tx1"/>
              </a:solidFill>
            </a:endParaRPr>
          </a:p>
        </p:txBody>
      </p:sp>
    </p:spTree>
    <p:extLst>
      <p:ext uri="{BB962C8B-B14F-4D97-AF65-F5344CB8AC3E}">
        <p14:creationId xmlns:p14="http://schemas.microsoft.com/office/powerpoint/2010/main" val="16451765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474132"/>
            <a:ext cx="10058400" cy="1117601"/>
          </a:xfrm>
        </p:spPr>
        <p:txBody>
          <a:bodyPr>
            <a:normAutofit/>
          </a:bodyPr>
          <a:lstStyle/>
          <a:p>
            <a:r>
              <a:rPr lang="en-US" dirty="0"/>
              <a:t> </a:t>
            </a:r>
            <a:r>
              <a:rPr lang="en-US" altLang="en-US" dirty="0"/>
              <a:t>Theory of Planned Behavior</a:t>
            </a:r>
            <a:endParaRPr lang="en-US" dirty="0"/>
          </a:p>
        </p:txBody>
      </p:sp>
      <p:sp>
        <p:nvSpPr>
          <p:cNvPr id="3" name="Content Placeholder 2"/>
          <p:cNvSpPr>
            <a:spLocks noGrp="1"/>
          </p:cNvSpPr>
          <p:nvPr>
            <p:ph idx="1"/>
          </p:nvPr>
        </p:nvSpPr>
        <p:spPr>
          <a:xfrm>
            <a:off x="1097280" y="1769534"/>
            <a:ext cx="10058400" cy="4023360"/>
          </a:xfrm>
        </p:spPr>
        <p:txBody>
          <a:bodyPr>
            <a:normAutofit/>
          </a:bodyPr>
          <a:lstStyle/>
          <a:p>
            <a:pPr>
              <a:buFont typeface="Arial" panose="020B0604020202020204" pitchFamily="34" charset="0"/>
              <a:buChar char="•"/>
            </a:pPr>
            <a:r>
              <a:rPr lang="en-US" altLang="en-US" sz="3200" dirty="0"/>
              <a:t> Added “Perceived behavioral control” to TRA</a:t>
            </a:r>
          </a:p>
          <a:p>
            <a:pPr>
              <a:buFont typeface="Arial" panose="020B0604020202020204" pitchFamily="34" charset="0"/>
              <a:buChar char="•"/>
            </a:pPr>
            <a:r>
              <a:rPr lang="en-US" altLang="en-US" sz="3200" dirty="0"/>
              <a:t> An independent determinant of behavior intentions along  with attitude toward the behavior and subjective norm</a:t>
            </a:r>
          </a:p>
          <a:p>
            <a:pPr>
              <a:buFont typeface="Arial" panose="020B0604020202020204" pitchFamily="34" charset="0"/>
              <a:buChar char="•"/>
            </a:pPr>
            <a:r>
              <a:rPr lang="en-US" altLang="en-US" sz="3200" dirty="0"/>
              <a:t> Determined by control beliefs and perceived power</a:t>
            </a:r>
          </a:p>
          <a:p>
            <a:pPr>
              <a:buFont typeface="Arial" panose="020B0604020202020204" pitchFamily="34" charset="0"/>
              <a:buChar char="•"/>
            </a:pPr>
            <a:endParaRPr lang="en-US" sz="3200" dirty="0"/>
          </a:p>
        </p:txBody>
      </p:sp>
    </p:spTree>
    <p:extLst>
      <p:ext uri="{BB962C8B-B14F-4D97-AF65-F5344CB8AC3E}">
        <p14:creationId xmlns:p14="http://schemas.microsoft.com/office/powerpoint/2010/main" val="2123770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5680" y="0"/>
            <a:ext cx="10058400" cy="1450757"/>
          </a:xfrm>
        </p:spPr>
        <p:txBody>
          <a:bodyPr/>
          <a:lstStyle/>
          <a:p>
            <a:r>
              <a:rPr lang="en-US" altLang="en-US" dirty="0"/>
              <a:t>TRA and TPB Constructs</a:t>
            </a:r>
            <a:endParaRPr lang="en-US" dirty="0"/>
          </a:p>
        </p:txBody>
      </p:sp>
      <p:sp>
        <p:nvSpPr>
          <p:cNvPr id="3" name="Content Placeholder 2"/>
          <p:cNvSpPr>
            <a:spLocks noGrp="1"/>
          </p:cNvSpPr>
          <p:nvPr>
            <p:ph idx="1"/>
          </p:nvPr>
        </p:nvSpPr>
        <p:spPr/>
        <p:txBody>
          <a:bodyPr>
            <a:normAutofit/>
          </a:bodyPr>
          <a:lstStyle/>
          <a:p>
            <a:pPr>
              <a:buFont typeface="Arial" charset="0"/>
              <a:buChar char="•"/>
              <a:defRPr/>
            </a:pPr>
            <a:r>
              <a:rPr lang="en-US" sz="3200" b="1" i="1" dirty="0"/>
              <a:t>Intention</a:t>
            </a:r>
            <a:r>
              <a:rPr lang="en-US" sz="3200" dirty="0"/>
              <a:t>…”how likely”</a:t>
            </a:r>
          </a:p>
          <a:p>
            <a:pPr>
              <a:buFont typeface="Arial" charset="0"/>
              <a:buChar char="•"/>
              <a:defRPr/>
            </a:pPr>
            <a:r>
              <a:rPr lang="en-US" sz="3200" b="1" i="1" dirty="0"/>
              <a:t>Attitudes toward object or action</a:t>
            </a:r>
            <a:r>
              <a:rPr lang="en-US" sz="3200" dirty="0"/>
              <a:t>…associated with intent</a:t>
            </a:r>
          </a:p>
          <a:p>
            <a:pPr>
              <a:buFont typeface="Arial" charset="0"/>
              <a:buChar char="•"/>
              <a:defRPr/>
            </a:pPr>
            <a:r>
              <a:rPr lang="en-US" sz="3200" b="1" i="1" dirty="0"/>
              <a:t>Behavioral Beliefs</a:t>
            </a:r>
            <a:r>
              <a:rPr lang="en-US" sz="3200" dirty="0"/>
              <a:t>…concerned with consequences of the behavior</a:t>
            </a:r>
          </a:p>
          <a:p>
            <a:pPr>
              <a:buFont typeface="Arial" charset="0"/>
              <a:buChar char="•"/>
              <a:defRPr/>
            </a:pPr>
            <a:r>
              <a:rPr lang="en-US" sz="3200" b="1" i="1" dirty="0"/>
              <a:t>Subjective norms</a:t>
            </a:r>
            <a:r>
              <a:rPr lang="en-US" sz="3200" dirty="0"/>
              <a:t>…perceptions about social approval</a:t>
            </a:r>
          </a:p>
        </p:txBody>
      </p:sp>
    </p:spTree>
    <p:extLst>
      <p:ext uri="{BB962C8B-B14F-4D97-AF65-F5344CB8AC3E}">
        <p14:creationId xmlns:p14="http://schemas.microsoft.com/office/powerpoint/2010/main" val="182481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0"/>
            <a:ext cx="10058400" cy="1450757"/>
          </a:xfrm>
        </p:spPr>
        <p:txBody>
          <a:bodyPr/>
          <a:lstStyle/>
          <a:p>
            <a:r>
              <a:rPr lang="en-US" altLang="en-US" dirty="0"/>
              <a:t>TRA and TPB Constructs</a:t>
            </a:r>
            <a:endParaRPr lang="en-US" dirty="0"/>
          </a:p>
        </p:txBody>
      </p:sp>
      <p:sp>
        <p:nvSpPr>
          <p:cNvPr id="3" name="Content Placeholder 2"/>
          <p:cNvSpPr>
            <a:spLocks noGrp="1"/>
          </p:cNvSpPr>
          <p:nvPr>
            <p:ph idx="1"/>
          </p:nvPr>
        </p:nvSpPr>
        <p:spPr/>
        <p:txBody>
          <a:bodyPr/>
          <a:lstStyle/>
          <a:p>
            <a:pPr>
              <a:buFont typeface="Arial" charset="0"/>
              <a:buChar char="•"/>
              <a:defRPr/>
            </a:pPr>
            <a:r>
              <a:rPr lang="en-US" sz="2800" b="1" i="1" dirty="0"/>
              <a:t>Normative Beliefs</a:t>
            </a:r>
            <a:r>
              <a:rPr lang="en-US" sz="2800" dirty="0"/>
              <a:t>…prevalence and acceptability of a behavior</a:t>
            </a:r>
          </a:p>
          <a:p>
            <a:pPr>
              <a:buFont typeface="Arial" charset="0"/>
              <a:buChar char="•"/>
              <a:defRPr/>
            </a:pPr>
            <a:r>
              <a:rPr lang="en-US" sz="2800" b="1" i="1" dirty="0"/>
              <a:t>Motivation to Comply</a:t>
            </a:r>
            <a:r>
              <a:rPr lang="en-US" sz="2800" dirty="0"/>
              <a:t>…how valued the opinions are with respect to a behavior</a:t>
            </a:r>
            <a:endParaRPr lang="en-US" sz="2800" b="1" i="1" dirty="0"/>
          </a:p>
          <a:p>
            <a:pPr>
              <a:buFont typeface="Arial" charset="0"/>
              <a:buChar char="•"/>
              <a:defRPr/>
            </a:pPr>
            <a:r>
              <a:rPr lang="en-US" sz="2800" b="1" i="1" dirty="0"/>
              <a:t>Perceived Behavioral Control</a:t>
            </a:r>
            <a:r>
              <a:rPr lang="en-US" sz="2800" dirty="0"/>
              <a:t>…evaluation of the likelihood of factors that facilitate or inhibit the behavior</a:t>
            </a:r>
            <a:endParaRPr lang="en-US" sz="2800" b="1" i="1" dirty="0"/>
          </a:p>
          <a:p>
            <a:pPr>
              <a:buFont typeface="Arial" charset="0"/>
              <a:buChar char="•"/>
              <a:defRPr/>
            </a:pPr>
            <a:r>
              <a:rPr lang="en-US" sz="2800" b="1" i="1" dirty="0"/>
              <a:t>Perceived Power</a:t>
            </a:r>
            <a:r>
              <a:rPr lang="en-US" sz="2800" dirty="0"/>
              <a:t>…strength of facilitating and inhibiting factors</a:t>
            </a:r>
            <a:endParaRPr lang="en-US" sz="2800" b="1" i="1" dirty="0"/>
          </a:p>
          <a:p>
            <a:endParaRPr lang="en-US" dirty="0"/>
          </a:p>
        </p:txBody>
      </p:sp>
    </p:spTree>
    <p:extLst>
      <p:ext uri="{BB962C8B-B14F-4D97-AF65-F5344CB8AC3E}">
        <p14:creationId xmlns:p14="http://schemas.microsoft.com/office/powerpoint/2010/main" val="42455102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4803" y="720725"/>
            <a:ext cx="9002880" cy="4389120"/>
          </a:xfrm>
          <a:prstGeom prst="rect">
            <a:avLst/>
          </a:prstGeom>
        </p:spPr>
      </p:pic>
    </p:spTree>
    <p:extLst>
      <p:ext uri="{BB962C8B-B14F-4D97-AF65-F5344CB8AC3E}">
        <p14:creationId xmlns:p14="http://schemas.microsoft.com/office/powerpoint/2010/main" val="19289943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097280" y="77054"/>
            <a:ext cx="10058400" cy="786546"/>
          </a:xfrm>
        </p:spPr>
        <p:txBody>
          <a:bodyPr>
            <a:normAutofit/>
          </a:bodyPr>
          <a:lstStyle/>
          <a:p>
            <a:r>
              <a:rPr lang="en-US" altLang="en-US" sz="3200" dirty="0"/>
              <a:t>The Health Belief Model</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71376145"/>
              </p:ext>
            </p:extLst>
          </p:nvPr>
        </p:nvGraphicFramePr>
        <p:xfrm>
          <a:off x="1012297" y="1009650"/>
          <a:ext cx="10058400" cy="5101590"/>
        </p:xfrm>
        <a:graphic>
          <a:graphicData uri="http://schemas.openxmlformats.org/drawingml/2006/table">
            <a:tbl>
              <a:tblPr/>
              <a:tblGrid>
                <a:gridCol w="2514600">
                  <a:extLst>
                    <a:ext uri="{9D8B030D-6E8A-4147-A177-3AD203B41FA5}">
                      <a16:colId xmlns:a16="http://schemas.microsoft.com/office/drawing/2014/main" val="20000"/>
                    </a:ext>
                  </a:extLst>
                </a:gridCol>
                <a:gridCol w="3218688">
                  <a:extLst>
                    <a:ext uri="{9D8B030D-6E8A-4147-A177-3AD203B41FA5}">
                      <a16:colId xmlns:a16="http://schemas.microsoft.com/office/drawing/2014/main" val="20001"/>
                    </a:ext>
                  </a:extLst>
                </a:gridCol>
                <a:gridCol w="4325112">
                  <a:extLst>
                    <a:ext uri="{9D8B030D-6E8A-4147-A177-3AD203B41FA5}">
                      <a16:colId xmlns:a16="http://schemas.microsoft.com/office/drawing/2014/main" val="20002"/>
                    </a:ext>
                  </a:extLst>
                </a:gridCol>
              </a:tblGrid>
              <a:tr h="0">
                <a:tc>
                  <a:txBody>
                    <a:bodyPr/>
                    <a:lstStyle/>
                    <a:p>
                      <a:pPr marL="0" marR="0" algn="ctr">
                        <a:spcBef>
                          <a:spcPts val="0"/>
                        </a:spcBef>
                        <a:spcAft>
                          <a:spcPts val="0"/>
                        </a:spcAft>
                      </a:pPr>
                      <a:r>
                        <a:rPr lang="en-US" sz="1400" b="1" u="sng" dirty="0">
                          <a:effectLst/>
                          <a:latin typeface="Verdana" panose="020B0604030504040204" pitchFamily="34" charset="0"/>
                          <a:ea typeface="Times New Roman" panose="02020603050405020304" pitchFamily="18" charset="0"/>
                        </a:rPr>
                        <a:t>Concept</a:t>
                      </a:r>
                      <a:endParaRPr lang="en-US" sz="1400" u="sng" dirty="0">
                        <a:effectLst/>
                        <a:latin typeface="Times New Roman" panose="02020603050405020304" pitchFamily="18" charset="0"/>
                        <a:ea typeface="Times New Roman" panose="02020603050405020304" pitchFamily="18" charset="0"/>
                      </a:endParaRPr>
                    </a:p>
                  </a:txBody>
                  <a:tcPr marL="9525" marR="9525" marT="9525" marB="9525" anchor="ctr">
                    <a:lnL>
                      <a:noFill/>
                    </a:lnL>
                    <a:lnR>
                      <a:noFill/>
                    </a:lnR>
                    <a:lnT>
                      <a:noFill/>
                    </a:lnT>
                    <a:lnB>
                      <a:noFill/>
                    </a:lnB>
                    <a:solidFill>
                      <a:srgbClr val="FFFFFF"/>
                    </a:solidFill>
                  </a:tcPr>
                </a:tc>
                <a:tc>
                  <a:txBody>
                    <a:bodyPr/>
                    <a:lstStyle/>
                    <a:p>
                      <a:pPr marL="0" marR="0" algn="ctr">
                        <a:spcBef>
                          <a:spcPts val="0"/>
                        </a:spcBef>
                        <a:spcAft>
                          <a:spcPts val="0"/>
                        </a:spcAft>
                      </a:pPr>
                      <a:r>
                        <a:rPr lang="en-US" sz="1400" b="1" u="sng" dirty="0">
                          <a:effectLst/>
                          <a:latin typeface="Verdana" panose="020B0604030504040204" pitchFamily="34" charset="0"/>
                          <a:ea typeface="Times New Roman" panose="02020603050405020304" pitchFamily="18" charset="0"/>
                        </a:rPr>
                        <a:t>Definition</a:t>
                      </a:r>
                      <a:endParaRPr lang="en-US" sz="1400" u="sng" dirty="0">
                        <a:effectLst/>
                        <a:latin typeface="Times New Roman" panose="02020603050405020304" pitchFamily="18" charset="0"/>
                        <a:ea typeface="Times New Roman" panose="02020603050405020304" pitchFamily="18" charset="0"/>
                      </a:endParaRPr>
                    </a:p>
                  </a:txBody>
                  <a:tcPr marL="9525" marR="9525" marT="9525" marB="9525" anchor="ctr">
                    <a:lnL>
                      <a:noFill/>
                    </a:lnL>
                    <a:lnR>
                      <a:noFill/>
                    </a:lnR>
                    <a:lnT>
                      <a:noFill/>
                    </a:lnT>
                    <a:lnB>
                      <a:noFill/>
                    </a:lnB>
                    <a:solidFill>
                      <a:srgbClr val="FFFFFF"/>
                    </a:solidFill>
                  </a:tcPr>
                </a:tc>
                <a:tc>
                  <a:txBody>
                    <a:bodyPr/>
                    <a:lstStyle/>
                    <a:p>
                      <a:pPr marL="0" marR="0" algn="ctr">
                        <a:spcBef>
                          <a:spcPts val="0"/>
                        </a:spcBef>
                        <a:spcAft>
                          <a:spcPts val="0"/>
                        </a:spcAft>
                      </a:pPr>
                      <a:r>
                        <a:rPr lang="en-US" sz="1400" b="1" u="sng" dirty="0">
                          <a:effectLst/>
                          <a:latin typeface="Verdana" panose="020B0604030504040204" pitchFamily="34" charset="0"/>
                          <a:ea typeface="Times New Roman" panose="02020603050405020304" pitchFamily="18" charset="0"/>
                        </a:rPr>
                        <a:t>Application</a:t>
                      </a:r>
                      <a:endParaRPr lang="en-US" sz="1400" u="sng" dirty="0">
                        <a:effectLst/>
                        <a:latin typeface="Times New Roman" panose="02020603050405020304" pitchFamily="18" charset="0"/>
                        <a:ea typeface="Times New Roman" panose="02020603050405020304" pitchFamily="18" charset="0"/>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10000"/>
                  </a:ext>
                </a:extLst>
              </a:tr>
              <a:tr h="857250">
                <a:tc>
                  <a:txBody>
                    <a:bodyPr/>
                    <a:lstStyle/>
                    <a:p>
                      <a:pPr marL="0" marR="0">
                        <a:spcBef>
                          <a:spcPts val="0"/>
                        </a:spcBef>
                        <a:spcAft>
                          <a:spcPts val="0"/>
                        </a:spcAft>
                      </a:pPr>
                      <a:r>
                        <a:rPr lang="en-US" sz="1400" b="1" dirty="0">
                          <a:effectLst/>
                          <a:latin typeface="Verdana" panose="020B0604030504040204" pitchFamily="34" charset="0"/>
                          <a:ea typeface="Times New Roman" panose="02020603050405020304" pitchFamily="18" charset="0"/>
                        </a:rPr>
                        <a:t>1. Perceived Susceptibility</a:t>
                      </a:r>
                      <a:endParaRPr lang="en-US" sz="1400" dirty="0">
                        <a:effectLst/>
                        <a:latin typeface="Times New Roman" panose="02020603050405020304" pitchFamily="18" charset="0"/>
                        <a:ea typeface="Times New Roman" panose="02020603050405020304" pitchFamily="18" charset="0"/>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400" dirty="0">
                          <a:effectLst/>
                          <a:latin typeface="Verdana" panose="020B0604030504040204" pitchFamily="34" charset="0"/>
                          <a:ea typeface="Times New Roman" panose="02020603050405020304" pitchFamily="18" charset="0"/>
                        </a:rPr>
                        <a:t>One's belief of the chances of getting a condition</a:t>
                      </a:r>
                      <a:endParaRPr lang="en-US" sz="1400" dirty="0">
                        <a:effectLst/>
                        <a:latin typeface="Times New Roman" panose="02020603050405020304" pitchFamily="18" charset="0"/>
                        <a:ea typeface="Times New Roman" panose="02020603050405020304" pitchFamily="18" charset="0"/>
                      </a:endParaRPr>
                    </a:p>
                  </a:txBody>
                  <a:tcPr marL="9525" marR="9525" marT="9525" marB="9525">
                    <a:lnL>
                      <a:noFill/>
                    </a:lnL>
                    <a:lnR>
                      <a:noFill/>
                    </a:lnR>
                    <a:lnT>
                      <a:noFill/>
                    </a:lnT>
                    <a:lnB>
                      <a:noFill/>
                    </a:lnB>
                    <a:solidFill>
                      <a:srgbClr val="FFFFFF"/>
                    </a:solidFill>
                  </a:tcPr>
                </a:tc>
                <a:tc>
                  <a:txBody>
                    <a:bodyPr/>
                    <a:lstStyle/>
                    <a:p>
                      <a:pPr marL="342900" marR="0" lvl="0" indent="-342900">
                        <a:spcBef>
                          <a:spcPts val="0"/>
                        </a:spcBef>
                        <a:spcAft>
                          <a:spcPts val="1200"/>
                        </a:spcAft>
                        <a:buSzPts val="1000"/>
                        <a:buFont typeface="Symbol" panose="05050102010706020507" pitchFamily="18" charset="2"/>
                        <a:buChar char=""/>
                        <a:tabLst>
                          <a:tab pos="457200" algn="l"/>
                        </a:tabLst>
                      </a:pPr>
                      <a:r>
                        <a:rPr lang="en-US" sz="1400">
                          <a:effectLst/>
                          <a:latin typeface="Verdana" panose="020B0604030504040204" pitchFamily="34" charset="0"/>
                          <a:ea typeface="Times New Roman" panose="02020603050405020304" pitchFamily="18" charset="0"/>
                        </a:rPr>
                        <a:t>Define population(s) at risk and their risk levels</a:t>
                      </a:r>
                      <a:endParaRPr lang="en-US" sz="1400">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SzPts val="1000"/>
                        <a:buFont typeface="Symbol" panose="05050102010706020507" pitchFamily="18" charset="2"/>
                        <a:buChar char=""/>
                        <a:tabLst>
                          <a:tab pos="457200" algn="l"/>
                        </a:tabLst>
                      </a:pPr>
                      <a:r>
                        <a:rPr lang="en-US" sz="1400">
                          <a:effectLst/>
                          <a:latin typeface="Verdana" panose="020B0604030504040204" pitchFamily="34" charset="0"/>
                          <a:ea typeface="Times New Roman" panose="02020603050405020304" pitchFamily="18" charset="0"/>
                        </a:rPr>
                        <a:t>Personalize risk based on a person's traits or behaviors</a:t>
                      </a:r>
                      <a:endParaRPr lang="en-US" sz="140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400">
                          <a:effectLst/>
                          <a:latin typeface="Verdana" panose="020B0604030504040204" pitchFamily="34" charset="0"/>
                          <a:ea typeface="Times New Roman" panose="02020603050405020304" pitchFamily="18" charset="0"/>
                        </a:rPr>
                        <a:t>Heighten perceived susceptibility if too low </a:t>
                      </a:r>
                      <a:endParaRPr lang="en-US" sz="1400">
                        <a:effectLst/>
                        <a:latin typeface="Times New Roman" panose="02020603050405020304" pitchFamily="18" charset="0"/>
                        <a:ea typeface="Times New Roman" panose="02020603050405020304" pitchFamily="18" charset="0"/>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10001"/>
                  </a:ext>
                </a:extLst>
              </a:tr>
              <a:tr h="0">
                <a:tc>
                  <a:txBody>
                    <a:bodyPr/>
                    <a:lstStyle/>
                    <a:p>
                      <a:pPr marL="0" marR="0">
                        <a:spcBef>
                          <a:spcPts val="0"/>
                        </a:spcBef>
                        <a:spcAft>
                          <a:spcPts val="0"/>
                        </a:spcAft>
                      </a:pPr>
                      <a:r>
                        <a:rPr lang="en-US" sz="1400" b="1">
                          <a:effectLst/>
                          <a:latin typeface="Verdana" panose="020B0604030504040204" pitchFamily="34" charset="0"/>
                          <a:ea typeface="Times New Roman" panose="02020603050405020304" pitchFamily="18" charset="0"/>
                        </a:rPr>
                        <a:t>2. Perceived Severity</a:t>
                      </a:r>
                      <a:endParaRPr lang="en-US" sz="1400">
                        <a:effectLst/>
                        <a:latin typeface="Times New Roman" panose="02020603050405020304" pitchFamily="18" charset="0"/>
                        <a:ea typeface="Times New Roman" panose="02020603050405020304" pitchFamily="18" charset="0"/>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400" dirty="0">
                          <a:effectLst/>
                          <a:latin typeface="Verdana" panose="020B0604030504040204" pitchFamily="34" charset="0"/>
                          <a:ea typeface="Times New Roman" panose="02020603050405020304" pitchFamily="18" charset="0"/>
                        </a:rPr>
                        <a:t>One's belief of how serious a condition and its consequences are</a:t>
                      </a:r>
                      <a:endParaRPr lang="en-US" sz="1400" dirty="0">
                        <a:effectLst/>
                        <a:latin typeface="Times New Roman" panose="02020603050405020304" pitchFamily="18" charset="0"/>
                        <a:ea typeface="Times New Roman" panose="02020603050405020304" pitchFamily="18" charset="0"/>
                      </a:endParaRPr>
                    </a:p>
                  </a:txBody>
                  <a:tcPr marL="9525" marR="9525" marT="9525" marB="9525">
                    <a:lnL>
                      <a:noFill/>
                    </a:lnL>
                    <a:lnR>
                      <a:noFill/>
                    </a:lnR>
                    <a:lnT>
                      <a:noFill/>
                    </a:lnT>
                    <a:lnB>
                      <a:noFill/>
                    </a:lnB>
                    <a:solidFill>
                      <a:srgbClr val="FFFFFF"/>
                    </a:solidFill>
                  </a:tcPr>
                </a:tc>
                <a:tc>
                  <a:txBody>
                    <a:bodyPr/>
                    <a:lstStyle/>
                    <a:p>
                      <a:pPr marL="342900" marR="0" lvl="0" indent="-342900">
                        <a:spcBef>
                          <a:spcPts val="0"/>
                        </a:spcBef>
                        <a:spcAft>
                          <a:spcPts val="0"/>
                        </a:spcAft>
                        <a:buSzPts val="1000"/>
                        <a:buFont typeface="Symbol" panose="05050102010706020507" pitchFamily="18" charset="2"/>
                        <a:buChar char=""/>
                        <a:tabLst>
                          <a:tab pos="457200" algn="l"/>
                        </a:tabLst>
                      </a:pPr>
                      <a:r>
                        <a:rPr lang="en-US" sz="1400">
                          <a:effectLst/>
                          <a:latin typeface="Verdana" panose="020B0604030504040204" pitchFamily="34" charset="0"/>
                          <a:ea typeface="Times New Roman" panose="02020603050405020304" pitchFamily="18" charset="0"/>
                        </a:rPr>
                        <a:t>Specify and describe consequences of the risk and the condition </a:t>
                      </a:r>
                      <a:endParaRPr lang="en-US" sz="1400">
                        <a:effectLst/>
                        <a:latin typeface="Times New Roman" panose="02020603050405020304" pitchFamily="18" charset="0"/>
                        <a:ea typeface="Times New Roman" panose="02020603050405020304" pitchFamily="18" charset="0"/>
                      </a:endParaRPr>
                    </a:p>
                  </a:txBody>
                  <a:tcPr marL="9525" marR="9525" marT="9525" marB="9525">
                    <a:lnL>
                      <a:noFill/>
                    </a:lnL>
                    <a:lnR>
                      <a:noFill/>
                    </a:lnR>
                    <a:lnT>
                      <a:noFill/>
                    </a:lnT>
                    <a:lnB>
                      <a:noFill/>
                    </a:lnB>
                    <a:solidFill>
                      <a:srgbClr val="FFFFFF"/>
                    </a:solidFill>
                  </a:tcPr>
                </a:tc>
                <a:extLst>
                  <a:ext uri="{0D108BD9-81ED-4DB2-BD59-A6C34878D82A}">
                    <a16:rowId xmlns:a16="http://schemas.microsoft.com/office/drawing/2014/main" val="10002"/>
                  </a:ext>
                </a:extLst>
              </a:tr>
              <a:tr h="0">
                <a:tc>
                  <a:txBody>
                    <a:bodyPr/>
                    <a:lstStyle/>
                    <a:p>
                      <a:pPr marL="0" marR="0">
                        <a:spcBef>
                          <a:spcPts val="0"/>
                        </a:spcBef>
                        <a:spcAft>
                          <a:spcPts val="0"/>
                        </a:spcAft>
                      </a:pPr>
                      <a:r>
                        <a:rPr lang="en-US" sz="1400" b="1">
                          <a:effectLst/>
                          <a:latin typeface="Verdana" panose="020B0604030504040204" pitchFamily="34" charset="0"/>
                          <a:ea typeface="Times New Roman" panose="02020603050405020304" pitchFamily="18" charset="0"/>
                        </a:rPr>
                        <a:t>3. Perceived Benefits</a:t>
                      </a:r>
                      <a:endParaRPr lang="en-US" sz="1400">
                        <a:effectLst/>
                        <a:latin typeface="Times New Roman" panose="02020603050405020304" pitchFamily="18" charset="0"/>
                        <a:ea typeface="Times New Roman" panose="02020603050405020304" pitchFamily="18" charset="0"/>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400" dirty="0">
                          <a:effectLst/>
                          <a:latin typeface="Verdana" panose="020B0604030504040204" pitchFamily="34" charset="0"/>
                          <a:ea typeface="Times New Roman" panose="02020603050405020304" pitchFamily="18" charset="0"/>
                        </a:rPr>
                        <a:t>One's belief in the efficacy of the advised action to reduce risk or seriousness of impact</a:t>
                      </a:r>
                      <a:endParaRPr lang="en-US" sz="1400" dirty="0">
                        <a:effectLst/>
                        <a:latin typeface="Times New Roman" panose="02020603050405020304" pitchFamily="18" charset="0"/>
                        <a:ea typeface="Times New Roman" panose="02020603050405020304" pitchFamily="18" charset="0"/>
                      </a:endParaRPr>
                    </a:p>
                  </a:txBody>
                  <a:tcPr marL="9525" marR="9525" marT="9525" marB="9525">
                    <a:lnL>
                      <a:noFill/>
                    </a:lnL>
                    <a:lnR>
                      <a:noFill/>
                    </a:lnR>
                    <a:lnT>
                      <a:noFill/>
                    </a:lnT>
                    <a:lnB>
                      <a:noFill/>
                    </a:lnB>
                    <a:solidFill>
                      <a:srgbClr val="FFFFFF"/>
                    </a:solidFill>
                  </a:tcPr>
                </a:tc>
                <a:tc>
                  <a:txBody>
                    <a:bodyPr/>
                    <a:lstStyle/>
                    <a:p>
                      <a:pPr marL="342900" marR="0" lvl="0" indent="-342900">
                        <a:spcBef>
                          <a:spcPts val="0"/>
                        </a:spcBef>
                        <a:spcAft>
                          <a:spcPts val="1200"/>
                        </a:spcAft>
                        <a:buSzPts val="1000"/>
                        <a:buFont typeface="Symbol" panose="05050102010706020507" pitchFamily="18" charset="2"/>
                        <a:buChar char=""/>
                        <a:tabLst>
                          <a:tab pos="457200" algn="l"/>
                        </a:tabLst>
                      </a:pPr>
                      <a:r>
                        <a:rPr lang="en-US" sz="1400">
                          <a:effectLst/>
                          <a:latin typeface="Verdana" panose="020B0604030504040204" pitchFamily="34" charset="0"/>
                          <a:ea typeface="Times New Roman" panose="02020603050405020304" pitchFamily="18" charset="0"/>
                        </a:rPr>
                        <a:t>Define action to take — how, where, when</a:t>
                      </a:r>
                      <a:endParaRPr lang="en-US" sz="1400">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SzPts val="1000"/>
                        <a:buFont typeface="Symbol" panose="05050102010706020507" pitchFamily="18" charset="2"/>
                        <a:buChar char=""/>
                        <a:tabLst>
                          <a:tab pos="457200" algn="l"/>
                        </a:tabLst>
                      </a:pPr>
                      <a:r>
                        <a:rPr lang="en-US" sz="1400">
                          <a:effectLst/>
                          <a:latin typeface="Verdana" panose="020B0604030504040204" pitchFamily="34" charset="0"/>
                          <a:ea typeface="Times New Roman" panose="02020603050405020304" pitchFamily="18" charset="0"/>
                        </a:rPr>
                        <a:t>Clarify the positive effects to expected</a:t>
                      </a:r>
                      <a:endParaRPr lang="en-US" sz="140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400">
                          <a:effectLst/>
                          <a:latin typeface="Verdana" panose="020B0604030504040204" pitchFamily="34" charset="0"/>
                          <a:ea typeface="Times New Roman" panose="02020603050405020304" pitchFamily="18" charset="0"/>
                        </a:rPr>
                        <a:t>Describe evidence of effectiveness </a:t>
                      </a:r>
                      <a:endParaRPr lang="en-US" sz="1400">
                        <a:effectLst/>
                        <a:latin typeface="Times New Roman" panose="02020603050405020304" pitchFamily="18" charset="0"/>
                        <a:ea typeface="Times New Roman" panose="02020603050405020304" pitchFamily="18" charset="0"/>
                      </a:endParaRPr>
                    </a:p>
                  </a:txBody>
                  <a:tcPr marL="9525" marR="9525" marT="9525" marB="9525">
                    <a:lnL>
                      <a:noFill/>
                    </a:lnL>
                    <a:lnR>
                      <a:noFill/>
                    </a:lnR>
                    <a:lnT>
                      <a:noFill/>
                    </a:lnT>
                    <a:lnB>
                      <a:noFill/>
                    </a:lnB>
                    <a:solidFill>
                      <a:srgbClr val="FFFFFF"/>
                    </a:solidFill>
                  </a:tcPr>
                </a:tc>
                <a:extLst>
                  <a:ext uri="{0D108BD9-81ED-4DB2-BD59-A6C34878D82A}">
                    <a16:rowId xmlns:a16="http://schemas.microsoft.com/office/drawing/2014/main" val="10003"/>
                  </a:ext>
                </a:extLst>
              </a:tr>
              <a:tr h="0">
                <a:tc>
                  <a:txBody>
                    <a:bodyPr/>
                    <a:lstStyle/>
                    <a:p>
                      <a:pPr marL="0" marR="0">
                        <a:spcBef>
                          <a:spcPts val="0"/>
                        </a:spcBef>
                        <a:spcAft>
                          <a:spcPts val="0"/>
                        </a:spcAft>
                      </a:pPr>
                      <a:r>
                        <a:rPr lang="en-US" sz="1400" b="1">
                          <a:effectLst/>
                          <a:latin typeface="Verdana" panose="020B0604030504040204" pitchFamily="34" charset="0"/>
                          <a:ea typeface="Times New Roman" panose="02020603050405020304" pitchFamily="18" charset="0"/>
                        </a:rPr>
                        <a:t>4. Perceived Barriers</a:t>
                      </a:r>
                      <a:endParaRPr lang="en-US" sz="1400">
                        <a:effectLst/>
                        <a:latin typeface="Times New Roman" panose="02020603050405020304" pitchFamily="18" charset="0"/>
                        <a:ea typeface="Times New Roman" panose="02020603050405020304" pitchFamily="18" charset="0"/>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400" dirty="0">
                          <a:effectLst/>
                          <a:latin typeface="Verdana" panose="020B0604030504040204" pitchFamily="34" charset="0"/>
                          <a:ea typeface="Times New Roman" panose="02020603050405020304" pitchFamily="18" charset="0"/>
                        </a:rPr>
                        <a:t>One's belief in the tangible and psychological costs of the advised behavior</a:t>
                      </a:r>
                      <a:endParaRPr lang="en-US" sz="1400" dirty="0">
                        <a:effectLst/>
                        <a:latin typeface="Times New Roman" panose="02020603050405020304" pitchFamily="18" charset="0"/>
                        <a:ea typeface="Times New Roman" panose="02020603050405020304" pitchFamily="18" charset="0"/>
                      </a:endParaRPr>
                    </a:p>
                  </a:txBody>
                  <a:tcPr marL="9525" marR="9525" marT="9525" marB="9525">
                    <a:lnL>
                      <a:noFill/>
                    </a:lnL>
                    <a:lnR>
                      <a:noFill/>
                    </a:lnR>
                    <a:lnT>
                      <a:noFill/>
                    </a:lnT>
                    <a:lnB>
                      <a:noFill/>
                    </a:lnB>
                    <a:solidFill>
                      <a:srgbClr val="FFFFFF"/>
                    </a:solidFill>
                  </a:tcPr>
                </a:tc>
                <a:tc>
                  <a:txBody>
                    <a:bodyPr/>
                    <a:lstStyle/>
                    <a:p>
                      <a:pPr marL="342900" marR="0" lvl="0" indent="-342900">
                        <a:spcBef>
                          <a:spcPts val="0"/>
                        </a:spcBef>
                        <a:spcAft>
                          <a:spcPts val="0"/>
                        </a:spcAft>
                        <a:buSzPts val="1000"/>
                        <a:buFont typeface="Symbol" panose="05050102010706020507" pitchFamily="18" charset="2"/>
                        <a:buChar char=""/>
                        <a:tabLst>
                          <a:tab pos="457200" algn="l"/>
                        </a:tabLst>
                      </a:pPr>
                      <a:r>
                        <a:rPr lang="en-US" sz="1400" dirty="0">
                          <a:effectLst/>
                          <a:latin typeface="Verdana" panose="020B0604030504040204" pitchFamily="34" charset="0"/>
                          <a:ea typeface="Times New Roman" panose="02020603050405020304" pitchFamily="18" charset="0"/>
                        </a:rPr>
                        <a:t>Identify and reduce barriers through reassurance, incentives, and assistance </a:t>
                      </a:r>
                      <a:endParaRPr lang="en-US" sz="1400" dirty="0">
                        <a:effectLst/>
                        <a:latin typeface="Times New Roman" panose="02020603050405020304" pitchFamily="18" charset="0"/>
                        <a:ea typeface="Times New Roman" panose="02020603050405020304" pitchFamily="18" charset="0"/>
                      </a:endParaRPr>
                    </a:p>
                  </a:txBody>
                  <a:tcPr marL="9525" marR="9525" marT="9525" marB="9525">
                    <a:lnL>
                      <a:noFill/>
                    </a:lnL>
                    <a:lnR>
                      <a:noFill/>
                    </a:lnR>
                    <a:lnT>
                      <a:noFill/>
                    </a:lnT>
                    <a:lnB>
                      <a:noFill/>
                    </a:lnB>
                    <a:solidFill>
                      <a:srgbClr val="FFFFFF"/>
                    </a:solidFill>
                  </a:tcPr>
                </a:tc>
                <a:extLst>
                  <a:ext uri="{0D108BD9-81ED-4DB2-BD59-A6C34878D82A}">
                    <a16:rowId xmlns:a16="http://schemas.microsoft.com/office/drawing/2014/main" val="10004"/>
                  </a:ext>
                </a:extLst>
              </a:tr>
              <a:tr h="0">
                <a:tc>
                  <a:txBody>
                    <a:bodyPr/>
                    <a:lstStyle/>
                    <a:p>
                      <a:pPr marL="0" marR="0">
                        <a:spcBef>
                          <a:spcPts val="0"/>
                        </a:spcBef>
                        <a:spcAft>
                          <a:spcPts val="0"/>
                        </a:spcAft>
                      </a:pPr>
                      <a:r>
                        <a:rPr lang="en-US" sz="1400" b="1">
                          <a:effectLst/>
                          <a:latin typeface="Verdana" panose="020B0604030504040204" pitchFamily="34" charset="0"/>
                          <a:ea typeface="Times New Roman" panose="02020603050405020304" pitchFamily="18" charset="0"/>
                        </a:rPr>
                        <a:t>5. Cues to Action</a:t>
                      </a:r>
                      <a:endParaRPr lang="en-US" sz="1400">
                        <a:effectLst/>
                        <a:latin typeface="Times New Roman" panose="02020603050405020304" pitchFamily="18" charset="0"/>
                        <a:ea typeface="Times New Roman" panose="02020603050405020304" pitchFamily="18" charset="0"/>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400">
                          <a:effectLst/>
                          <a:latin typeface="Verdana" panose="020B0604030504040204" pitchFamily="34" charset="0"/>
                          <a:ea typeface="Times New Roman" panose="02020603050405020304" pitchFamily="18" charset="0"/>
                        </a:rPr>
                        <a:t>Strategies to activate "readiness"</a:t>
                      </a:r>
                      <a:endParaRPr lang="en-US" sz="1400">
                        <a:effectLst/>
                        <a:latin typeface="Times New Roman" panose="02020603050405020304" pitchFamily="18" charset="0"/>
                        <a:ea typeface="Times New Roman" panose="02020603050405020304" pitchFamily="18" charset="0"/>
                      </a:endParaRPr>
                    </a:p>
                  </a:txBody>
                  <a:tcPr marL="9525" marR="9525" marT="9525" marB="9525">
                    <a:lnL>
                      <a:noFill/>
                    </a:lnL>
                    <a:lnR>
                      <a:noFill/>
                    </a:lnR>
                    <a:lnT>
                      <a:noFill/>
                    </a:lnT>
                    <a:lnB>
                      <a:noFill/>
                    </a:lnB>
                    <a:solidFill>
                      <a:srgbClr val="FFFFFF"/>
                    </a:solidFill>
                  </a:tcPr>
                </a:tc>
                <a:tc>
                  <a:txBody>
                    <a:bodyPr/>
                    <a:lstStyle/>
                    <a:p>
                      <a:pPr marL="342900" marR="0" lvl="0" indent="-342900">
                        <a:spcBef>
                          <a:spcPts val="0"/>
                        </a:spcBef>
                        <a:spcAft>
                          <a:spcPts val="1200"/>
                        </a:spcAft>
                        <a:buSzPts val="1000"/>
                        <a:buFont typeface="Symbol" panose="05050102010706020507" pitchFamily="18" charset="2"/>
                        <a:buChar char=""/>
                        <a:tabLst>
                          <a:tab pos="457200" algn="l"/>
                        </a:tabLst>
                      </a:pPr>
                      <a:r>
                        <a:rPr lang="en-US" sz="1400" dirty="0">
                          <a:effectLst/>
                          <a:latin typeface="Verdana" panose="020B0604030504040204" pitchFamily="34" charset="0"/>
                          <a:ea typeface="Times New Roman" panose="02020603050405020304" pitchFamily="18" charset="0"/>
                        </a:rPr>
                        <a:t>Provide how-to information</a:t>
                      </a:r>
                      <a:endParaRPr lang="en-US" sz="1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SzPts val="1000"/>
                        <a:buFont typeface="Symbol" panose="05050102010706020507" pitchFamily="18" charset="2"/>
                        <a:buChar char=""/>
                        <a:tabLst>
                          <a:tab pos="457200" algn="l"/>
                        </a:tabLst>
                      </a:pPr>
                      <a:r>
                        <a:rPr lang="en-US" sz="1400" dirty="0">
                          <a:effectLst/>
                          <a:latin typeface="Verdana" panose="020B0604030504040204" pitchFamily="34" charset="0"/>
                          <a:ea typeface="Times New Roman" panose="02020603050405020304" pitchFamily="18" charset="0"/>
                        </a:rPr>
                        <a:t>Promote awareness</a:t>
                      </a:r>
                      <a:endParaRPr lang="en-US" sz="1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400" dirty="0">
                          <a:effectLst/>
                          <a:latin typeface="Verdana" panose="020B0604030504040204" pitchFamily="34" charset="0"/>
                          <a:ea typeface="Times New Roman" panose="02020603050405020304" pitchFamily="18" charset="0"/>
                        </a:rPr>
                        <a:t>Provide reminders </a:t>
                      </a:r>
                      <a:endParaRPr lang="en-US" sz="1400" dirty="0">
                        <a:effectLst/>
                        <a:latin typeface="Times New Roman" panose="02020603050405020304" pitchFamily="18" charset="0"/>
                        <a:ea typeface="Times New Roman" panose="02020603050405020304" pitchFamily="18" charset="0"/>
                      </a:endParaRPr>
                    </a:p>
                  </a:txBody>
                  <a:tcPr marL="9525" marR="9525" marT="9525" marB="9525">
                    <a:lnL>
                      <a:noFill/>
                    </a:lnL>
                    <a:lnR>
                      <a:noFill/>
                    </a:lnR>
                    <a:lnT>
                      <a:noFill/>
                    </a:lnT>
                    <a:lnB>
                      <a:noFill/>
                    </a:lnB>
                    <a:solidFill>
                      <a:srgbClr val="FFFFFF"/>
                    </a:solidFill>
                  </a:tcPr>
                </a:tc>
                <a:extLst>
                  <a:ext uri="{0D108BD9-81ED-4DB2-BD59-A6C34878D82A}">
                    <a16:rowId xmlns:a16="http://schemas.microsoft.com/office/drawing/2014/main" val="10005"/>
                  </a:ext>
                </a:extLst>
              </a:tr>
              <a:tr h="0">
                <a:tc>
                  <a:txBody>
                    <a:bodyPr/>
                    <a:lstStyle/>
                    <a:p>
                      <a:pPr marL="0" marR="0">
                        <a:spcBef>
                          <a:spcPts val="0"/>
                        </a:spcBef>
                        <a:spcAft>
                          <a:spcPts val="0"/>
                        </a:spcAft>
                      </a:pPr>
                      <a:r>
                        <a:rPr lang="en-US" sz="1400" b="1">
                          <a:effectLst/>
                          <a:latin typeface="Verdana" panose="020B0604030504040204" pitchFamily="34" charset="0"/>
                          <a:ea typeface="Times New Roman" panose="02020603050405020304" pitchFamily="18" charset="0"/>
                        </a:rPr>
                        <a:t>6. Self-Efficacy </a:t>
                      </a:r>
                      <a:endParaRPr lang="en-US" sz="1400">
                        <a:effectLst/>
                        <a:latin typeface="Times New Roman" panose="02020603050405020304" pitchFamily="18" charset="0"/>
                        <a:ea typeface="Times New Roman" panose="02020603050405020304" pitchFamily="18" charset="0"/>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400">
                          <a:effectLst/>
                          <a:latin typeface="Verdana" panose="020B0604030504040204" pitchFamily="34" charset="0"/>
                          <a:ea typeface="Times New Roman" panose="02020603050405020304" pitchFamily="18" charset="0"/>
                        </a:rPr>
                        <a:t>Confidence in one's ability to take action</a:t>
                      </a:r>
                      <a:endParaRPr lang="en-US" sz="1400">
                        <a:effectLst/>
                        <a:latin typeface="Times New Roman" panose="02020603050405020304" pitchFamily="18" charset="0"/>
                        <a:ea typeface="Times New Roman" panose="02020603050405020304" pitchFamily="18" charset="0"/>
                      </a:endParaRPr>
                    </a:p>
                  </a:txBody>
                  <a:tcPr marL="9525" marR="9525" marT="9525" marB="9525">
                    <a:lnL>
                      <a:noFill/>
                    </a:lnL>
                    <a:lnR>
                      <a:noFill/>
                    </a:lnR>
                    <a:lnT>
                      <a:noFill/>
                    </a:lnT>
                    <a:lnB>
                      <a:noFill/>
                    </a:lnB>
                    <a:solidFill>
                      <a:srgbClr val="FFFFFF"/>
                    </a:solidFill>
                  </a:tcPr>
                </a:tc>
                <a:tc>
                  <a:txBody>
                    <a:bodyPr/>
                    <a:lstStyle/>
                    <a:p>
                      <a:pPr marL="342900" marR="0" lvl="0" indent="-342900">
                        <a:spcBef>
                          <a:spcPts val="0"/>
                        </a:spcBef>
                        <a:spcAft>
                          <a:spcPts val="0"/>
                        </a:spcAft>
                        <a:buSzPts val="1000"/>
                        <a:buFont typeface="Symbol" panose="05050102010706020507" pitchFamily="18" charset="2"/>
                        <a:buChar char=""/>
                        <a:tabLst>
                          <a:tab pos="457200" algn="l"/>
                        </a:tabLst>
                      </a:pPr>
                      <a:r>
                        <a:rPr lang="en-US" sz="1400" dirty="0">
                          <a:effectLst/>
                          <a:latin typeface="Verdana" panose="020B0604030504040204" pitchFamily="34" charset="0"/>
                          <a:ea typeface="Times New Roman" panose="02020603050405020304" pitchFamily="18" charset="0"/>
                        </a:rPr>
                        <a:t>Provide training, guidance, and positive reinforcement </a:t>
                      </a:r>
                      <a:endParaRPr lang="en-US" sz="1400" dirty="0">
                        <a:effectLst/>
                        <a:latin typeface="Times New Roman" panose="02020603050405020304" pitchFamily="18" charset="0"/>
                        <a:ea typeface="Times New Roman" panose="02020603050405020304" pitchFamily="18" charset="0"/>
                      </a:endParaRPr>
                    </a:p>
                  </a:txBody>
                  <a:tcPr marL="9525" marR="9525" marT="9525" marB="9525">
                    <a:lnL>
                      <a:noFill/>
                    </a:lnL>
                    <a:lnR>
                      <a:noFill/>
                    </a:lnR>
                    <a:lnT>
                      <a:noFill/>
                    </a:lnT>
                    <a:lnB>
                      <a:noFill/>
                    </a:lnB>
                    <a:solidFill>
                      <a:srgbClr val="FFFFFF"/>
                    </a:solid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2"/>
          <p:cNvSpPr>
            <a:spLocks noGrp="1"/>
          </p:cNvSpPr>
          <p:nvPr>
            <p:ph type="title"/>
          </p:nvPr>
        </p:nvSpPr>
        <p:spPr>
          <a:xfrm>
            <a:off x="1097280" y="286604"/>
            <a:ext cx="10058400" cy="827822"/>
          </a:xfrm>
        </p:spPr>
        <p:txBody>
          <a:bodyPr>
            <a:normAutofit/>
          </a:bodyPr>
          <a:lstStyle/>
          <a:p>
            <a:pPr eaLnBrk="1" hangingPunct="1"/>
            <a:r>
              <a:rPr lang="en-US" altLang="en-US" sz="4000" dirty="0"/>
              <a:t>The Health Belief Model</a:t>
            </a:r>
          </a:p>
        </p:txBody>
      </p:sp>
      <p:pic>
        <p:nvPicPr>
          <p:cNvPr id="19459"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4951" y="1314450"/>
            <a:ext cx="8596313"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460"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33550" y="5988050"/>
            <a:ext cx="5638800" cy="31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856397"/>
          </a:xfrm>
        </p:spPr>
        <p:txBody>
          <a:bodyPr>
            <a:normAutofit/>
          </a:bodyPr>
          <a:lstStyle/>
          <a:p>
            <a:r>
              <a:rPr lang="en-US" altLang="en-US" sz="3600" dirty="0"/>
              <a:t>Social Cognitive Theory (SCT)</a:t>
            </a:r>
            <a:endParaRPr lang="en-US" sz="3600" dirty="0"/>
          </a:p>
        </p:txBody>
      </p:sp>
      <p:sp>
        <p:nvSpPr>
          <p:cNvPr id="3" name="Content Placeholder 2"/>
          <p:cNvSpPr>
            <a:spLocks noGrp="1"/>
          </p:cNvSpPr>
          <p:nvPr>
            <p:ph idx="1"/>
          </p:nvPr>
        </p:nvSpPr>
        <p:spPr>
          <a:xfrm>
            <a:off x="1097280" y="1278467"/>
            <a:ext cx="10058400" cy="4590627"/>
          </a:xfrm>
        </p:spPr>
        <p:txBody>
          <a:bodyPr/>
          <a:lstStyle/>
          <a:p>
            <a:pPr>
              <a:spcAft>
                <a:spcPts val="0"/>
              </a:spcAft>
              <a:buFont typeface="Arial"/>
              <a:buChar char="•"/>
              <a:defRPr/>
            </a:pPr>
            <a:r>
              <a:rPr lang="en-US" sz="3200" dirty="0"/>
              <a:t>Founded by Bandura</a:t>
            </a:r>
          </a:p>
          <a:p>
            <a:pPr>
              <a:spcAft>
                <a:spcPts val="0"/>
              </a:spcAft>
              <a:buFont typeface="Arial"/>
              <a:buChar char="•"/>
              <a:defRPr/>
            </a:pPr>
            <a:r>
              <a:rPr lang="en-US" sz="3200" dirty="0"/>
              <a:t>Suggests that variability in response to stimuli is partially due to individualized goals</a:t>
            </a:r>
          </a:p>
          <a:p>
            <a:pPr>
              <a:spcAft>
                <a:spcPts val="0"/>
              </a:spcAft>
              <a:buFont typeface="Arial"/>
              <a:buChar char="•"/>
              <a:defRPr/>
            </a:pPr>
            <a:r>
              <a:rPr lang="en-US" sz="3200" i="1" dirty="0"/>
              <a:t>Goal-directed behavior</a:t>
            </a:r>
            <a:r>
              <a:rPr lang="en-US" sz="3200" dirty="0"/>
              <a:t>?</a:t>
            </a:r>
          </a:p>
          <a:p>
            <a:pPr>
              <a:spcAft>
                <a:spcPts val="0"/>
              </a:spcAft>
              <a:buFont typeface="Arial"/>
              <a:buChar char="•"/>
              <a:defRPr/>
            </a:pPr>
            <a:r>
              <a:rPr lang="en-US" sz="3200" dirty="0"/>
              <a:t>“provides a comprehensive conceptual framework that describes the dynamic interrelationships of self-regulatory processes involved in goal-directed behavior”</a:t>
            </a:r>
          </a:p>
          <a:p>
            <a:pPr>
              <a:spcAft>
                <a:spcPts val="0"/>
              </a:spcAft>
              <a:buFont typeface="Arial"/>
              <a:buChar char="•"/>
              <a:defRPr/>
            </a:pPr>
            <a:r>
              <a:rPr lang="en-US" sz="3200" dirty="0"/>
              <a:t>Central concept…reciprocal determinism</a:t>
            </a:r>
          </a:p>
          <a:p>
            <a:endParaRPr lang="en-US" dirty="0"/>
          </a:p>
        </p:txBody>
      </p:sp>
    </p:spTree>
    <p:extLst>
      <p:ext uri="{BB962C8B-B14F-4D97-AF65-F5344CB8AC3E}">
        <p14:creationId xmlns:p14="http://schemas.microsoft.com/office/powerpoint/2010/main" val="22242355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441529"/>
          </a:xfrm>
        </p:spPr>
        <p:txBody>
          <a:bodyPr>
            <a:normAutofit fontScale="90000"/>
          </a:bodyPr>
          <a:lstStyle/>
          <a:p>
            <a:r>
              <a:rPr lang="en-US" altLang="en-US" sz="2800" dirty="0"/>
              <a:t>Social Cognitive Theory (SCT)</a:t>
            </a:r>
            <a:endParaRPr lang="en-US" sz="2800" dirty="0"/>
          </a:p>
        </p:txBody>
      </p:sp>
      <p:sp>
        <p:nvSpPr>
          <p:cNvPr id="3" name="Content Placeholder 2"/>
          <p:cNvSpPr>
            <a:spLocks noGrp="1"/>
          </p:cNvSpPr>
          <p:nvPr>
            <p:ph idx="1"/>
          </p:nvPr>
        </p:nvSpPr>
        <p:spPr>
          <a:xfrm>
            <a:off x="1097280" y="880533"/>
            <a:ext cx="10058400" cy="5283200"/>
          </a:xfrm>
        </p:spPr>
        <p:txBody>
          <a:bodyPr>
            <a:noAutofit/>
          </a:bodyPr>
          <a:lstStyle/>
          <a:p>
            <a:pPr>
              <a:lnSpc>
                <a:spcPct val="120000"/>
              </a:lnSpc>
            </a:pPr>
            <a:r>
              <a:rPr lang="en-US" b="1" i="1" dirty="0"/>
              <a:t>Environment</a:t>
            </a:r>
            <a:r>
              <a:rPr lang="en-US" i="1" dirty="0"/>
              <a:t>:</a:t>
            </a:r>
            <a:r>
              <a:rPr lang="en-US" dirty="0"/>
              <a:t> Factors physically external to the person; Provides opportunities and social support</a:t>
            </a:r>
          </a:p>
          <a:p>
            <a:pPr>
              <a:lnSpc>
                <a:spcPct val="120000"/>
              </a:lnSpc>
            </a:pPr>
            <a:r>
              <a:rPr lang="en-US" dirty="0"/>
              <a:t> </a:t>
            </a:r>
            <a:r>
              <a:rPr lang="en-US" b="1" i="1" dirty="0"/>
              <a:t>Situation</a:t>
            </a:r>
            <a:r>
              <a:rPr lang="en-US" i="1" dirty="0"/>
              <a:t>:</a:t>
            </a:r>
            <a:r>
              <a:rPr lang="en-US" dirty="0"/>
              <a:t> Perception of the environment; correct misperceptions and promote healthful forms</a:t>
            </a:r>
          </a:p>
          <a:p>
            <a:pPr>
              <a:lnSpc>
                <a:spcPct val="120000"/>
              </a:lnSpc>
            </a:pPr>
            <a:r>
              <a:rPr lang="en-US" dirty="0"/>
              <a:t> </a:t>
            </a:r>
            <a:r>
              <a:rPr lang="en-US" b="1" i="1" dirty="0"/>
              <a:t>Behavioral capability</a:t>
            </a:r>
            <a:r>
              <a:rPr lang="en-US" i="1" dirty="0"/>
              <a:t>:</a:t>
            </a:r>
            <a:r>
              <a:rPr lang="en-US" dirty="0"/>
              <a:t> Knowledge and skill to perform a given behavior; promote mastery learning through skills training</a:t>
            </a:r>
          </a:p>
          <a:p>
            <a:pPr>
              <a:lnSpc>
                <a:spcPct val="120000"/>
              </a:lnSpc>
            </a:pPr>
            <a:r>
              <a:rPr lang="en-US" dirty="0"/>
              <a:t> </a:t>
            </a:r>
            <a:r>
              <a:rPr lang="en-US" b="1" i="1" dirty="0"/>
              <a:t>Expectations</a:t>
            </a:r>
            <a:r>
              <a:rPr lang="en-US" i="1" dirty="0"/>
              <a:t>:</a:t>
            </a:r>
            <a:r>
              <a:rPr lang="en-US" dirty="0"/>
              <a:t> Anticipatory outcomes of a behavior; Model positive outcomes of healthful behavior</a:t>
            </a:r>
          </a:p>
          <a:p>
            <a:pPr>
              <a:lnSpc>
                <a:spcPct val="120000"/>
              </a:lnSpc>
            </a:pPr>
            <a:r>
              <a:rPr lang="en-US" dirty="0"/>
              <a:t> </a:t>
            </a:r>
            <a:r>
              <a:rPr lang="en-US" b="1" i="1" dirty="0"/>
              <a:t>Expectancies</a:t>
            </a:r>
            <a:r>
              <a:rPr lang="en-US" i="1" dirty="0"/>
              <a:t>:</a:t>
            </a:r>
            <a:r>
              <a:rPr lang="en-US" dirty="0"/>
              <a:t> The values that the person places on a given outcome, incentives; Present outcomes of change that have functional meaning</a:t>
            </a:r>
          </a:p>
          <a:p>
            <a:pPr>
              <a:lnSpc>
                <a:spcPct val="120000"/>
              </a:lnSpc>
            </a:pPr>
            <a:r>
              <a:rPr lang="en-US" dirty="0"/>
              <a:t> </a:t>
            </a:r>
            <a:r>
              <a:rPr lang="en-US" b="1" i="1" dirty="0"/>
              <a:t>Self-control</a:t>
            </a:r>
            <a:r>
              <a:rPr lang="en-US" i="1" dirty="0"/>
              <a:t>:</a:t>
            </a:r>
            <a:r>
              <a:rPr lang="en-US" dirty="0"/>
              <a:t> Personal regulation of goal-directed behavior or performance; Provide opportunities for self-monitoring, goal setting, problem solving, and self-        reward</a:t>
            </a:r>
          </a:p>
        </p:txBody>
      </p:sp>
    </p:spTree>
    <p:extLst>
      <p:ext uri="{BB962C8B-B14F-4D97-AF65-F5344CB8AC3E}">
        <p14:creationId xmlns:p14="http://schemas.microsoft.com/office/powerpoint/2010/main" val="4003059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881797"/>
          </a:xfrm>
        </p:spPr>
        <p:txBody>
          <a:bodyPr>
            <a:normAutofit/>
          </a:bodyPr>
          <a:lstStyle/>
          <a:p>
            <a:r>
              <a:rPr lang="en-US" altLang="en-US" sz="3200" dirty="0"/>
              <a:t>Social Cognitive Theory (SCT)</a:t>
            </a:r>
            <a:endParaRPr lang="en-US" sz="3200" dirty="0"/>
          </a:p>
        </p:txBody>
      </p:sp>
      <p:sp>
        <p:nvSpPr>
          <p:cNvPr id="3" name="Content Placeholder 2"/>
          <p:cNvSpPr>
            <a:spLocks noGrp="1"/>
          </p:cNvSpPr>
          <p:nvPr>
            <p:ph idx="1"/>
          </p:nvPr>
        </p:nvSpPr>
        <p:spPr>
          <a:xfrm>
            <a:off x="1097280" y="1295400"/>
            <a:ext cx="10058400" cy="4573694"/>
          </a:xfrm>
        </p:spPr>
        <p:txBody>
          <a:bodyPr>
            <a:normAutofit fontScale="92500" lnSpcReduction="10000"/>
          </a:bodyPr>
          <a:lstStyle/>
          <a:p>
            <a:pPr>
              <a:lnSpc>
                <a:spcPct val="120000"/>
              </a:lnSpc>
            </a:pPr>
            <a:r>
              <a:rPr lang="en-US" sz="2200" b="1" i="1" dirty="0"/>
              <a:t>Observational learning</a:t>
            </a:r>
            <a:r>
              <a:rPr lang="en-US" sz="2200" i="1" dirty="0"/>
              <a:t>:</a:t>
            </a:r>
            <a:r>
              <a:rPr lang="en-US" sz="2200" dirty="0"/>
              <a:t> Behavioral acquisition that occurs by watching the actions and outcomes of others’ behavior; Include credible role models of the targeted behavior</a:t>
            </a:r>
          </a:p>
          <a:p>
            <a:pPr>
              <a:lnSpc>
                <a:spcPct val="120000"/>
              </a:lnSpc>
            </a:pPr>
            <a:r>
              <a:rPr lang="en-US" sz="2200" dirty="0"/>
              <a:t> </a:t>
            </a:r>
            <a:r>
              <a:rPr lang="en-US" sz="2200" b="1" i="1" dirty="0"/>
              <a:t>Reinforcements</a:t>
            </a:r>
            <a:r>
              <a:rPr lang="en-US" sz="2200" i="1" dirty="0"/>
              <a:t>:</a:t>
            </a:r>
            <a:r>
              <a:rPr lang="en-US" sz="2200" dirty="0"/>
              <a:t> Responses to a person’s behavior that increase or decrease the likelihood of reoccurrence; Promote self-initiated rewards and incentives</a:t>
            </a:r>
          </a:p>
          <a:p>
            <a:pPr>
              <a:lnSpc>
                <a:spcPct val="120000"/>
              </a:lnSpc>
            </a:pPr>
            <a:r>
              <a:rPr lang="en-US" sz="2200" dirty="0"/>
              <a:t> </a:t>
            </a:r>
            <a:r>
              <a:rPr lang="en-US" sz="2200" b="1" i="1" dirty="0"/>
              <a:t>Self-efficacy</a:t>
            </a:r>
            <a:r>
              <a:rPr lang="en-US" sz="2200" i="1" dirty="0"/>
              <a:t>:</a:t>
            </a:r>
            <a:r>
              <a:rPr lang="en-US" sz="2200" dirty="0"/>
              <a:t> The person’s confidence in performing a particular behavior; Approach behavioral change in small steps to ensure success</a:t>
            </a:r>
          </a:p>
          <a:p>
            <a:pPr>
              <a:lnSpc>
                <a:spcPct val="120000"/>
              </a:lnSpc>
            </a:pPr>
            <a:r>
              <a:rPr lang="en-US" sz="2200" dirty="0"/>
              <a:t> </a:t>
            </a:r>
            <a:r>
              <a:rPr lang="en-US" sz="2200" b="1" i="1" dirty="0"/>
              <a:t>Emotional coping responses</a:t>
            </a:r>
            <a:r>
              <a:rPr lang="en-US" sz="2200" i="1" dirty="0"/>
              <a:t>:</a:t>
            </a:r>
            <a:r>
              <a:rPr lang="en-US" sz="2200" dirty="0"/>
              <a:t> Strategies or tactics that are used by a person to deal with emotional stimuli; provide training in problem solving and stress management</a:t>
            </a:r>
          </a:p>
          <a:p>
            <a:pPr>
              <a:lnSpc>
                <a:spcPct val="120000"/>
              </a:lnSpc>
            </a:pPr>
            <a:r>
              <a:rPr lang="en-US" sz="2200" dirty="0"/>
              <a:t> </a:t>
            </a:r>
            <a:r>
              <a:rPr lang="en-US" sz="2200" b="1" i="1" dirty="0"/>
              <a:t>Reciprocal determinism</a:t>
            </a:r>
            <a:r>
              <a:rPr lang="en-US" sz="2200" i="1" dirty="0"/>
              <a:t>:</a:t>
            </a:r>
            <a:r>
              <a:rPr lang="en-US" sz="2200" dirty="0"/>
              <a:t> The dynamic interaction of the person, the behavior, and the environment in which the behavior is performed; consider multiple avenues to behavioral change, including environmental, skill, and personal change.</a:t>
            </a:r>
          </a:p>
          <a:p>
            <a:endParaRPr lang="en-US" dirty="0"/>
          </a:p>
        </p:txBody>
      </p:sp>
    </p:spTree>
    <p:extLst>
      <p:ext uri="{BB962C8B-B14F-4D97-AF65-F5344CB8AC3E}">
        <p14:creationId xmlns:p14="http://schemas.microsoft.com/office/powerpoint/2010/main" val="26593558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949530"/>
          </a:xfrm>
        </p:spPr>
        <p:txBody>
          <a:bodyPr>
            <a:normAutofit/>
          </a:bodyPr>
          <a:lstStyle/>
          <a:p>
            <a:r>
              <a:rPr lang="en-US" sz="3600" dirty="0"/>
              <a:t>Reciprocal Determinism  - Triadic Reciprocity</a:t>
            </a:r>
          </a:p>
        </p:txBody>
      </p:sp>
      <p:pic>
        <p:nvPicPr>
          <p:cNvPr id="4" name="Content Placeholder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4599" y="1405465"/>
            <a:ext cx="6906710" cy="4937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09646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7213" y="481336"/>
            <a:ext cx="10058400" cy="881797"/>
          </a:xfrm>
        </p:spPr>
        <p:txBody>
          <a:bodyPr>
            <a:normAutofit/>
          </a:bodyPr>
          <a:lstStyle/>
          <a:p>
            <a:r>
              <a:rPr lang="en-US" sz="3200" b="1" dirty="0">
                <a:solidFill>
                  <a:schemeClr val="tx1"/>
                </a:solidFill>
              </a:rPr>
              <a:t>Chapter 3 - Objectives</a:t>
            </a:r>
          </a:p>
        </p:txBody>
      </p:sp>
      <p:sp>
        <p:nvSpPr>
          <p:cNvPr id="3" name="Content Placeholder 2"/>
          <p:cNvSpPr>
            <a:spLocks noGrp="1"/>
          </p:cNvSpPr>
          <p:nvPr>
            <p:ph idx="1"/>
          </p:nvPr>
        </p:nvSpPr>
        <p:spPr/>
        <p:txBody>
          <a:bodyPr/>
          <a:lstStyle/>
          <a:p>
            <a:r>
              <a:rPr lang="en-US" dirty="0"/>
              <a:t>1. Describe the characteristics of an ideal theory.</a:t>
            </a:r>
          </a:p>
          <a:p>
            <a:r>
              <a:rPr lang="en-US" dirty="0"/>
              <a:t>2. Distinguish between value-expectancy and stage theories.</a:t>
            </a:r>
          </a:p>
          <a:p>
            <a:r>
              <a:rPr lang="en-US" dirty="0"/>
              <a:t>3. Identify the key features of: Rotter’s Social Learning Theory, Social Cognitive Theory, Theory of Reasoned Action, Theory of Planned Behavior, Health Belief Model, </a:t>
            </a:r>
            <a:r>
              <a:rPr lang="en-US" dirty="0" err="1"/>
              <a:t>Transtheoretical</a:t>
            </a:r>
            <a:r>
              <a:rPr lang="en-US" dirty="0"/>
              <a:t> Model of Change, and Precaution Adoption Process Model.</a:t>
            </a:r>
          </a:p>
          <a:p>
            <a:r>
              <a:rPr lang="en-US" dirty="0"/>
              <a:t>4. Compare and contrast the strengths and limitations of different theories pre- </a:t>
            </a:r>
            <a:r>
              <a:rPr lang="en-US" dirty="0" err="1"/>
              <a:t>sented</a:t>
            </a:r>
            <a:r>
              <a:rPr lang="en-US" dirty="0"/>
              <a:t> in the chapter.</a:t>
            </a:r>
          </a:p>
          <a:p>
            <a:r>
              <a:rPr lang="en-US" dirty="0"/>
              <a:t>5. Apply the individual/interpersonal theories presented in the chapter to the provision of care in a pharmacy practice setting.</a:t>
            </a:r>
          </a:p>
        </p:txBody>
      </p:sp>
    </p:spTree>
    <p:extLst>
      <p:ext uri="{BB962C8B-B14F-4D97-AF65-F5344CB8AC3E}">
        <p14:creationId xmlns:p14="http://schemas.microsoft.com/office/powerpoint/2010/main" val="155030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1271264"/>
          </a:xfrm>
        </p:spPr>
        <p:txBody>
          <a:bodyPr>
            <a:normAutofit fontScale="90000"/>
          </a:bodyPr>
          <a:lstStyle/>
          <a:p>
            <a:r>
              <a:rPr lang="en-US" dirty="0"/>
              <a:t>Reciprocal Determinism</a:t>
            </a:r>
            <a:br>
              <a:rPr lang="en-US" dirty="0"/>
            </a:br>
            <a:endParaRPr lang="en-US" dirty="0"/>
          </a:p>
        </p:txBody>
      </p:sp>
      <p:sp>
        <p:nvSpPr>
          <p:cNvPr id="3" name="Content Placeholder 2"/>
          <p:cNvSpPr>
            <a:spLocks noGrp="1"/>
          </p:cNvSpPr>
          <p:nvPr>
            <p:ph idx="1"/>
          </p:nvPr>
        </p:nvSpPr>
        <p:spPr>
          <a:xfrm>
            <a:off x="1097280" y="1227667"/>
            <a:ext cx="10058400" cy="4641427"/>
          </a:xfrm>
        </p:spPr>
        <p:txBody>
          <a:bodyPr>
            <a:normAutofit/>
          </a:bodyPr>
          <a:lstStyle/>
          <a:p>
            <a:pPr marL="0" indent="0">
              <a:buNone/>
            </a:pPr>
            <a:r>
              <a:rPr lang="en-US" altLang="en-US" sz="3600" b="1" dirty="0"/>
              <a:t>Environment</a:t>
            </a:r>
          </a:p>
          <a:p>
            <a:pPr lvl="1"/>
            <a:r>
              <a:rPr lang="en-US" altLang="en-US" sz="3600" dirty="0"/>
              <a:t>Includes both physical and social elements</a:t>
            </a:r>
          </a:p>
          <a:p>
            <a:pPr lvl="1"/>
            <a:r>
              <a:rPr lang="en-US" altLang="en-US" sz="3600" dirty="0"/>
              <a:t>Provides context</a:t>
            </a:r>
          </a:p>
          <a:p>
            <a:pPr lvl="1"/>
            <a:r>
              <a:rPr lang="en-US" altLang="en-US" sz="3600" dirty="0"/>
              <a:t>Provides variable opportunity and reinforcement</a:t>
            </a:r>
          </a:p>
          <a:p>
            <a:pPr lvl="1"/>
            <a:r>
              <a:rPr lang="en-US" altLang="en-US" sz="3600" dirty="0"/>
              <a:t>Provides consequences and feedback</a:t>
            </a:r>
          </a:p>
          <a:p>
            <a:pPr lvl="1"/>
            <a:r>
              <a:rPr lang="en-US" altLang="en-US" sz="3600" dirty="0"/>
              <a:t>Can be physical, social, political and religious</a:t>
            </a:r>
          </a:p>
          <a:p>
            <a:endParaRPr lang="en-US" sz="3600" dirty="0"/>
          </a:p>
        </p:txBody>
      </p:sp>
    </p:spTree>
    <p:extLst>
      <p:ext uri="{BB962C8B-B14F-4D97-AF65-F5344CB8AC3E}">
        <p14:creationId xmlns:p14="http://schemas.microsoft.com/office/powerpoint/2010/main" val="16659024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Reciprocal Determinism</a:t>
            </a:r>
            <a:br>
              <a:rPr lang="en-US" dirty="0"/>
            </a:br>
            <a:endParaRPr lang="en-US" dirty="0"/>
          </a:p>
        </p:txBody>
      </p:sp>
      <p:sp>
        <p:nvSpPr>
          <p:cNvPr id="3" name="Content Placeholder 2"/>
          <p:cNvSpPr>
            <a:spLocks noGrp="1"/>
          </p:cNvSpPr>
          <p:nvPr>
            <p:ph idx="1"/>
          </p:nvPr>
        </p:nvSpPr>
        <p:spPr>
          <a:xfrm>
            <a:off x="1097280" y="1253067"/>
            <a:ext cx="10058400" cy="4616027"/>
          </a:xfrm>
        </p:spPr>
        <p:txBody>
          <a:bodyPr/>
          <a:lstStyle/>
          <a:p>
            <a:pPr marL="0" indent="0">
              <a:buNone/>
            </a:pPr>
            <a:r>
              <a:rPr lang="en-US" altLang="en-US" sz="3600" b="1" dirty="0"/>
              <a:t>Behavior</a:t>
            </a:r>
          </a:p>
          <a:p>
            <a:pPr lvl="1"/>
            <a:r>
              <a:rPr lang="en-US" altLang="en-US" sz="3600" dirty="0"/>
              <a:t>Generates environmental responses</a:t>
            </a:r>
          </a:p>
          <a:p>
            <a:pPr lvl="1"/>
            <a:r>
              <a:rPr lang="en-US" altLang="en-US" sz="3600" dirty="0"/>
              <a:t>Goal directed</a:t>
            </a:r>
          </a:p>
          <a:p>
            <a:pPr lvl="1"/>
            <a:r>
              <a:rPr lang="en-US" altLang="en-US" sz="3600" dirty="0"/>
              <a:t>Frequency depends on reinforcement</a:t>
            </a:r>
          </a:p>
          <a:p>
            <a:pPr lvl="1"/>
            <a:r>
              <a:rPr lang="en-US" altLang="en-US" sz="3600" dirty="0"/>
              <a:t>Provides feedback in which learning occurs</a:t>
            </a:r>
          </a:p>
          <a:p>
            <a:pPr lvl="1"/>
            <a:r>
              <a:rPr lang="en-US" altLang="en-US" sz="3600" dirty="0"/>
              <a:t>Can change environment</a:t>
            </a:r>
          </a:p>
          <a:p>
            <a:endParaRPr lang="en-US" dirty="0"/>
          </a:p>
        </p:txBody>
      </p:sp>
    </p:spTree>
    <p:extLst>
      <p:ext uri="{BB962C8B-B14F-4D97-AF65-F5344CB8AC3E}">
        <p14:creationId xmlns:p14="http://schemas.microsoft.com/office/powerpoint/2010/main" val="9876196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Reciprocal Determinism</a:t>
            </a:r>
            <a:br>
              <a:rPr lang="en-US" dirty="0"/>
            </a:br>
            <a:endParaRPr lang="en-US" dirty="0"/>
          </a:p>
        </p:txBody>
      </p:sp>
      <p:sp>
        <p:nvSpPr>
          <p:cNvPr id="3" name="Content Placeholder 2"/>
          <p:cNvSpPr>
            <a:spLocks noGrp="1"/>
          </p:cNvSpPr>
          <p:nvPr>
            <p:ph idx="1"/>
          </p:nvPr>
        </p:nvSpPr>
        <p:spPr>
          <a:xfrm>
            <a:off x="1097280" y="1253067"/>
            <a:ext cx="10058400" cy="4616027"/>
          </a:xfrm>
        </p:spPr>
        <p:txBody>
          <a:bodyPr/>
          <a:lstStyle/>
          <a:p>
            <a:pPr marL="0" indent="0">
              <a:buNone/>
            </a:pPr>
            <a:r>
              <a:rPr lang="en-US" altLang="en-US" sz="4000" b="1" dirty="0"/>
              <a:t>Person</a:t>
            </a:r>
          </a:p>
          <a:p>
            <a:pPr lvl="1"/>
            <a:r>
              <a:rPr lang="en-US" altLang="en-US" sz="4000" dirty="0"/>
              <a:t>Personality</a:t>
            </a:r>
          </a:p>
          <a:p>
            <a:pPr lvl="1"/>
            <a:r>
              <a:rPr lang="en-US" altLang="en-US" sz="4000" dirty="0"/>
              <a:t>Cognitions</a:t>
            </a:r>
          </a:p>
          <a:p>
            <a:pPr lvl="1"/>
            <a:r>
              <a:rPr lang="en-US" altLang="en-US" sz="4000" dirty="0"/>
              <a:t>Evaluates the likelihood of reinforcement based on individual past experience</a:t>
            </a:r>
          </a:p>
          <a:p>
            <a:endParaRPr lang="en-US" dirty="0"/>
          </a:p>
        </p:txBody>
      </p:sp>
    </p:spTree>
    <p:extLst>
      <p:ext uri="{BB962C8B-B14F-4D97-AF65-F5344CB8AC3E}">
        <p14:creationId xmlns:p14="http://schemas.microsoft.com/office/powerpoint/2010/main" val="18652477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1330530"/>
          </a:xfrm>
        </p:spPr>
        <p:txBody>
          <a:bodyPr>
            <a:normAutofit fontScale="90000"/>
          </a:bodyPr>
          <a:lstStyle/>
          <a:p>
            <a:r>
              <a:rPr lang="en-US" b="1" dirty="0" err="1"/>
              <a:t>Transtheoretical</a:t>
            </a:r>
            <a:r>
              <a:rPr lang="en-US" b="1" dirty="0"/>
              <a:t> Model</a:t>
            </a:r>
            <a:br>
              <a:rPr lang="en-US" dirty="0"/>
            </a:br>
            <a:endParaRPr lang="en-US" dirty="0"/>
          </a:p>
        </p:txBody>
      </p:sp>
      <p:sp>
        <p:nvSpPr>
          <p:cNvPr id="3" name="Content Placeholder 2"/>
          <p:cNvSpPr>
            <a:spLocks noGrp="1"/>
          </p:cNvSpPr>
          <p:nvPr>
            <p:ph idx="1"/>
          </p:nvPr>
        </p:nvSpPr>
        <p:spPr>
          <a:xfrm>
            <a:off x="1097280" y="1380067"/>
            <a:ext cx="10058400" cy="4489027"/>
          </a:xfrm>
        </p:spPr>
        <p:txBody>
          <a:bodyPr>
            <a:normAutofit lnSpcReduction="10000"/>
          </a:bodyPr>
          <a:lstStyle/>
          <a:p>
            <a:r>
              <a:rPr lang="en-US" b="1" u="sng" dirty="0"/>
              <a:t>What are the Stages of Change?</a:t>
            </a:r>
            <a:endParaRPr lang="en-US" dirty="0"/>
          </a:p>
          <a:p>
            <a:r>
              <a:rPr lang="en-US" b="1" dirty="0" err="1"/>
              <a:t>Precontemplation</a:t>
            </a:r>
            <a:r>
              <a:rPr lang="en-US" dirty="0"/>
              <a:t> is the stage at which there is no intention to change behavior in the foreseeable future. Many individuals in this stage are unaware of problems or that there is a need for change.</a:t>
            </a:r>
          </a:p>
          <a:p>
            <a:r>
              <a:rPr lang="en-US" b="1" dirty="0"/>
              <a:t>Contemplation</a:t>
            </a:r>
            <a:r>
              <a:rPr lang="en-US" dirty="0"/>
              <a:t> is the stage in which individuals have identified a problem.  In this stage, they are deciding whether or not there is a need to take action to correct the problem.  Do the pro &amp; cons of change outweigh the pro &amp; cons of maintaining present behavioral pattern? </a:t>
            </a:r>
          </a:p>
          <a:p>
            <a:r>
              <a:rPr lang="en-US" b="1" dirty="0"/>
              <a:t>Preparation</a:t>
            </a:r>
            <a:r>
              <a:rPr lang="en-US" dirty="0"/>
              <a:t> is a stage entered into once the individual decides there is a need to take some action.  Specific plans of action are developed in this stage as the individual chooses among alternative potential solutions.</a:t>
            </a:r>
          </a:p>
          <a:p>
            <a:r>
              <a:rPr lang="en-US" b="1" dirty="0"/>
              <a:t>Action </a:t>
            </a:r>
            <a:r>
              <a:rPr lang="en-US" dirty="0"/>
              <a:t>is the stage in which individuals put their plans into action and change their behavioral patterns. </a:t>
            </a:r>
          </a:p>
          <a:p>
            <a:r>
              <a:rPr lang="en-US" b="1" dirty="0"/>
              <a:t>Maintenance</a:t>
            </a:r>
            <a:r>
              <a:rPr lang="en-US" dirty="0"/>
              <a:t> is the stage in which people work to prevent relapse and consolidate the gains attained during action.</a:t>
            </a:r>
          </a:p>
          <a:p>
            <a:endParaRPr lang="en-US" dirty="0"/>
          </a:p>
        </p:txBody>
      </p:sp>
    </p:spTree>
    <p:extLst>
      <p:ext uri="{BB962C8B-B14F-4D97-AF65-F5344CB8AC3E}">
        <p14:creationId xmlns:p14="http://schemas.microsoft.com/office/powerpoint/2010/main" val="22719178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1" name="Picture 3" descr="ttmf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0485" y="1850497"/>
            <a:ext cx="8229603" cy="3840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424774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798126"/>
          </a:xfrm>
        </p:spPr>
        <p:txBody>
          <a:bodyPr>
            <a:normAutofit/>
          </a:bodyPr>
          <a:lstStyle/>
          <a:p>
            <a:r>
              <a:rPr lang="en-US" sz="3200" dirty="0"/>
              <a:t>Stage Tailoring</a:t>
            </a:r>
          </a:p>
        </p:txBody>
      </p:sp>
      <p:sp>
        <p:nvSpPr>
          <p:cNvPr id="3" name="Content Placeholder 2"/>
          <p:cNvSpPr>
            <a:spLocks noGrp="1"/>
          </p:cNvSpPr>
          <p:nvPr>
            <p:ph idx="1"/>
          </p:nvPr>
        </p:nvSpPr>
        <p:spPr>
          <a:xfrm>
            <a:off x="1097280" y="1290918"/>
            <a:ext cx="10058400" cy="4578176"/>
          </a:xfrm>
        </p:spPr>
        <p:txBody>
          <a:bodyPr/>
          <a:lstStyle/>
          <a:p>
            <a:r>
              <a:rPr lang="en-US" sz="3200" dirty="0"/>
              <a:t>“Staging” can provide valuable information about readiness to change, enabling the tailoring of interventions to stage.</a:t>
            </a:r>
          </a:p>
          <a:p>
            <a:r>
              <a:rPr lang="en-US" sz="3200" dirty="0"/>
              <a:t>Different interventions are used for individuals or groups at different stages to target the knowledge and skills they will need to move to the next adjacent stage.</a:t>
            </a:r>
          </a:p>
          <a:p>
            <a:endParaRPr lang="en-US" dirty="0"/>
          </a:p>
        </p:txBody>
      </p:sp>
    </p:spTree>
    <p:extLst>
      <p:ext uri="{BB962C8B-B14F-4D97-AF65-F5344CB8AC3E}">
        <p14:creationId xmlns:p14="http://schemas.microsoft.com/office/powerpoint/2010/main" val="2558515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58072" y="2117052"/>
            <a:ext cx="5645520" cy="373757"/>
          </a:xfrm>
          <a:prstGeom prst="rect">
            <a:avLst/>
          </a:prstGeom>
        </p:spPr>
        <p:txBody>
          <a:bodyPr wrap="none">
            <a:spAutoFit/>
          </a:bodyPr>
          <a:lstStyle/>
          <a:p>
            <a:pPr>
              <a:lnSpc>
                <a:spcPct val="107000"/>
              </a:lnSpc>
              <a:spcAft>
                <a:spcPts val="800"/>
              </a:spcAft>
            </a:pPr>
            <a:r>
              <a:rPr lang="en-US" b="1" u="sng" dirty="0">
                <a:solidFill>
                  <a:srgbClr val="0000FF"/>
                </a:solidFill>
                <a:latin typeface="Arial" panose="020B0604020202020204" pitchFamily="34" charset="0"/>
                <a:ea typeface="Calibri" panose="020F0502020204030204" pitchFamily="34" charset="0"/>
                <a:cs typeface="Times New Roman" panose="02020603050405020304" pitchFamily="18" charset="0"/>
                <a:hlinkClick r:id="rId2"/>
              </a:rPr>
              <a:t>https://www.youtube.com/watch?v=oO80XyBDrl0</a:t>
            </a:r>
            <a:r>
              <a:rPr lang="en-US" b="1" dirty="0">
                <a:latin typeface="Arial" panose="020B0604020202020204" pitchFamily="34" charset="0"/>
                <a:ea typeface="Calibri" panose="020F0502020204030204" pitchFamily="34" charset="0"/>
                <a:cs typeface="Times New Roman" panose="02020603050405020304" pitchFamily="18" charset="0"/>
              </a:rPr>
              <a:t> </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458453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Chapter 4 - Objectives</a:t>
            </a:r>
            <a:endParaRPr lang="en-US" dirty="0"/>
          </a:p>
        </p:txBody>
      </p:sp>
      <p:sp>
        <p:nvSpPr>
          <p:cNvPr id="3" name="Content Placeholder 2"/>
          <p:cNvSpPr>
            <a:spLocks noGrp="1"/>
          </p:cNvSpPr>
          <p:nvPr>
            <p:ph idx="1"/>
          </p:nvPr>
        </p:nvSpPr>
        <p:spPr/>
        <p:txBody>
          <a:bodyPr/>
          <a:lstStyle/>
          <a:p>
            <a:r>
              <a:rPr lang="en-US" sz="2400" dirty="0"/>
              <a:t>1. Describe the PRECEDE-PROCEED framework for program planning and assessment.</a:t>
            </a:r>
          </a:p>
          <a:p>
            <a:r>
              <a:rPr lang="en-US" sz="2400" dirty="0"/>
              <a:t>2. Describe the Intervention Mapping framework for program planning and assessment.</a:t>
            </a:r>
          </a:p>
          <a:p>
            <a:r>
              <a:rPr lang="en-US" sz="2400" dirty="0"/>
              <a:t>3. Describe the RE-AIM framework for program planning and assessment. </a:t>
            </a:r>
          </a:p>
          <a:p>
            <a:r>
              <a:rPr lang="en-US" sz="2400" dirty="0"/>
              <a:t>4. Outline an eight (8) - step process for program evaluation. 5. Describe the four standards for effective program evaluation.</a:t>
            </a:r>
          </a:p>
          <a:p>
            <a:endParaRPr lang="en-US" dirty="0"/>
          </a:p>
        </p:txBody>
      </p:sp>
    </p:spTree>
    <p:extLst>
      <p:ext uri="{BB962C8B-B14F-4D97-AF65-F5344CB8AC3E}">
        <p14:creationId xmlns:p14="http://schemas.microsoft.com/office/powerpoint/2010/main" val="3514732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a:xfrm>
            <a:off x="2286000" y="685800"/>
            <a:ext cx="7924800" cy="1143000"/>
          </a:xfrm>
        </p:spPr>
        <p:txBody>
          <a:bodyPr/>
          <a:lstStyle/>
          <a:p>
            <a:pPr eaLnBrk="1" hangingPunct="1"/>
            <a:r>
              <a:rPr lang="en-US" altLang="en-US" sz="3200" dirty="0"/>
              <a:t> </a:t>
            </a:r>
            <a:r>
              <a:rPr lang="en-US" altLang="en-US" sz="4000" b="1" dirty="0"/>
              <a:t>The PRECEDE-PROCEED Model  </a:t>
            </a:r>
            <a:br>
              <a:rPr lang="en-US" altLang="en-US" sz="4000" b="1" dirty="0"/>
            </a:br>
            <a:r>
              <a:rPr lang="en-US" altLang="en-US" sz="3200" dirty="0"/>
              <a:t> Consists of Two Main Phases:</a:t>
            </a:r>
          </a:p>
        </p:txBody>
      </p:sp>
      <p:sp>
        <p:nvSpPr>
          <p:cNvPr id="4099" name="Rectangle 3"/>
          <p:cNvSpPr>
            <a:spLocks noGrp="1" noChangeArrowheads="1"/>
          </p:cNvSpPr>
          <p:nvPr>
            <p:ph type="body" idx="1"/>
          </p:nvPr>
        </p:nvSpPr>
        <p:spPr>
          <a:xfrm>
            <a:off x="1781176" y="1962151"/>
            <a:ext cx="7693025" cy="4029075"/>
          </a:xfrm>
        </p:spPr>
        <p:txBody>
          <a:bodyPr>
            <a:normAutofit lnSpcReduction="10000"/>
          </a:bodyPr>
          <a:lstStyle/>
          <a:p>
            <a:pPr eaLnBrk="1" hangingPunct="1">
              <a:lnSpc>
                <a:spcPct val="90000"/>
              </a:lnSpc>
            </a:pPr>
            <a:r>
              <a:rPr lang="en-US" altLang="en-US" sz="2800" dirty="0"/>
              <a:t>The Assessment Phase known as PRECEDE (predisposing, reinforcing, and enabling constructs in educational/ecological diagnosis and evaluation).</a:t>
            </a:r>
          </a:p>
          <a:p>
            <a:pPr eaLnBrk="1" hangingPunct="1">
              <a:lnSpc>
                <a:spcPct val="90000"/>
              </a:lnSpc>
              <a:buFont typeface="Wingdings" panose="05000000000000000000" pitchFamily="2" charset="2"/>
              <a:buNone/>
            </a:pPr>
            <a:r>
              <a:rPr lang="en-US" altLang="en-US" sz="2800" dirty="0"/>
              <a:t> </a:t>
            </a:r>
          </a:p>
          <a:p>
            <a:pPr eaLnBrk="1" hangingPunct="1">
              <a:lnSpc>
                <a:spcPct val="90000"/>
              </a:lnSpc>
            </a:pPr>
            <a:r>
              <a:rPr lang="en-US" altLang="en-US" sz="2800" dirty="0"/>
              <a:t>The Development Phase known as PROCEED (policy, regulatory, and organizational constructs in educational and environmental development).   This is the planning stage that follows the assessment and is the beginning of the implementation and continuation of the evaluation process.   </a:t>
            </a:r>
          </a:p>
          <a:p>
            <a:pPr eaLnBrk="1" hangingPunct="1">
              <a:lnSpc>
                <a:spcPct val="90000"/>
              </a:lnSpc>
            </a:pPr>
            <a:endParaRPr lang="en-US" altLang="en-US"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a:xfrm>
            <a:off x="1097280" y="286603"/>
            <a:ext cx="10058400" cy="837347"/>
          </a:xfrm>
        </p:spPr>
        <p:txBody>
          <a:bodyPr/>
          <a:lstStyle/>
          <a:p>
            <a:pPr eaLnBrk="1" hangingPunct="1"/>
            <a:r>
              <a:rPr lang="en-US" altLang="en-US" sz="3200" b="1" dirty="0"/>
              <a:t>PRECEDE consist of the following four phases:</a:t>
            </a:r>
          </a:p>
        </p:txBody>
      </p:sp>
      <p:sp>
        <p:nvSpPr>
          <p:cNvPr id="6147" name="Rectangle 3"/>
          <p:cNvSpPr>
            <a:spLocks noGrp="1" noChangeArrowheads="1"/>
          </p:cNvSpPr>
          <p:nvPr>
            <p:ph type="body" idx="1"/>
          </p:nvPr>
        </p:nvSpPr>
        <p:spPr/>
        <p:txBody>
          <a:bodyPr>
            <a:normAutofit/>
          </a:bodyPr>
          <a:lstStyle/>
          <a:p>
            <a:pPr eaLnBrk="1" hangingPunct="1"/>
            <a:r>
              <a:rPr lang="en-US" altLang="en-US" sz="3200" dirty="0"/>
              <a:t>Phase 1 - Social Assessment </a:t>
            </a:r>
          </a:p>
          <a:p>
            <a:pPr eaLnBrk="1" hangingPunct="1"/>
            <a:r>
              <a:rPr lang="en-US" altLang="en-US" sz="3200" dirty="0"/>
              <a:t>Phase 2 - Epidemiological, Behavioral &amp; Environmental Assessment</a:t>
            </a:r>
          </a:p>
          <a:p>
            <a:pPr eaLnBrk="1" hangingPunct="1"/>
            <a:r>
              <a:rPr lang="en-US" altLang="en-US" sz="3200" dirty="0"/>
              <a:t>Phase 3 - Educational &amp; Ecological Assessment</a:t>
            </a:r>
          </a:p>
          <a:p>
            <a:pPr eaLnBrk="1" hangingPunct="1"/>
            <a:r>
              <a:rPr lang="en-US" altLang="en-US" sz="3200" dirty="0"/>
              <a:t>Phase 4 - Administrative &amp; Policy Assessment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C3E3C-862F-4205-AD85-9297EEDD8411}"/>
              </a:ext>
            </a:extLst>
          </p:cNvPr>
          <p:cNvSpPr>
            <a:spLocks noGrp="1"/>
          </p:cNvSpPr>
          <p:nvPr>
            <p:ph type="title"/>
          </p:nvPr>
        </p:nvSpPr>
        <p:spPr/>
        <p:txBody>
          <a:bodyPr/>
          <a:lstStyle/>
          <a:p>
            <a:r>
              <a:rPr lang="en-US" dirty="0"/>
              <a:t>Theories Versus Concepts</a:t>
            </a:r>
            <a:br>
              <a:rPr lang="en-US" dirty="0"/>
            </a:br>
            <a:endParaRPr lang="en-US" dirty="0"/>
          </a:p>
        </p:txBody>
      </p:sp>
      <p:sp>
        <p:nvSpPr>
          <p:cNvPr id="3" name="Content Placeholder 2">
            <a:extLst>
              <a:ext uri="{FF2B5EF4-FFF2-40B4-BE49-F238E27FC236}">
                <a16:creationId xmlns:a16="http://schemas.microsoft.com/office/drawing/2014/main" id="{91E8BBA5-9E84-4D21-835C-28C868F92BD8}"/>
              </a:ext>
            </a:extLst>
          </p:cNvPr>
          <p:cNvSpPr>
            <a:spLocks noGrp="1"/>
          </p:cNvSpPr>
          <p:nvPr>
            <p:ph idx="1"/>
          </p:nvPr>
        </p:nvSpPr>
        <p:spPr/>
        <p:txBody>
          <a:bodyPr/>
          <a:lstStyle/>
          <a:p>
            <a:r>
              <a:rPr lang="en-US" sz="2800" dirty="0"/>
              <a:t>Theories</a:t>
            </a:r>
          </a:p>
          <a:p>
            <a:pPr lvl="1"/>
            <a:r>
              <a:rPr lang="en-US" sz="2800" dirty="0"/>
              <a:t>Attempt to relate a set of concepts systematically to explain and predict events and activities</a:t>
            </a:r>
          </a:p>
          <a:p>
            <a:r>
              <a:rPr lang="en-US" sz="2800" dirty="0"/>
              <a:t>Concepts</a:t>
            </a:r>
          </a:p>
          <a:p>
            <a:pPr lvl="1"/>
            <a:r>
              <a:rPr lang="en-US" sz="2800" dirty="0"/>
              <a:t>The primary elements of theory</a:t>
            </a:r>
          </a:p>
          <a:p>
            <a:pPr lvl="1"/>
            <a:r>
              <a:rPr lang="en-US" sz="2800" dirty="0"/>
              <a:t>Are useful by themselves</a:t>
            </a:r>
          </a:p>
          <a:p>
            <a:endParaRPr lang="en-US" dirty="0"/>
          </a:p>
        </p:txBody>
      </p:sp>
    </p:spTree>
    <p:extLst>
      <p:ext uri="{BB962C8B-B14F-4D97-AF65-F5344CB8AC3E}">
        <p14:creationId xmlns:p14="http://schemas.microsoft.com/office/powerpoint/2010/main" val="13646191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pPr eaLnBrk="1" hangingPunct="1"/>
            <a:r>
              <a:rPr lang="en-US" altLang="en-US" sz="3200" b="1" dirty="0"/>
              <a:t>PROCEED consist of the next four phases: </a:t>
            </a:r>
          </a:p>
        </p:txBody>
      </p:sp>
      <p:sp>
        <p:nvSpPr>
          <p:cNvPr id="7171" name="Rectangle 3"/>
          <p:cNvSpPr>
            <a:spLocks noGrp="1" noChangeArrowheads="1"/>
          </p:cNvSpPr>
          <p:nvPr>
            <p:ph type="body" idx="1"/>
          </p:nvPr>
        </p:nvSpPr>
        <p:spPr/>
        <p:txBody>
          <a:bodyPr>
            <a:normAutofit/>
          </a:bodyPr>
          <a:lstStyle/>
          <a:p>
            <a:pPr eaLnBrk="1" hangingPunct="1"/>
            <a:r>
              <a:rPr lang="en-US" altLang="en-US" sz="3200" dirty="0"/>
              <a:t>Phase 5 – Implementation</a:t>
            </a:r>
          </a:p>
          <a:p>
            <a:pPr eaLnBrk="1" hangingPunct="1"/>
            <a:r>
              <a:rPr lang="en-US" altLang="en-US" sz="3200" dirty="0"/>
              <a:t>Phase 6 - Process Evaluation</a:t>
            </a:r>
          </a:p>
          <a:p>
            <a:pPr eaLnBrk="1" hangingPunct="1"/>
            <a:r>
              <a:rPr lang="en-US" altLang="en-US" sz="3200" dirty="0"/>
              <a:t>Phase 7 - Impact Evaluation</a:t>
            </a:r>
          </a:p>
          <a:p>
            <a:pPr eaLnBrk="1" hangingPunct="1"/>
            <a:r>
              <a:rPr lang="en-US" altLang="en-US" sz="3200" dirty="0"/>
              <a:t>Phase 8 - Outcome Evaluation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1" y="76200"/>
            <a:ext cx="8767763" cy="6675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a:xfrm>
            <a:off x="1097280" y="457200"/>
            <a:ext cx="8077200" cy="647700"/>
          </a:xfrm>
        </p:spPr>
        <p:txBody>
          <a:bodyPr/>
          <a:lstStyle/>
          <a:p>
            <a:pPr eaLnBrk="1" hangingPunct="1"/>
            <a:r>
              <a:rPr lang="en-US" altLang="en-US" sz="3200" b="1" dirty="0"/>
              <a:t>Social Assessment and Situational Analysis</a:t>
            </a:r>
          </a:p>
        </p:txBody>
      </p:sp>
      <p:sp>
        <p:nvSpPr>
          <p:cNvPr id="9219" name="Rectangle 3"/>
          <p:cNvSpPr>
            <a:spLocks noGrp="1" noChangeArrowheads="1"/>
          </p:cNvSpPr>
          <p:nvPr>
            <p:ph type="body" idx="1"/>
          </p:nvPr>
        </p:nvSpPr>
        <p:spPr>
          <a:xfrm>
            <a:off x="1097280" y="1247775"/>
            <a:ext cx="10058400" cy="4991100"/>
          </a:xfrm>
        </p:spPr>
        <p:txBody>
          <a:bodyPr>
            <a:normAutofit/>
          </a:bodyPr>
          <a:lstStyle/>
          <a:p>
            <a:pPr eaLnBrk="1" hangingPunct="1"/>
            <a:r>
              <a:rPr lang="en-US" altLang="en-US" sz="3200" dirty="0"/>
              <a:t>In Phase 1 the </a:t>
            </a:r>
            <a:r>
              <a:rPr lang="en-US" altLang="en-US" sz="3200" b="1" dirty="0"/>
              <a:t>quality of life</a:t>
            </a:r>
            <a:r>
              <a:rPr lang="en-US" altLang="en-US" sz="3200" dirty="0"/>
              <a:t> of the target population is assessed.  </a:t>
            </a:r>
          </a:p>
          <a:p>
            <a:r>
              <a:rPr lang="en-US" altLang="en-US" sz="2400" dirty="0"/>
              <a:t>The focus here is on what the community wants and needs, which may seem unrelated to the issue you plan to focus on. </a:t>
            </a:r>
          </a:p>
          <a:p>
            <a:r>
              <a:rPr lang="en-US" altLang="en-US" sz="2400" dirty="0"/>
              <a:t>What outcome does the community find most important? </a:t>
            </a:r>
          </a:p>
          <a:p>
            <a:pPr lvl="1"/>
            <a:r>
              <a:rPr lang="en-US" altLang="en-US" sz="2400" dirty="0"/>
              <a:t>Eliminating or reducing a particular problem (homelessness)? </a:t>
            </a:r>
          </a:p>
          <a:p>
            <a:pPr lvl="1"/>
            <a:r>
              <a:rPr lang="en-US" altLang="en-US" sz="2400" dirty="0"/>
              <a:t>Addressing an issue (discrimination)? </a:t>
            </a:r>
          </a:p>
          <a:p>
            <a:pPr lvl="1"/>
            <a:r>
              <a:rPr lang="en-US" altLang="en-US" sz="2400" dirty="0"/>
              <a:t>Improving or maintaining certain aspects of the quality of life (environmental protection?) </a:t>
            </a:r>
          </a:p>
          <a:p>
            <a:pPr lvl="1"/>
            <a:r>
              <a:rPr lang="en-US" altLang="en-US" sz="2400" dirty="0"/>
              <a:t>Improving the quality of life in general (increasing or creating recreational and cultural opportunities)?</a:t>
            </a:r>
          </a:p>
          <a:p>
            <a:pPr eaLnBrk="1" hangingPunct="1"/>
            <a:endParaRPr lang="en-US" altLang="en-US" sz="32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a:xfrm>
            <a:off x="1097280" y="286603"/>
            <a:ext cx="10058400" cy="646847"/>
          </a:xfrm>
        </p:spPr>
        <p:txBody>
          <a:bodyPr/>
          <a:lstStyle/>
          <a:p>
            <a:pPr eaLnBrk="1" hangingPunct="1"/>
            <a:r>
              <a:rPr lang="en-US" altLang="en-US" sz="3200" b="1" dirty="0"/>
              <a:t>Take a Good Look at your Community</a:t>
            </a:r>
          </a:p>
        </p:txBody>
      </p:sp>
      <p:sp>
        <p:nvSpPr>
          <p:cNvPr id="11267" name="Rectangle 3"/>
          <p:cNvSpPr>
            <a:spLocks noGrp="1" noChangeArrowheads="1"/>
          </p:cNvSpPr>
          <p:nvPr>
            <p:ph type="body" idx="1"/>
          </p:nvPr>
        </p:nvSpPr>
        <p:spPr>
          <a:xfrm>
            <a:off x="1097280" y="1760009"/>
            <a:ext cx="10058400" cy="4023360"/>
          </a:xfrm>
        </p:spPr>
        <p:txBody>
          <a:bodyPr>
            <a:normAutofit/>
          </a:bodyPr>
          <a:lstStyle/>
          <a:p>
            <a:pPr eaLnBrk="1" hangingPunct="1"/>
            <a:r>
              <a:rPr lang="en-US" altLang="en-US" sz="3200" dirty="0"/>
              <a:t>Felt needs</a:t>
            </a:r>
          </a:p>
          <a:p>
            <a:pPr eaLnBrk="1" hangingPunct="1"/>
            <a:r>
              <a:rPr lang="en-US" altLang="en-US" sz="3200" dirty="0"/>
              <a:t>Real needs</a:t>
            </a:r>
          </a:p>
          <a:p>
            <a:pPr eaLnBrk="1" hangingPunct="1"/>
            <a:r>
              <a:rPr lang="en-US" altLang="en-US" sz="3200" dirty="0"/>
              <a:t>Willingness</a:t>
            </a:r>
          </a:p>
          <a:p>
            <a:pPr eaLnBrk="1" hangingPunct="1"/>
            <a:r>
              <a:rPr lang="en-US" altLang="en-US" sz="3200" dirty="0"/>
              <a:t>Resources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4"/>
          <p:cNvSpPr>
            <a:spLocks noGrp="1" noChangeArrowheads="1"/>
          </p:cNvSpPr>
          <p:nvPr>
            <p:ph type="title" sz="quarter"/>
          </p:nvPr>
        </p:nvSpPr>
        <p:spPr>
          <a:xfrm>
            <a:off x="873125" y="287336"/>
            <a:ext cx="10566400" cy="1143000"/>
          </a:xfrm>
        </p:spPr>
        <p:txBody>
          <a:bodyPr/>
          <a:lstStyle/>
          <a:p>
            <a:pPr eaLnBrk="1" hangingPunct="1"/>
            <a:r>
              <a:rPr lang="en-US" altLang="en-US" dirty="0"/>
              <a:t>Needs Assessment</a:t>
            </a:r>
          </a:p>
        </p:txBody>
      </p:sp>
      <p:pic>
        <p:nvPicPr>
          <p:cNvPr id="24591" name="Picture 15" descr="MCj02796620000[1]"/>
          <p:cNvPicPr>
            <a:picLocks noGrp="1" noChangeAspect="1" noChangeArrowheads="1"/>
          </p:cNvPicPr>
          <p:nvPr>
            <p:ph sz="quarter" idx="3"/>
          </p:nvPr>
        </p:nvPicPr>
        <p:blipFill>
          <a:blip r:embed="rId2" cstate="print">
            <a:extLst>
              <a:ext uri="{28A0092B-C50C-407E-A947-70E740481C1C}">
                <a14:useLocalDpi xmlns:a14="http://schemas.microsoft.com/office/drawing/2010/main" val="0"/>
              </a:ext>
            </a:extLst>
          </a:blip>
          <a:srcRect/>
          <a:stretch>
            <a:fillRect/>
          </a:stretch>
        </p:blipFill>
        <p:spPr>
          <a:xfrm>
            <a:off x="1009651" y="4533108"/>
            <a:ext cx="1808163" cy="1625600"/>
          </a:xfrm>
        </p:spPr>
      </p:pic>
      <p:pic>
        <p:nvPicPr>
          <p:cNvPr id="24592" name="Picture 16" descr="MCj03973640000[1]"/>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rcRect/>
          <a:stretch>
            <a:fillRect/>
          </a:stretch>
        </p:blipFill>
        <p:spPr>
          <a:xfrm>
            <a:off x="6653212" y="3982245"/>
            <a:ext cx="1881188" cy="2176463"/>
          </a:xfrm>
        </p:spPr>
      </p:pic>
      <p:pic>
        <p:nvPicPr>
          <p:cNvPr id="24593" name="Picture 17" descr="MPj0341702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201" y="4648200"/>
            <a:ext cx="43497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Picture 21" descr="cougher"/>
          <p:cNvPicPr>
            <a:picLocks noGrp="1" noChangeAspect="1" noChangeArrowheads="1"/>
          </p:cNvPicPr>
          <p:nvPr>
            <p:ph sz="quarter" idx="1"/>
          </p:nvPr>
        </p:nvPicPr>
        <p:blipFill>
          <a:blip r:embed="rId5">
            <a:extLst>
              <a:ext uri="{28A0092B-C50C-407E-A947-70E740481C1C}">
                <a14:useLocalDpi xmlns:a14="http://schemas.microsoft.com/office/drawing/2010/main" val="0"/>
              </a:ext>
            </a:extLst>
          </a:blip>
          <a:srcRect/>
          <a:stretch>
            <a:fillRect/>
          </a:stretch>
        </p:blipFill>
        <p:spPr>
          <a:xfrm>
            <a:off x="3219450" y="2277270"/>
            <a:ext cx="1682750" cy="1833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4599" name="Picture 23" descr="No_smoking_2"/>
          <p:cNvPicPr>
            <a:picLocks noGrp="1" noChangeAspect="1" noChangeArrowheads="1" noCrop="1"/>
          </p:cNvPicPr>
          <p:nvPr>
            <p:ph sz="quarter" idx="2"/>
          </p:nvPr>
        </p:nvPicPr>
        <p:blipFill>
          <a:blip r:embed="rId6">
            <a:extLst>
              <a:ext uri="{28A0092B-C50C-407E-A947-70E740481C1C}">
                <a14:useLocalDpi xmlns:a14="http://schemas.microsoft.com/office/drawing/2010/main" val="0"/>
              </a:ext>
            </a:extLst>
          </a:blip>
          <a:srcRect/>
          <a:stretch>
            <a:fillRect/>
          </a:stretch>
        </p:blipFill>
        <p:spPr>
          <a:xfrm>
            <a:off x="6156325" y="2273697"/>
            <a:ext cx="1498600" cy="14160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296" name="Text Box 24"/>
          <p:cNvSpPr txBox="1">
            <a:spLocks noChangeArrowheads="1"/>
          </p:cNvSpPr>
          <p:nvPr/>
        </p:nvSpPr>
        <p:spPr bwMode="auto">
          <a:xfrm>
            <a:off x="2095500" y="1835151"/>
            <a:ext cx="3733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spcBef>
                <a:spcPct val="50000"/>
              </a:spcBef>
              <a:buClrTx/>
              <a:buSzTx/>
              <a:buFontTx/>
              <a:buNone/>
            </a:pPr>
            <a:r>
              <a:rPr lang="en-US" altLang="en-US" sz="1800" b="1" dirty="0"/>
              <a:t>His </a:t>
            </a:r>
            <a:r>
              <a:rPr lang="en-US" altLang="en-US" sz="1800" b="1" u="sng" dirty="0"/>
              <a:t>felt need</a:t>
            </a:r>
            <a:r>
              <a:rPr lang="en-US" altLang="en-US" sz="1800" b="1" dirty="0"/>
              <a:t> is to get rid of his cough</a:t>
            </a:r>
          </a:p>
        </p:txBody>
      </p:sp>
      <p:sp>
        <p:nvSpPr>
          <p:cNvPr id="24601" name="Text Box 25"/>
          <p:cNvSpPr txBox="1">
            <a:spLocks noChangeArrowheads="1"/>
          </p:cNvSpPr>
          <p:nvPr/>
        </p:nvSpPr>
        <p:spPr bwMode="auto">
          <a:xfrm>
            <a:off x="7918450" y="2224484"/>
            <a:ext cx="198120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spcBef>
                <a:spcPct val="50000"/>
              </a:spcBef>
              <a:buClrTx/>
              <a:buSzTx/>
              <a:buFontTx/>
              <a:buNone/>
            </a:pPr>
            <a:r>
              <a:rPr lang="en-US" altLang="en-US" sz="1800" b="1" dirty="0"/>
              <a:t>His </a:t>
            </a:r>
            <a:r>
              <a:rPr lang="en-US" altLang="en-US" sz="1800" b="1" u="sng" dirty="0"/>
              <a:t>real need</a:t>
            </a:r>
            <a:r>
              <a:rPr lang="en-US" altLang="en-US" sz="1800" b="1" dirty="0"/>
              <a:t> (to correct the problem) is to give up smoking</a:t>
            </a:r>
          </a:p>
        </p:txBody>
      </p:sp>
      <p:sp>
        <p:nvSpPr>
          <p:cNvPr id="24602" name="Text Box 26"/>
          <p:cNvSpPr txBox="1">
            <a:spLocks noChangeArrowheads="1"/>
          </p:cNvSpPr>
          <p:nvPr/>
        </p:nvSpPr>
        <p:spPr bwMode="auto">
          <a:xfrm>
            <a:off x="3411539" y="4419600"/>
            <a:ext cx="213360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spcBef>
                <a:spcPct val="50000"/>
              </a:spcBef>
              <a:buClrTx/>
              <a:buSzTx/>
              <a:buFontTx/>
              <a:buNone/>
            </a:pPr>
            <a:r>
              <a:rPr lang="en-US" altLang="en-US" sz="1800" b="1" dirty="0"/>
              <a:t>To get rid of the cough will require his </a:t>
            </a:r>
            <a:r>
              <a:rPr lang="en-US" altLang="en-US" sz="1800" b="1" u="sng" dirty="0"/>
              <a:t>willingness</a:t>
            </a:r>
            <a:r>
              <a:rPr lang="en-US" altLang="en-US" sz="1800" b="1" dirty="0"/>
              <a:t> to give up smoking</a:t>
            </a:r>
          </a:p>
        </p:txBody>
      </p:sp>
      <p:sp>
        <p:nvSpPr>
          <p:cNvPr id="24603" name="Text Box 27"/>
          <p:cNvSpPr txBox="1">
            <a:spLocks noChangeArrowheads="1"/>
          </p:cNvSpPr>
          <p:nvPr/>
        </p:nvSpPr>
        <p:spPr bwMode="auto">
          <a:xfrm>
            <a:off x="8534400" y="4419600"/>
            <a:ext cx="213360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spcBef>
                <a:spcPct val="50000"/>
              </a:spcBef>
              <a:buClrTx/>
              <a:buSzTx/>
              <a:buFontTx/>
              <a:buNone/>
            </a:pPr>
            <a:r>
              <a:rPr lang="en-US" altLang="en-US" sz="1800" b="1"/>
              <a:t>One </a:t>
            </a:r>
            <a:r>
              <a:rPr lang="en-US" altLang="en-US" sz="1800" b="1" u="sng"/>
              <a:t>resource </a:t>
            </a:r>
            <a:r>
              <a:rPr lang="en-US" altLang="en-US" sz="1800" b="1"/>
              <a:t>that may help is information about the harm it can do him and his family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59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601"/>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2459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60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459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459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46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01" grpId="0"/>
      <p:bldP spid="24602" grpId="0"/>
      <p:bldP spid="2460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a:xfrm>
            <a:off x="1097280" y="286604"/>
            <a:ext cx="10058400" cy="694472"/>
          </a:xfrm>
        </p:spPr>
        <p:txBody>
          <a:bodyPr/>
          <a:lstStyle/>
          <a:p>
            <a:pPr eaLnBrk="1" hangingPunct="1"/>
            <a:r>
              <a:rPr lang="en-US" altLang="en-US" sz="3200" b="1" dirty="0"/>
              <a:t>Epidemiological, Behavioral, &amp; Environmental Assessment</a:t>
            </a:r>
          </a:p>
        </p:txBody>
      </p:sp>
      <p:sp>
        <p:nvSpPr>
          <p:cNvPr id="13315" name="Rectangle 3"/>
          <p:cNvSpPr>
            <a:spLocks noGrp="1" noChangeArrowheads="1"/>
          </p:cNvSpPr>
          <p:nvPr>
            <p:ph type="body" idx="1"/>
          </p:nvPr>
        </p:nvSpPr>
        <p:spPr>
          <a:xfrm>
            <a:off x="1400176" y="1704975"/>
            <a:ext cx="9220200" cy="4572000"/>
          </a:xfrm>
        </p:spPr>
        <p:txBody>
          <a:bodyPr/>
          <a:lstStyle/>
          <a:p>
            <a:pPr eaLnBrk="1" hangingPunct="1">
              <a:lnSpc>
                <a:spcPct val="80000"/>
              </a:lnSpc>
            </a:pPr>
            <a:r>
              <a:rPr lang="en-US" altLang="en-US" sz="2800" dirty="0"/>
              <a:t>In Phase 2 specific health problems are identified that may contribute to the social problems identified in the first phase. </a:t>
            </a:r>
          </a:p>
          <a:p>
            <a:pPr eaLnBrk="1" hangingPunct="1">
              <a:lnSpc>
                <a:spcPct val="80000"/>
              </a:lnSpc>
            </a:pPr>
            <a:r>
              <a:rPr lang="en-US" altLang="en-US" sz="2800" dirty="0"/>
              <a:t>Health-related genetics, behavioral and/or environmental factors are identified that could be linked to the health problems that were outlined in the epidemiological assessment. </a:t>
            </a:r>
          </a:p>
          <a:p>
            <a:pPr eaLnBrk="1" hangingPunct="1">
              <a:lnSpc>
                <a:spcPct val="80000"/>
              </a:lnSpc>
            </a:pPr>
            <a:r>
              <a:rPr lang="en-US" altLang="en-US" sz="2800" dirty="0"/>
              <a:t>Importance should be given to ranking the epidemiological, environmental and lifestyle factors that influence the desired outcome</a:t>
            </a:r>
            <a:r>
              <a:rPr lang="en-US" altLang="en-US" dirty="0"/>
              <a:t>.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Grp="1" noChangeArrowheads="1"/>
          </p:cNvSpPr>
          <p:nvPr>
            <p:ph type="title"/>
          </p:nvPr>
        </p:nvSpPr>
        <p:spPr>
          <a:xfrm>
            <a:off x="1097280" y="286603"/>
            <a:ext cx="10058400" cy="837347"/>
          </a:xfrm>
        </p:spPr>
        <p:txBody>
          <a:bodyPr/>
          <a:lstStyle/>
          <a:p>
            <a:pPr eaLnBrk="1" hangingPunct="1"/>
            <a:r>
              <a:rPr lang="en-US" altLang="en-US" sz="3200" b="1" dirty="0"/>
              <a:t>Educational and Ecological Assessment</a:t>
            </a:r>
          </a:p>
        </p:txBody>
      </p:sp>
      <p:sp>
        <p:nvSpPr>
          <p:cNvPr id="14339" name="Rectangle 3"/>
          <p:cNvSpPr>
            <a:spLocks noGrp="1" noChangeArrowheads="1"/>
          </p:cNvSpPr>
          <p:nvPr>
            <p:ph type="body" idx="1"/>
          </p:nvPr>
        </p:nvSpPr>
        <p:spPr>
          <a:xfrm>
            <a:off x="1285876" y="1905001"/>
            <a:ext cx="9026526" cy="4105275"/>
          </a:xfrm>
        </p:spPr>
        <p:txBody>
          <a:bodyPr>
            <a:normAutofit/>
          </a:bodyPr>
          <a:lstStyle/>
          <a:p>
            <a:pPr eaLnBrk="1" hangingPunct="1"/>
            <a:r>
              <a:rPr lang="en-US" altLang="en-US" sz="3200" dirty="0"/>
              <a:t>In Phase 3, the educational and ecological approaches likely to be used in a health promotion program to affect the behavioral and environmental change are examined.</a:t>
            </a:r>
          </a:p>
          <a:p>
            <a:pPr eaLnBrk="1" hangingPunct="1"/>
            <a:r>
              <a:rPr lang="en-US" altLang="en-US" sz="3200" dirty="0"/>
              <a:t>These approaches are grouped according to predisposing factors, enabling factors, and reinforcing factors.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246313" y="228600"/>
            <a:ext cx="7924800" cy="1143000"/>
          </a:xfrm>
        </p:spPr>
        <p:txBody>
          <a:bodyPr/>
          <a:lstStyle/>
          <a:p>
            <a:r>
              <a:rPr lang="en-US" altLang="en-US" dirty="0"/>
              <a:t>Predisposing factors</a:t>
            </a:r>
          </a:p>
        </p:txBody>
      </p:sp>
      <p:sp>
        <p:nvSpPr>
          <p:cNvPr id="15363" name="Content Placeholder 2"/>
          <p:cNvSpPr>
            <a:spLocks noGrp="1"/>
          </p:cNvSpPr>
          <p:nvPr>
            <p:ph idx="1"/>
          </p:nvPr>
        </p:nvSpPr>
        <p:spPr>
          <a:xfrm>
            <a:off x="1171575" y="1752600"/>
            <a:ext cx="10039350" cy="4114800"/>
          </a:xfrm>
        </p:spPr>
        <p:txBody>
          <a:bodyPr>
            <a:normAutofit/>
          </a:bodyPr>
          <a:lstStyle/>
          <a:p>
            <a:r>
              <a:rPr lang="en-US" altLang="en-US" b="1" dirty="0"/>
              <a:t>Knowledge</a:t>
            </a:r>
            <a:r>
              <a:rPr lang="en-US" altLang="en-US" dirty="0"/>
              <a:t>. You’re more likely, for instance, to avoid sunburn if you know it can lead to skin cancer than if you don’t.</a:t>
            </a:r>
          </a:p>
          <a:p>
            <a:r>
              <a:rPr lang="en-US" altLang="en-US" b="1" dirty="0"/>
              <a:t>Attitudes</a:t>
            </a:r>
            <a:r>
              <a:rPr lang="en-US" altLang="en-US" dirty="0"/>
              <a:t>. People who have spent their youth as athletes often come to see regular exercise as an integral part of life, as necessary and obvious as regular meals.</a:t>
            </a:r>
          </a:p>
          <a:p>
            <a:r>
              <a:rPr lang="en-US" altLang="en-US" b="1" dirty="0"/>
              <a:t>Beliefs</a:t>
            </a:r>
            <a:r>
              <a:rPr lang="en-US" altLang="en-US" dirty="0"/>
              <a:t>. These can be mistaken understandings – believing that anything low in fat is also low in calories – or closely held beliefs based on religion or culture – the Bible says “Spare the rod and spoil the child,” so it’s important to physically punish your children for mistakes or misdeeds.</a:t>
            </a:r>
          </a:p>
          <a:p>
            <a:r>
              <a:rPr lang="en-US" altLang="en-US" b="1" dirty="0"/>
              <a:t>Values</a:t>
            </a:r>
            <a:r>
              <a:rPr lang="en-US" altLang="en-US" dirty="0"/>
              <a:t>. A value system that renounces violence would make a parent less likely to beat a child, or to be physically abusive to a spouse or other family member.</a:t>
            </a:r>
          </a:p>
          <a:p>
            <a:r>
              <a:rPr lang="en-US" altLang="en-US" b="1" dirty="0"/>
              <a:t>Confidence</a:t>
            </a:r>
            <a:r>
              <a:rPr lang="en-US" altLang="en-US" dirty="0"/>
              <a:t>. Many people fail to change risky behavior simply because they don’t feel capable of doing so.</a:t>
            </a:r>
          </a:p>
          <a:p>
            <a:endParaRPr lang="en-US" alt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a:t>Enabling factors</a:t>
            </a:r>
          </a:p>
        </p:txBody>
      </p:sp>
      <p:sp>
        <p:nvSpPr>
          <p:cNvPr id="3" name="Content Placeholder 2"/>
          <p:cNvSpPr>
            <a:spLocks noGrp="1"/>
          </p:cNvSpPr>
          <p:nvPr>
            <p:ph idx="1"/>
          </p:nvPr>
        </p:nvSpPr>
        <p:spPr>
          <a:xfrm>
            <a:off x="1343025" y="1981201"/>
            <a:ext cx="9305925" cy="4105275"/>
          </a:xfrm>
        </p:spPr>
        <p:txBody>
          <a:bodyPr>
            <a:normAutofit/>
          </a:bodyPr>
          <a:lstStyle/>
          <a:p>
            <a:pPr>
              <a:defRPr/>
            </a:pPr>
            <a:r>
              <a:rPr lang="en-US" sz="2400" b="1" dirty="0"/>
              <a:t>Availability of resources</a:t>
            </a:r>
            <a:endParaRPr lang="en-US" sz="2400" dirty="0"/>
          </a:p>
          <a:p>
            <a:pPr lvl="1">
              <a:defRPr/>
            </a:pPr>
            <a:r>
              <a:rPr lang="en-US" sz="2400" dirty="0"/>
              <a:t>People with mental health problems, for instance, are much more likely to get help if services are readily available.</a:t>
            </a:r>
          </a:p>
          <a:p>
            <a:pPr>
              <a:defRPr/>
            </a:pPr>
            <a:r>
              <a:rPr lang="en-US" sz="2400" b="1" dirty="0"/>
              <a:t>Accessibility of services</a:t>
            </a:r>
            <a:endParaRPr lang="en-US" sz="2400" dirty="0"/>
          </a:p>
          <a:p>
            <a:pPr lvl="1">
              <a:defRPr/>
            </a:pPr>
            <a:r>
              <a:rPr lang="en-US" sz="2400" dirty="0"/>
              <a:t>Services do no good if they have waiting lists that run into years, or aren’t physically accessible to those who need them.</a:t>
            </a:r>
          </a:p>
          <a:p>
            <a:pPr>
              <a:defRPr/>
            </a:pPr>
            <a:r>
              <a:rPr lang="en-US" sz="2400" b="1" dirty="0"/>
              <a:t>Community and/or government laws, policies, priority, and commitment to the issue</a:t>
            </a:r>
            <a:endParaRPr lang="en-US" sz="2400" dirty="0"/>
          </a:p>
          <a:p>
            <a:pPr lvl="1">
              <a:defRPr/>
            </a:pPr>
            <a:r>
              <a:rPr lang="en-US" sz="2400" dirty="0"/>
              <a:t>Government laws and policies can both force changes in behavior or environment, and underline the importance of those changes.</a:t>
            </a:r>
          </a:p>
          <a:p>
            <a:pPr marL="0" indent="0">
              <a:buNone/>
              <a:defRPr/>
            </a:pPr>
            <a:endParaRPr lang="en-US" sz="24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286000" y="762000"/>
            <a:ext cx="7924800" cy="838200"/>
          </a:xfrm>
        </p:spPr>
        <p:txBody>
          <a:bodyPr/>
          <a:lstStyle/>
          <a:p>
            <a:r>
              <a:rPr lang="en-US" altLang="en-US" b="1" dirty="0"/>
              <a:t>Reinforcing factors</a:t>
            </a:r>
          </a:p>
        </p:txBody>
      </p:sp>
      <p:sp>
        <p:nvSpPr>
          <p:cNvPr id="17411" name="Content Placeholder 2"/>
          <p:cNvSpPr>
            <a:spLocks noGrp="1"/>
          </p:cNvSpPr>
          <p:nvPr>
            <p:ph idx="1"/>
          </p:nvPr>
        </p:nvSpPr>
        <p:spPr>
          <a:xfrm>
            <a:off x="1266825" y="1828801"/>
            <a:ext cx="9486900" cy="4257675"/>
          </a:xfrm>
        </p:spPr>
        <p:txBody>
          <a:bodyPr>
            <a:noAutofit/>
          </a:bodyPr>
          <a:lstStyle/>
          <a:p>
            <a:r>
              <a:rPr lang="en-US" altLang="en-US" sz="2800" dirty="0"/>
              <a:t>People and community attitudes that support or make difficult adopting healthy behaviors or fostering healthy environmental conditions. </a:t>
            </a:r>
          </a:p>
          <a:p>
            <a:r>
              <a:rPr lang="en-US" altLang="en-US" sz="2800" dirty="0"/>
              <a:t>These are largely the attitudes of influential people: family, peers, teachers, employers, health or human service providers, the media, community leaders, and politicians and other decision makers. </a:t>
            </a:r>
          </a:p>
          <a:p>
            <a:r>
              <a:rPr lang="en-US" altLang="en-US" sz="2800" dirty="0"/>
              <a:t>An intervention might aim at these people and groups – because of their influence – in order to most effectively reach the real target group.</a:t>
            </a:r>
          </a:p>
          <a:p>
            <a:endParaRPr lang="en-US" alt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6368B-EC0B-4E15-8681-8A350C3D7744}"/>
              </a:ext>
            </a:extLst>
          </p:cNvPr>
          <p:cNvSpPr>
            <a:spLocks noGrp="1"/>
          </p:cNvSpPr>
          <p:nvPr>
            <p:ph type="title"/>
          </p:nvPr>
        </p:nvSpPr>
        <p:spPr/>
        <p:txBody>
          <a:bodyPr/>
          <a:lstStyle/>
          <a:p>
            <a:r>
              <a:rPr lang="en-US" dirty="0"/>
              <a:t>Healthcare and Medical Care</a:t>
            </a:r>
          </a:p>
        </p:txBody>
      </p:sp>
      <p:sp>
        <p:nvSpPr>
          <p:cNvPr id="3" name="Content Placeholder 2">
            <a:extLst>
              <a:ext uri="{FF2B5EF4-FFF2-40B4-BE49-F238E27FC236}">
                <a16:creationId xmlns:a16="http://schemas.microsoft.com/office/drawing/2014/main" id="{5725A897-2052-45B4-B9ED-38F60F29FA91}"/>
              </a:ext>
            </a:extLst>
          </p:cNvPr>
          <p:cNvSpPr>
            <a:spLocks noGrp="1"/>
          </p:cNvSpPr>
          <p:nvPr>
            <p:ph idx="1"/>
          </p:nvPr>
        </p:nvSpPr>
        <p:spPr/>
        <p:txBody>
          <a:bodyPr/>
          <a:lstStyle/>
          <a:p>
            <a:r>
              <a:rPr lang="en-US" sz="3600" dirty="0"/>
              <a:t>Healthcare </a:t>
            </a:r>
          </a:p>
          <a:p>
            <a:pPr lvl="1"/>
            <a:r>
              <a:rPr lang="en-US" sz="2800" dirty="0"/>
              <a:t>60% of early deaths due to behavioral, social, and environmental circumstances</a:t>
            </a:r>
          </a:p>
          <a:p>
            <a:pPr lvl="1"/>
            <a:r>
              <a:rPr lang="en-US" sz="2800" dirty="0"/>
              <a:t>10% of early deaths due to shortfalls in medical care</a:t>
            </a:r>
          </a:p>
          <a:p>
            <a:pPr lvl="1"/>
            <a:r>
              <a:rPr lang="en-US" sz="2800" dirty="0"/>
              <a:t>3% of expenditures targeted toward health promotion and disease prevention</a:t>
            </a:r>
          </a:p>
          <a:p>
            <a:pPr lvl="1"/>
            <a:r>
              <a:rPr lang="en-US" sz="2800" dirty="0"/>
              <a:t>Less than 1% spent on helping individuals to change unhealthy behaviors</a:t>
            </a:r>
          </a:p>
          <a:p>
            <a:endParaRPr lang="en-US" dirty="0"/>
          </a:p>
        </p:txBody>
      </p:sp>
    </p:spTree>
    <p:extLst>
      <p:ext uri="{BB962C8B-B14F-4D97-AF65-F5344CB8AC3E}">
        <p14:creationId xmlns:p14="http://schemas.microsoft.com/office/powerpoint/2010/main" val="9228937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Grp="1" noChangeArrowheads="1"/>
          </p:cNvSpPr>
          <p:nvPr>
            <p:ph type="title"/>
          </p:nvPr>
        </p:nvSpPr>
        <p:spPr/>
        <p:txBody>
          <a:bodyPr/>
          <a:lstStyle/>
          <a:p>
            <a:pPr eaLnBrk="1" hangingPunct="1"/>
            <a:r>
              <a:rPr lang="en-US" altLang="en-US" b="1" dirty="0"/>
              <a:t>The Educational Approach</a:t>
            </a:r>
            <a:br>
              <a:rPr lang="en-US" altLang="en-US" b="1" dirty="0"/>
            </a:br>
            <a:r>
              <a:rPr lang="en-US" altLang="en-US" sz="2400" dirty="0"/>
              <a:t>(awareness, knowledge, &amp; skills)</a:t>
            </a:r>
            <a:endParaRPr lang="en-US" altLang="en-US" dirty="0"/>
          </a:p>
        </p:txBody>
      </p:sp>
      <p:sp>
        <p:nvSpPr>
          <p:cNvPr id="18435" name="Rectangle 3"/>
          <p:cNvSpPr>
            <a:spLocks noGrp="1" noChangeArrowheads="1"/>
          </p:cNvSpPr>
          <p:nvPr>
            <p:ph type="body" idx="1"/>
          </p:nvPr>
        </p:nvSpPr>
        <p:spPr/>
        <p:txBody>
          <a:bodyPr>
            <a:normAutofit/>
          </a:bodyPr>
          <a:lstStyle/>
          <a:p>
            <a:pPr eaLnBrk="1" hangingPunct="1"/>
            <a:r>
              <a:rPr lang="en-US" altLang="en-US" sz="2800" dirty="0"/>
              <a:t>Public awareness of risks and benefits</a:t>
            </a:r>
          </a:p>
          <a:p>
            <a:pPr eaLnBrk="1" hangingPunct="1"/>
            <a:r>
              <a:rPr lang="en-US" altLang="en-US" sz="2800" dirty="0"/>
              <a:t>Public interest in lifestyle options</a:t>
            </a:r>
          </a:p>
          <a:p>
            <a:pPr eaLnBrk="1" hangingPunct="1"/>
            <a:r>
              <a:rPr lang="en-US" altLang="en-US" sz="2800" dirty="0"/>
              <a:t>Public understanding of behavioral steps</a:t>
            </a:r>
          </a:p>
          <a:p>
            <a:pPr eaLnBrk="1" hangingPunct="1"/>
            <a:r>
              <a:rPr lang="en-US" altLang="en-US" sz="2800" dirty="0"/>
              <a:t>Public attitudes toward the options &amp; steps</a:t>
            </a:r>
          </a:p>
          <a:p>
            <a:pPr eaLnBrk="1" hangingPunct="1"/>
            <a:r>
              <a:rPr lang="en-US" altLang="en-US" sz="2800" dirty="0"/>
              <a:t>Public outrage at the conditions that have put them at risk or in danger</a:t>
            </a:r>
          </a:p>
          <a:p>
            <a:pPr eaLnBrk="1" hangingPunct="1"/>
            <a:r>
              <a:rPr lang="en-US" altLang="en-US" sz="2800" dirty="0"/>
              <a:t>Personal and political actions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p:txBody>
          <a:bodyPr/>
          <a:lstStyle/>
          <a:p>
            <a:pPr eaLnBrk="1" hangingPunct="1"/>
            <a:r>
              <a:rPr lang="en-US" altLang="en-US" b="1" dirty="0"/>
              <a:t>The Ecological Approach</a:t>
            </a:r>
          </a:p>
        </p:txBody>
      </p:sp>
      <p:sp>
        <p:nvSpPr>
          <p:cNvPr id="19459" name="Rectangle 3"/>
          <p:cNvSpPr>
            <a:spLocks noGrp="1" noChangeArrowheads="1"/>
          </p:cNvSpPr>
          <p:nvPr>
            <p:ph type="body" idx="1"/>
          </p:nvPr>
        </p:nvSpPr>
        <p:spPr/>
        <p:txBody>
          <a:bodyPr>
            <a:normAutofit/>
          </a:bodyPr>
          <a:lstStyle/>
          <a:p>
            <a:pPr eaLnBrk="1" hangingPunct="1"/>
            <a:r>
              <a:rPr lang="en-US" altLang="en-US" sz="2800" dirty="0"/>
              <a:t>Needs to address the problem at all levels</a:t>
            </a:r>
          </a:p>
          <a:p>
            <a:pPr lvl="1" eaLnBrk="1" hangingPunct="1"/>
            <a:r>
              <a:rPr lang="en-US" altLang="en-US" sz="2800" dirty="0"/>
              <a:t>Individual</a:t>
            </a:r>
          </a:p>
          <a:p>
            <a:pPr lvl="1" eaLnBrk="1" hangingPunct="1"/>
            <a:r>
              <a:rPr lang="en-US" altLang="en-US" sz="2800" dirty="0"/>
              <a:t>Organizational, institutional</a:t>
            </a:r>
          </a:p>
          <a:p>
            <a:pPr lvl="1" eaLnBrk="1" hangingPunct="1"/>
            <a:r>
              <a:rPr lang="en-US" altLang="en-US" sz="2800" dirty="0"/>
              <a:t>Community</a:t>
            </a:r>
          </a:p>
          <a:p>
            <a:pPr lvl="1" eaLnBrk="1" hangingPunct="1"/>
            <a:r>
              <a:rPr lang="en-US" altLang="en-US" sz="2800" dirty="0"/>
              <a:t>State, regional</a:t>
            </a:r>
          </a:p>
          <a:p>
            <a:pPr lvl="1" eaLnBrk="1" hangingPunct="1"/>
            <a:r>
              <a:rPr lang="en-US" altLang="en-US" sz="2800" dirty="0"/>
              <a:t>National, international</a:t>
            </a:r>
          </a:p>
          <a:p>
            <a:pPr eaLnBrk="1" hangingPunct="1"/>
            <a:r>
              <a:rPr lang="en-US" altLang="en-US" sz="2800" dirty="0"/>
              <a:t>Needs to make these levels of intervention mutually supportive and complementary</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Grp="1" noChangeArrowheads="1"/>
          </p:cNvSpPr>
          <p:nvPr>
            <p:ph type="title"/>
          </p:nvPr>
        </p:nvSpPr>
        <p:spPr>
          <a:xfrm>
            <a:off x="2164080" y="457200"/>
            <a:ext cx="7924800" cy="914400"/>
          </a:xfrm>
        </p:spPr>
        <p:txBody>
          <a:bodyPr/>
          <a:lstStyle/>
          <a:p>
            <a:pPr eaLnBrk="1" hangingPunct="1"/>
            <a:r>
              <a:rPr lang="en-US" altLang="en-US" sz="3200" b="1" dirty="0"/>
              <a:t>Administrative and Policy Assessment</a:t>
            </a:r>
          </a:p>
        </p:txBody>
      </p:sp>
      <p:sp>
        <p:nvSpPr>
          <p:cNvPr id="20483" name="Rectangle 3"/>
          <p:cNvSpPr>
            <a:spLocks noGrp="1" noChangeArrowheads="1"/>
          </p:cNvSpPr>
          <p:nvPr>
            <p:ph type="body" idx="1"/>
          </p:nvPr>
        </p:nvSpPr>
        <p:spPr/>
        <p:txBody>
          <a:bodyPr>
            <a:normAutofit/>
          </a:bodyPr>
          <a:lstStyle/>
          <a:p>
            <a:pPr eaLnBrk="1" hangingPunct="1"/>
            <a:r>
              <a:rPr lang="en-US" altLang="en-US" sz="3200" dirty="0"/>
              <a:t>In Phase 4, the organizational and administrative capabilities and resources needed to develop the program are assessed.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p:nvPr>
        </p:nvSpPr>
        <p:spPr>
          <a:xfrm>
            <a:off x="1097280" y="286603"/>
            <a:ext cx="10058400" cy="951647"/>
          </a:xfrm>
        </p:spPr>
        <p:txBody>
          <a:bodyPr/>
          <a:lstStyle/>
          <a:p>
            <a:pPr eaLnBrk="1" hangingPunct="1"/>
            <a:r>
              <a:rPr lang="en-US" altLang="en-US" sz="3200" b="1" dirty="0"/>
              <a:t>Implementation, Process, Impact and Outcome Evaluation</a:t>
            </a:r>
          </a:p>
        </p:txBody>
      </p:sp>
      <p:sp>
        <p:nvSpPr>
          <p:cNvPr id="21507" name="Rectangle 3"/>
          <p:cNvSpPr>
            <a:spLocks noGrp="1" noChangeArrowheads="1"/>
          </p:cNvSpPr>
          <p:nvPr>
            <p:ph type="body" idx="1"/>
          </p:nvPr>
        </p:nvSpPr>
        <p:spPr/>
        <p:txBody>
          <a:bodyPr>
            <a:normAutofit/>
          </a:bodyPr>
          <a:lstStyle/>
          <a:p>
            <a:pPr eaLnBrk="1" hangingPunct="1"/>
            <a:r>
              <a:rPr lang="en-US" altLang="en-US" sz="3200" dirty="0"/>
              <a:t>In Phase 5, 6, 7, and 8 – Process, Impact, Outcome Evaluation</a:t>
            </a:r>
          </a:p>
          <a:p>
            <a:pPr eaLnBrk="1" hangingPunct="1"/>
            <a:r>
              <a:rPr lang="en-US" altLang="en-US" sz="3200" dirty="0"/>
              <a:t>Evaluation is an  ongoing process throughout each phase.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p:cNvSpPr>
            <a:spLocks noGrp="1" noChangeArrowheads="1"/>
          </p:cNvSpPr>
          <p:nvPr>
            <p:ph type="title"/>
          </p:nvPr>
        </p:nvSpPr>
        <p:spPr>
          <a:xfrm>
            <a:off x="1097280" y="286603"/>
            <a:ext cx="10058400" cy="1104047"/>
          </a:xfrm>
        </p:spPr>
        <p:txBody>
          <a:bodyPr/>
          <a:lstStyle/>
          <a:p>
            <a:pPr eaLnBrk="1" hangingPunct="1"/>
            <a:r>
              <a:rPr lang="en-US" altLang="en-US" b="1" dirty="0"/>
              <a:t>Process Evaluation</a:t>
            </a:r>
          </a:p>
        </p:txBody>
      </p:sp>
      <p:sp>
        <p:nvSpPr>
          <p:cNvPr id="12291" name="Rectangle 6"/>
          <p:cNvSpPr>
            <a:spLocks noGrp="1" noChangeArrowheads="1"/>
          </p:cNvSpPr>
          <p:nvPr>
            <p:ph type="body" idx="1"/>
          </p:nvPr>
        </p:nvSpPr>
        <p:spPr>
          <a:xfrm>
            <a:off x="1097280" y="1849437"/>
            <a:ext cx="10266045" cy="4530725"/>
          </a:xfrm>
        </p:spPr>
        <p:txBody>
          <a:bodyPr/>
          <a:lstStyle/>
          <a:p>
            <a:pPr eaLnBrk="1" hangingPunct="1">
              <a:lnSpc>
                <a:spcPct val="90000"/>
              </a:lnSpc>
            </a:pPr>
            <a:r>
              <a:rPr lang="en-US" altLang="en-US" sz="2800" dirty="0"/>
              <a:t>Process evaluation can find problems early on in the program.  </a:t>
            </a:r>
          </a:p>
          <a:p>
            <a:pPr lvl="1" eaLnBrk="1" hangingPunct="1">
              <a:lnSpc>
                <a:spcPct val="90000"/>
              </a:lnSpc>
            </a:pPr>
            <a:r>
              <a:rPr lang="en-US" altLang="en-US" sz="2800" dirty="0"/>
              <a:t>It includes an assessment of the staff, budget review, and how well the program is doing overall.</a:t>
            </a:r>
          </a:p>
          <a:p>
            <a:pPr lvl="1" eaLnBrk="1" hangingPunct="1">
              <a:lnSpc>
                <a:spcPct val="90000"/>
              </a:lnSpc>
            </a:pPr>
            <a:r>
              <a:rPr lang="en-US" altLang="en-US" sz="2800" dirty="0"/>
              <a:t>For this kind of evaluation, it may be useful to keep a log sheet to record each of your activities. </a:t>
            </a:r>
          </a:p>
          <a:p>
            <a:pPr lvl="1" eaLnBrk="1" hangingPunct="1">
              <a:lnSpc>
                <a:spcPct val="90000"/>
              </a:lnSpc>
              <a:buFont typeface="Wingdings" panose="05000000000000000000" pitchFamily="2" charset="2"/>
              <a:buNone/>
            </a:pPr>
            <a:r>
              <a:rPr lang="en-US" altLang="en-US" dirty="0"/>
              <a:t>		</a:t>
            </a:r>
          </a:p>
          <a:p>
            <a:pPr lvl="1" eaLnBrk="1" hangingPunct="1">
              <a:lnSpc>
                <a:spcPct val="90000"/>
              </a:lnSpc>
            </a:pPr>
            <a:endParaRPr lang="en-US" altLang="en-US" dirty="0"/>
          </a:p>
          <a:p>
            <a:pPr lvl="1" algn="r" eaLnBrk="1" hangingPunct="1">
              <a:lnSpc>
                <a:spcPct val="90000"/>
              </a:lnSpc>
              <a:buFont typeface="Wingdings" panose="05000000000000000000" pitchFamily="2" charset="2"/>
              <a:buNone/>
            </a:pPr>
            <a:r>
              <a:rPr lang="en-US" altLang="en-US" dirty="0"/>
              <a:t>		</a:t>
            </a:r>
            <a:r>
              <a:rPr lang="en-US" altLang="en-US" sz="1400" i="1" dirty="0"/>
              <a:t>From Windsor et al., 1994</a:t>
            </a:r>
          </a:p>
        </p:txBody>
      </p:sp>
      <p:pic>
        <p:nvPicPr>
          <p:cNvPr id="12292" name="Picture 4" descr="Drawing of a man molding cla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81825" y="3636962"/>
            <a:ext cx="24003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6"/>
          <p:cNvSpPr>
            <a:spLocks noGrp="1" noChangeArrowheads="1"/>
          </p:cNvSpPr>
          <p:nvPr>
            <p:ph type="title"/>
          </p:nvPr>
        </p:nvSpPr>
        <p:spPr>
          <a:xfrm>
            <a:off x="1097280" y="286603"/>
            <a:ext cx="10058400" cy="1046897"/>
          </a:xfrm>
        </p:spPr>
        <p:txBody>
          <a:bodyPr/>
          <a:lstStyle/>
          <a:p>
            <a:pPr eaLnBrk="1" hangingPunct="1"/>
            <a:r>
              <a:rPr lang="en-US" altLang="en-US" b="1" dirty="0"/>
              <a:t>Impact Evaluation</a:t>
            </a:r>
          </a:p>
        </p:txBody>
      </p:sp>
      <p:sp>
        <p:nvSpPr>
          <p:cNvPr id="14339" name="Rectangle 7"/>
          <p:cNvSpPr>
            <a:spLocks noGrp="1" noChangeArrowheads="1"/>
          </p:cNvSpPr>
          <p:nvPr>
            <p:ph type="body" idx="1"/>
          </p:nvPr>
        </p:nvSpPr>
        <p:spPr>
          <a:xfrm>
            <a:off x="1097280" y="1600201"/>
            <a:ext cx="9646920" cy="4530725"/>
          </a:xfrm>
        </p:spPr>
        <p:txBody>
          <a:bodyPr/>
          <a:lstStyle/>
          <a:p>
            <a:pPr eaLnBrk="1" hangingPunct="1"/>
            <a:r>
              <a:rPr lang="en-US" altLang="en-US" sz="3200" dirty="0"/>
              <a:t>Impact evaluation can tell if the program has a short-term effect on the behavior, knowledge, and attitudes of your population.  </a:t>
            </a:r>
          </a:p>
          <a:p>
            <a:pPr eaLnBrk="1" hangingPunct="1"/>
            <a:r>
              <a:rPr lang="en-US" altLang="en-US" sz="3200" dirty="0"/>
              <a:t>It also measures the extent to which you have met your objectives. </a:t>
            </a:r>
          </a:p>
          <a:p>
            <a:pPr lvl="3" eaLnBrk="1" hangingPunct="1"/>
            <a:endParaRPr lang="en-US" altLang="en-US" dirty="0"/>
          </a:p>
          <a:p>
            <a:pPr lvl="3" eaLnBrk="1" hangingPunct="1"/>
            <a:endParaRPr lang="en-US" altLang="en-US" dirty="0"/>
          </a:p>
          <a:p>
            <a:pPr lvl="3" eaLnBrk="1" hangingPunct="1"/>
            <a:endParaRPr lang="en-US" altLang="en-US" dirty="0"/>
          </a:p>
          <a:p>
            <a:pPr lvl="3" eaLnBrk="1" hangingPunct="1"/>
            <a:endParaRPr lang="en-US" altLang="en-US" dirty="0"/>
          </a:p>
          <a:p>
            <a:pPr lvl="3" eaLnBrk="1" hangingPunct="1"/>
            <a:endParaRPr lang="en-US" altLang="en-US" dirty="0"/>
          </a:p>
          <a:p>
            <a:pPr lvl="3" algn="r" eaLnBrk="1" hangingPunct="1">
              <a:buFont typeface="Wingdings" panose="05000000000000000000" pitchFamily="2" charset="2"/>
              <a:buNone/>
            </a:pPr>
            <a:r>
              <a:rPr lang="en-US" altLang="en-US" i="1" dirty="0"/>
              <a:t>From Green and </a:t>
            </a:r>
            <a:r>
              <a:rPr lang="en-US" altLang="en-US" i="1" dirty="0" err="1"/>
              <a:t>Kreuter</a:t>
            </a:r>
            <a:r>
              <a:rPr lang="en-US" altLang="en-US" i="1" dirty="0"/>
              <a:t>, 1991</a:t>
            </a:r>
            <a:r>
              <a:rPr lang="en-US" altLang="en-US" dirty="0"/>
              <a:t>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8"/>
          <p:cNvSpPr>
            <a:spLocks noGrp="1" noChangeArrowheads="1"/>
          </p:cNvSpPr>
          <p:nvPr>
            <p:ph type="title"/>
          </p:nvPr>
        </p:nvSpPr>
        <p:spPr/>
        <p:txBody>
          <a:bodyPr/>
          <a:lstStyle/>
          <a:p>
            <a:pPr eaLnBrk="1" hangingPunct="1"/>
            <a:r>
              <a:rPr lang="en-US" altLang="en-US" b="1"/>
              <a:t>Outcome Evaluation</a:t>
            </a:r>
          </a:p>
        </p:txBody>
      </p:sp>
      <p:sp>
        <p:nvSpPr>
          <p:cNvPr id="15363" name="Rectangle 9"/>
          <p:cNvSpPr>
            <a:spLocks noGrp="1" noChangeArrowheads="1"/>
          </p:cNvSpPr>
          <p:nvPr>
            <p:ph type="body" idx="1"/>
          </p:nvPr>
        </p:nvSpPr>
        <p:spPr>
          <a:xfrm>
            <a:off x="3114674" y="1737360"/>
            <a:ext cx="8429625" cy="4454525"/>
          </a:xfrm>
        </p:spPr>
        <p:txBody>
          <a:bodyPr>
            <a:normAutofit fontScale="92500" lnSpcReduction="10000"/>
          </a:bodyPr>
          <a:lstStyle/>
          <a:p>
            <a:pPr eaLnBrk="1" hangingPunct="1">
              <a:lnSpc>
                <a:spcPct val="90000"/>
              </a:lnSpc>
            </a:pPr>
            <a:r>
              <a:rPr lang="en-US" altLang="en-US" sz="3200" dirty="0"/>
              <a:t>Outcome evaluation looks to see if the long-term program goals were met.  These goals could be changes in rates of illness or death, as well as in the health status of your population.</a:t>
            </a:r>
          </a:p>
          <a:p>
            <a:pPr eaLnBrk="1" hangingPunct="1">
              <a:lnSpc>
                <a:spcPct val="90000"/>
              </a:lnSpc>
            </a:pPr>
            <a:endParaRPr lang="en-US" altLang="en-US" dirty="0"/>
          </a:p>
          <a:p>
            <a:pPr eaLnBrk="1" hangingPunct="1">
              <a:lnSpc>
                <a:spcPct val="90000"/>
              </a:lnSpc>
            </a:pPr>
            <a:endParaRPr lang="en-US" altLang="en-US" sz="2400" dirty="0"/>
          </a:p>
          <a:p>
            <a:pPr eaLnBrk="1" hangingPunct="1">
              <a:lnSpc>
                <a:spcPct val="90000"/>
              </a:lnSpc>
            </a:pPr>
            <a:endParaRPr lang="en-US" altLang="en-US" dirty="0"/>
          </a:p>
          <a:p>
            <a:pPr eaLnBrk="1" hangingPunct="1">
              <a:lnSpc>
                <a:spcPct val="90000"/>
              </a:lnSpc>
            </a:pPr>
            <a:endParaRPr lang="en-US" altLang="en-US" dirty="0"/>
          </a:p>
          <a:p>
            <a:pPr eaLnBrk="1" hangingPunct="1">
              <a:lnSpc>
                <a:spcPct val="90000"/>
              </a:lnSpc>
            </a:pPr>
            <a:endParaRPr lang="en-US" altLang="en-US" dirty="0"/>
          </a:p>
          <a:p>
            <a:pPr eaLnBrk="1" hangingPunct="1">
              <a:lnSpc>
                <a:spcPct val="90000"/>
              </a:lnSpc>
            </a:pPr>
            <a:endParaRPr lang="en-US" altLang="en-US" dirty="0"/>
          </a:p>
          <a:p>
            <a:pPr algn="r" eaLnBrk="1" hangingPunct="1">
              <a:lnSpc>
                <a:spcPct val="90000"/>
              </a:lnSpc>
              <a:buFont typeface="Wingdings" panose="05000000000000000000" pitchFamily="2" charset="2"/>
              <a:buNone/>
            </a:pPr>
            <a:r>
              <a:rPr lang="en-US" altLang="en-US" sz="1200" i="1" dirty="0"/>
              <a:t>From McKenzie &amp; </a:t>
            </a:r>
            <a:r>
              <a:rPr lang="en-US" altLang="en-US" sz="1200" i="1" dirty="0" err="1"/>
              <a:t>Smeltzer</a:t>
            </a:r>
            <a:r>
              <a:rPr lang="en-US" altLang="en-US" sz="1200" i="1" dirty="0"/>
              <a:t>, 1997</a:t>
            </a:r>
          </a:p>
        </p:txBody>
      </p:sp>
      <p:pic>
        <p:nvPicPr>
          <p:cNvPr id="15364" name="Picture 5" descr="Drawing of flowers in a vas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7725" y="2886075"/>
            <a:ext cx="2190750" cy="337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1" y="76200"/>
            <a:ext cx="8767763" cy="6675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48F99-3BDC-4990-B8FA-993383971B95}"/>
              </a:ext>
            </a:extLst>
          </p:cNvPr>
          <p:cNvSpPr>
            <a:spLocks noGrp="1"/>
          </p:cNvSpPr>
          <p:nvPr>
            <p:ph type="title"/>
          </p:nvPr>
        </p:nvSpPr>
        <p:spPr>
          <a:xfrm>
            <a:off x="1097280" y="286603"/>
            <a:ext cx="10058400" cy="1231804"/>
          </a:xfrm>
        </p:spPr>
        <p:txBody>
          <a:bodyPr>
            <a:normAutofit fontScale="90000"/>
          </a:bodyPr>
          <a:lstStyle/>
          <a:p>
            <a:r>
              <a:rPr lang="en-US" dirty="0"/>
              <a:t>Health Behavior Change</a:t>
            </a:r>
            <a:br>
              <a:rPr lang="en-US" dirty="0"/>
            </a:br>
            <a:endParaRPr lang="en-US" dirty="0"/>
          </a:p>
        </p:txBody>
      </p:sp>
      <p:sp>
        <p:nvSpPr>
          <p:cNvPr id="3" name="Content Placeholder 2">
            <a:extLst>
              <a:ext uri="{FF2B5EF4-FFF2-40B4-BE49-F238E27FC236}">
                <a16:creationId xmlns:a16="http://schemas.microsoft.com/office/drawing/2014/main" id="{CC31D431-EF37-4F63-A00B-A5D50A34261C}"/>
              </a:ext>
            </a:extLst>
          </p:cNvPr>
          <p:cNvSpPr>
            <a:spLocks noGrp="1"/>
          </p:cNvSpPr>
          <p:nvPr>
            <p:ph idx="1"/>
          </p:nvPr>
        </p:nvSpPr>
        <p:spPr>
          <a:xfrm>
            <a:off x="1097280" y="1753299"/>
            <a:ext cx="10058400" cy="4115795"/>
          </a:xfrm>
        </p:spPr>
        <p:txBody>
          <a:bodyPr/>
          <a:lstStyle/>
          <a:p>
            <a:r>
              <a:rPr lang="en-US" sz="3600" dirty="0"/>
              <a:t>Five spheres of influence on early death</a:t>
            </a:r>
          </a:p>
          <a:p>
            <a:pPr lvl="1"/>
            <a:r>
              <a:rPr lang="en-US" sz="2800" dirty="0"/>
              <a:t>Environmental exposures—5%</a:t>
            </a:r>
          </a:p>
          <a:p>
            <a:pPr lvl="1"/>
            <a:r>
              <a:rPr lang="en-US" sz="2800" dirty="0"/>
              <a:t>Shortfalls in medical care—10%</a:t>
            </a:r>
          </a:p>
          <a:p>
            <a:pPr lvl="1"/>
            <a:r>
              <a:rPr lang="en-US" sz="2800" dirty="0"/>
              <a:t>Social circumstances (poverty, education)—15%</a:t>
            </a:r>
          </a:p>
          <a:p>
            <a:pPr lvl="1"/>
            <a:r>
              <a:rPr lang="en-US" sz="2800" dirty="0"/>
              <a:t>Genetic disposition—30%</a:t>
            </a:r>
          </a:p>
          <a:p>
            <a:pPr lvl="1"/>
            <a:r>
              <a:rPr lang="en-US" sz="2800" dirty="0"/>
              <a:t>Behavioral patterns—40%</a:t>
            </a:r>
          </a:p>
        </p:txBody>
      </p:sp>
    </p:spTree>
    <p:extLst>
      <p:ext uri="{BB962C8B-B14F-4D97-AF65-F5344CB8AC3E}">
        <p14:creationId xmlns:p14="http://schemas.microsoft.com/office/powerpoint/2010/main" val="1760099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338997"/>
          </a:xfrm>
        </p:spPr>
        <p:txBody>
          <a:bodyPr>
            <a:normAutofit fontScale="90000"/>
          </a:bodyPr>
          <a:lstStyle/>
          <a:p>
            <a:r>
              <a:rPr lang="en-US" dirty="0"/>
              <a:t>Rotter’s Social Learning Theory</a:t>
            </a:r>
            <a:br>
              <a:rPr lang="en-US" dirty="0"/>
            </a:br>
            <a:endParaRPr lang="en-US" dirty="0"/>
          </a:p>
        </p:txBody>
      </p:sp>
      <p:sp>
        <p:nvSpPr>
          <p:cNvPr id="3" name="Content Placeholder 2"/>
          <p:cNvSpPr>
            <a:spLocks noGrp="1"/>
          </p:cNvSpPr>
          <p:nvPr>
            <p:ph idx="1"/>
          </p:nvPr>
        </p:nvSpPr>
        <p:spPr>
          <a:xfrm>
            <a:off x="1097280" y="1701800"/>
            <a:ext cx="10058400" cy="4023360"/>
          </a:xfrm>
        </p:spPr>
        <p:txBody>
          <a:bodyPr>
            <a:normAutofit fontScale="85000" lnSpcReduction="10000"/>
          </a:bodyPr>
          <a:lstStyle/>
          <a:p>
            <a:pPr marL="0" indent="0">
              <a:buNone/>
            </a:pPr>
            <a:r>
              <a:rPr lang="en-US" sz="3800" dirty="0"/>
              <a:t>The core tenet underlying all value-expectancy theories is :</a:t>
            </a:r>
          </a:p>
          <a:p>
            <a:pPr lvl="1"/>
            <a:r>
              <a:rPr lang="en-US" sz="3800" dirty="0"/>
              <a:t>The likelihood that a person will perform a particular behavior in a particular situation is a function of the person’s judgment of how likely the behavior will lead to a specific outcome and the reinforcement value attached to that outcome.</a:t>
            </a:r>
          </a:p>
          <a:p>
            <a:pPr>
              <a:buFont typeface="Arial" panose="020B0604020202020204" pitchFamily="34" charset="0"/>
              <a:buChar char="•"/>
            </a:pPr>
            <a:r>
              <a:rPr lang="en-US" sz="3800" dirty="0"/>
              <a:t> </a:t>
            </a:r>
            <a:r>
              <a:rPr lang="en-US" sz="3800" i="1" dirty="0"/>
              <a:t>Health locus of control </a:t>
            </a:r>
            <a:r>
              <a:rPr lang="en-US" sz="3800" dirty="0"/>
              <a:t>is a generalized expectancy concerning the factors that a person believes influence his/her health.</a:t>
            </a:r>
          </a:p>
          <a:p>
            <a:endParaRPr lang="en-US" dirty="0"/>
          </a:p>
        </p:txBody>
      </p:sp>
    </p:spTree>
    <p:extLst>
      <p:ext uri="{BB962C8B-B14F-4D97-AF65-F5344CB8AC3E}">
        <p14:creationId xmlns:p14="http://schemas.microsoft.com/office/powerpoint/2010/main" val="1599059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6B7C3-0D3D-43B0-BA05-363EF8BFEED1}"/>
              </a:ext>
            </a:extLst>
          </p:cNvPr>
          <p:cNvSpPr>
            <a:spLocks noGrp="1"/>
          </p:cNvSpPr>
          <p:nvPr>
            <p:ph type="title"/>
          </p:nvPr>
        </p:nvSpPr>
        <p:spPr/>
        <p:txBody>
          <a:bodyPr/>
          <a:lstStyle/>
          <a:p>
            <a:r>
              <a:rPr lang="en-US" dirty="0"/>
              <a:t>Health Locus of Control and CDSMP</a:t>
            </a:r>
            <a:br>
              <a:rPr lang="en-US" dirty="0"/>
            </a:br>
            <a:endParaRPr lang="en-US" dirty="0"/>
          </a:p>
        </p:txBody>
      </p:sp>
      <p:sp>
        <p:nvSpPr>
          <p:cNvPr id="3" name="Content Placeholder 2">
            <a:extLst>
              <a:ext uri="{FF2B5EF4-FFF2-40B4-BE49-F238E27FC236}">
                <a16:creationId xmlns:a16="http://schemas.microsoft.com/office/drawing/2014/main" id="{CAE14DB4-4682-4F6B-B782-8DCC5E18904C}"/>
              </a:ext>
            </a:extLst>
          </p:cNvPr>
          <p:cNvSpPr>
            <a:spLocks noGrp="1"/>
          </p:cNvSpPr>
          <p:nvPr>
            <p:ph idx="1"/>
          </p:nvPr>
        </p:nvSpPr>
        <p:spPr/>
        <p:txBody>
          <a:bodyPr>
            <a:normAutofit lnSpcReduction="10000"/>
          </a:bodyPr>
          <a:lstStyle/>
          <a:p>
            <a:r>
              <a:rPr lang="en-US" sz="3200" dirty="0"/>
              <a:t>Internal locus</a:t>
            </a:r>
          </a:p>
          <a:p>
            <a:pPr lvl="1"/>
            <a:r>
              <a:rPr lang="en-US" sz="3200" dirty="0"/>
              <a:t>Health controlled through individual’s behavior </a:t>
            </a:r>
          </a:p>
          <a:p>
            <a:r>
              <a:rPr lang="en-US" sz="3200" dirty="0"/>
              <a:t>External locus</a:t>
            </a:r>
          </a:p>
          <a:p>
            <a:pPr lvl="1"/>
            <a:r>
              <a:rPr lang="en-US" sz="3200" dirty="0"/>
              <a:t>Health controlled through powerful others or luck </a:t>
            </a:r>
            <a:r>
              <a:rPr lang="en-US" sz="3200" dirty="0">
                <a:solidFill>
                  <a:srgbClr val="000000"/>
                </a:solidFill>
              </a:rPr>
              <a:t>versus older patients’ decision-making</a:t>
            </a:r>
          </a:p>
          <a:p>
            <a:r>
              <a:rPr lang="en-US" sz="3200" dirty="0"/>
              <a:t>Chronic disease and self-management programs</a:t>
            </a:r>
          </a:p>
          <a:p>
            <a:pPr lvl="1"/>
            <a:r>
              <a:rPr lang="en-US" sz="3200" dirty="0"/>
              <a:t>Disseminated through area agencies on aging and other community organizations</a:t>
            </a:r>
          </a:p>
          <a:p>
            <a:endParaRPr lang="en-US" dirty="0"/>
          </a:p>
        </p:txBody>
      </p:sp>
    </p:spTree>
    <p:extLst>
      <p:ext uri="{BB962C8B-B14F-4D97-AF65-F5344CB8AC3E}">
        <p14:creationId xmlns:p14="http://schemas.microsoft.com/office/powerpoint/2010/main" val="3201525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670130"/>
          </a:xfrm>
        </p:spPr>
        <p:txBody>
          <a:bodyPr>
            <a:normAutofit/>
          </a:bodyPr>
          <a:lstStyle/>
          <a:p>
            <a:r>
              <a:rPr lang="en-US" sz="4000" dirty="0"/>
              <a:t>Value-Expectancy </a:t>
            </a:r>
          </a:p>
        </p:txBody>
      </p:sp>
      <p:sp>
        <p:nvSpPr>
          <p:cNvPr id="3" name="Content Placeholder 2"/>
          <p:cNvSpPr>
            <a:spLocks noGrp="1"/>
          </p:cNvSpPr>
          <p:nvPr>
            <p:ph idx="1"/>
          </p:nvPr>
        </p:nvSpPr>
        <p:spPr>
          <a:xfrm>
            <a:off x="614680" y="1371600"/>
            <a:ext cx="10058400" cy="4876800"/>
          </a:xfrm>
        </p:spPr>
        <p:txBody>
          <a:bodyPr>
            <a:normAutofit fontScale="92500" lnSpcReduction="20000"/>
          </a:bodyPr>
          <a:lstStyle/>
          <a:p>
            <a:r>
              <a:rPr lang="en-US" altLang="en-US" sz="3800" dirty="0"/>
              <a:t>The desire to avoid illness or to get well (value) and the belief that a specific health action available to person would prevent illness (expectancy).</a:t>
            </a:r>
          </a:p>
          <a:p>
            <a:pPr marL="0" indent="0">
              <a:buNone/>
              <a:defRPr/>
            </a:pPr>
            <a:r>
              <a:rPr lang="en-US" sz="3000" dirty="0"/>
              <a:t>People behave according to the anticipated or expected personal benefits an action is anticipated to provide, considering the costs or relative advantages of the alternatives</a:t>
            </a:r>
          </a:p>
          <a:p>
            <a:pPr lvl="1">
              <a:buFont typeface="Arial" charset="0"/>
              <a:buChar char="–"/>
              <a:defRPr/>
            </a:pPr>
            <a:r>
              <a:rPr lang="en-US" sz="3000" dirty="0"/>
              <a:t>Expected benefits</a:t>
            </a:r>
          </a:p>
          <a:p>
            <a:pPr lvl="1">
              <a:buFont typeface="Arial" charset="0"/>
              <a:buChar char="–"/>
              <a:defRPr/>
            </a:pPr>
            <a:r>
              <a:rPr lang="en-US" sz="3000" dirty="0"/>
              <a:t>Relative advantages of alternatives</a:t>
            </a:r>
          </a:p>
          <a:p>
            <a:pPr lvl="1">
              <a:buFont typeface="Arial" charset="0"/>
              <a:buChar char="–"/>
              <a:defRPr/>
            </a:pPr>
            <a:r>
              <a:rPr lang="en-US" sz="3000" dirty="0"/>
              <a:t>Costs   </a:t>
            </a:r>
          </a:p>
          <a:p>
            <a:endParaRPr lang="en-US" sz="3000" dirty="0"/>
          </a:p>
          <a:p>
            <a:r>
              <a:rPr lang="en-US" sz="2400" dirty="0"/>
              <a:t> </a:t>
            </a:r>
          </a:p>
          <a:p>
            <a:r>
              <a:rPr lang="en-US" dirty="0"/>
              <a:t> </a:t>
            </a:r>
          </a:p>
        </p:txBody>
      </p:sp>
    </p:spTree>
    <p:extLst>
      <p:ext uri="{BB962C8B-B14F-4D97-AF65-F5344CB8AC3E}">
        <p14:creationId xmlns:p14="http://schemas.microsoft.com/office/powerpoint/2010/main" val="918429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76536"/>
            <a:ext cx="10058400" cy="1450757"/>
          </a:xfrm>
        </p:spPr>
        <p:txBody>
          <a:bodyPr>
            <a:normAutofit/>
          </a:bodyPr>
          <a:lstStyle/>
          <a:p>
            <a:r>
              <a:rPr lang="en-US" sz="4400" dirty="0"/>
              <a:t>The Theory of Reasoned Action</a:t>
            </a:r>
          </a:p>
        </p:txBody>
      </p:sp>
      <p:sp>
        <p:nvSpPr>
          <p:cNvPr id="3" name="Content Placeholder 2"/>
          <p:cNvSpPr>
            <a:spLocks noGrp="1"/>
          </p:cNvSpPr>
          <p:nvPr>
            <p:ph idx="1"/>
          </p:nvPr>
        </p:nvSpPr>
        <p:spPr/>
        <p:txBody>
          <a:bodyPr/>
          <a:lstStyle/>
          <a:p>
            <a:pPr>
              <a:buFont typeface="Arial" charset="0"/>
              <a:buChar char="•"/>
              <a:defRPr/>
            </a:pPr>
            <a:r>
              <a:rPr lang="en-US" dirty="0"/>
              <a:t> </a:t>
            </a:r>
            <a:r>
              <a:rPr lang="en-US" sz="3200" dirty="0"/>
              <a:t>Developed by </a:t>
            </a:r>
            <a:r>
              <a:rPr lang="en-US" sz="3200" dirty="0" err="1"/>
              <a:t>Ajzen</a:t>
            </a:r>
            <a:r>
              <a:rPr lang="en-US" sz="3200" dirty="0"/>
              <a:t> and </a:t>
            </a:r>
            <a:r>
              <a:rPr lang="en-US" sz="3200" dirty="0" err="1"/>
              <a:t>Fishbein</a:t>
            </a:r>
            <a:r>
              <a:rPr lang="en-US" sz="3200" dirty="0"/>
              <a:t> </a:t>
            </a:r>
          </a:p>
          <a:p>
            <a:pPr>
              <a:buFont typeface="Arial" charset="0"/>
              <a:buChar char="•"/>
              <a:defRPr/>
            </a:pPr>
            <a:r>
              <a:rPr lang="en-US" sz="3200" dirty="0"/>
              <a:t>Describes the relationships between beliefs, attitudes, intentions and behavior</a:t>
            </a:r>
          </a:p>
          <a:p>
            <a:pPr>
              <a:buFont typeface="Arial" charset="0"/>
              <a:buChar char="•"/>
              <a:defRPr/>
            </a:pPr>
            <a:r>
              <a:rPr lang="en-US" sz="3200" dirty="0"/>
              <a:t>Does not consider the emotional factors of behaviors</a:t>
            </a:r>
          </a:p>
          <a:p>
            <a:pPr>
              <a:buFont typeface="Arial" charset="0"/>
              <a:buChar char="•"/>
              <a:defRPr/>
            </a:pPr>
            <a:r>
              <a:rPr lang="en-US" sz="3200" dirty="0"/>
              <a:t>Intentions are based on beliefs and attitudes</a:t>
            </a:r>
          </a:p>
          <a:p>
            <a:endParaRPr lang="en-US" dirty="0"/>
          </a:p>
        </p:txBody>
      </p:sp>
    </p:spTree>
    <p:extLst>
      <p:ext uri="{BB962C8B-B14F-4D97-AF65-F5344CB8AC3E}">
        <p14:creationId xmlns:p14="http://schemas.microsoft.com/office/powerpoint/2010/main" val="1192555208"/>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472</TotalTime>
  <Words>2154</Words>
  <Application>Microsoft Office PowerPoint</Application>
  <PresentationFormat>Widescreen</PresentationFormat>
  <Paragraphs>254</Paragraphs>
  <Slides>47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47</vt:i4>
      </vt:variant>
    </vt:vector>
  </HeadingPairs>
  <TitlesOfParts>
    <vt:vector size="55" baseType="lpstr">
      <vt:lpstr>Arial</vt:lpstr>
      <vt:lpstr>Calibri</vt:lpstr>
      <vt:lpstr>Calibri Light</vt:lpstr>
      <vt:lpstr>Symbol</vt:lpstr>
      <vt:lpstr>Times New Roman</vt:lpstr>
      <vt:lpstr>Verdana</vt:lpstr>
      <vt:lpstr>Wingdings</vt:lpstr>
      <vt:lpstr>Retrospect</vt:lpstr>
      <vt:lpstr>Chapter 3 – Individual/Interpersonal Models of Health and Illness Behavior Chapter 4 – Planning and Evaluation</vt:lpstr>
      <vt:lpstr>Chapter 3 - Objectives</vt:lpstr>
      <vt:lpstr>Theories Versus Concepts </vt:lpstr>
      <vt:lpstr>Healthcare and Medical Care</vt:lpstr>
      <vt:lpstr>Health Behavior Change </vt:lpstr>
      <vt:lpstr>Rotter’s Social Learning Theory </vt:lpstr>
      <vt:lpstr>Health Locus of Control and CDSMP </vt:lpstr>
      <vt:lpstr>Value-Expectancy </vt:lpstr>
      <vt:lpstr>The Theory of Reasoned Action</vt:lpstr>
      <vt:lpstr> Theory of Planned Behavior</vt:lpstr>
      <vt:lpstr>TRA and TPB Constructs</vt:lpstr>
      <vt:lpstr>TRA and TPB Constructs</vt:lpstr>
      <vt:lpstr>PowerPoint Presentation</vt:lpstr>
      <vt:lpstr>The Health Belief Model</vt:lpstr>
      <vt:lpstr>The Health Belief Model</vt:lpstr>
      <vt:lpstr>Social Cognitive Theory (SCT)</vt:lpstr>
      <vt:lpstr>Social Cognitive Theory (SCT)</vt:lpstr>
      <vt:lpstr>Social Cognitive Theory (SCT)</vt:lpstr>
      <vt:lpstr>Reciprocal Determinism  - Triadic Reciprocity</vt:lpstr>
      <vt:lpstr>Reciprocal Determinism </vt:lpstr>
      <vt:lpstr>Reciprocal Determinism </vt:lpstr>
      <vt:lpstr>Reciprocal Determinism </vt:lpstr>
      <vt:lpstr>Transtheoretical Model </vt:lpstr>
      <vt:lpstr>PowerPoint Presentation</vt:lpstr>
      <vt:lpstr>Stage Tailoring</vt:lpstr>
      <vt:lpstr>PowerPoint Presentation</vt:lpstr>
      <vt:lpstr>Chapter 4 - Objectives</vt:lpstr>
      <vt:lpstr> The PRECEDE-PROCEED Model    Consists of Two Main Phases:</vt:lpstr>
      <vt:lpstr>PRECEDE consist of the following four phases:</vt:lpstr>
      <vt:lpstr>PROCEED consist of the next four phases: </vt:lpstr>
      <vt:lpstr>PowerPoint Presentation</vt:lpstr>
      <vt:lpstr>Social Assessment and Situational Analysis</vt:lpstr>
      <vt:lpstr>Take a Good Look at your Community</vt:lpstr>
      <vt:lpstr>Needs Assessment</vt:lpstr>
      <vt:lpstr>Epidemiological, Behavioral, &amp; Environmental Assessment</vt:lpstr>
      <vt:lpstr>Educational and Ecological Assessment</vt:lpstr>
      <vt:lpstr>Predisposing factors</vt:lpstr>
      <vt:lpstr>Enabling factors</vt:lpstr>
      <vt:lpstr>Reinforcing factors</vt:lpstr>
      <vt:lpstr>The Educational Approach (awareness, knowledge, &amp; skills)</vt:lpstr>
      <vt:lpstr>The Ecological Approach</vt:lpstr>
      <vt:lpstr>Administrative and Policy Assessment</vt:lpstr>
      <vt:lpstr>Implementation, Process, Impact and Outcome Evaluation</vt:lpstr>
      <vt:lpstr>Process Evaluation</vt:lpstr>
      <vt:lpstr>Impact Evaluation</vt:lpstr>
      <vt:lpstr>Outcome Evaluation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 Definitions and Meaning of Health and Illness</dc:title>
  <dc:creator>Sandy</dc:creator>
  <cp:lastModifiedBy>Suther, Sandra G.</cp:lastModifiedBy>
  <cp:revision>29</cp:revision>
  <dcterms:created xsi:type="dcterms:W3CDTF">2018-08-09T18:33:34Z</dcterms:created>
  <dcterms:modified xsi:type="dcterms:W3CDTF">2019-09-08T18:36:25Z</dcterms:modified>
</cp:coreProperties>
</file>