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73" r:id="rId4"/>
    <p:sldId id="275" r:id="rId5"/>
    <p:sldId id="259" r:id="rId6"/>
    <p:sldId id="260" r:id="rId7"/>
    <p:sldId id="274" r:id="rId8"/>
    <p:sldId id="261" r:id="rId9"/>
    <p:sldId id="262" r:id="rId10"/>
    <p:sldId id="276" r:id="rId11"/>
    <p:sldId id="263" r:id="rId12"/>
    <p:sldId id="264" r:id="rId13"/>
    <p:sldId id="265" r:id="rId14"/>
    <p:sldId id="277" r:id="rId15"/>
    <p:sldId id="266" r:id="rId16"/>
    <p:sldId id="267"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90" autoAdjust="0"/>
    <p:restoredTop sz="94660"/>
  </p:normalViewPr>
  <p:slideViewPr>
    <p:cSldViewPr snapToGrid="0">
      <p:cViewPr varScale="1">
        <p:scale>
          <a:sx n="72" d="100"/>
          <a:sy n="72" d="100"/>
        </p:scale>
        <p:origin x="7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E4A90C-832D-413A-B677-C0FD3C9C4A1D}"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7232-BF39-4846-B5C9-CF9391924F93}" type="slidenum">
              <a:rPr lang="en-US" smtClean="0"/>
              <a:t>‹#›</a:t>
            </a:fld>
            <a:endParaRPr lang="en-US"/>
          </a:p>
        </p:txBody>
      </p:sp>
    </p:spTree>
    <p:extLst>
      <p:ext uri="{BB962C8B-B14F-4D97-AF65-F5344CB8AC3E}">
        <p14:creationId xmlns:p14="http://schemas.microsoft.com/office/powerpoint/2010/main" val="4079479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E4A90C-832D-413A-B677-C0FD3C9C4A1D}"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7232-BF39-4846-B5C9-CF9391924F93}" type="slidenum">
              <a:rPr lang="en-US" smtClean="0"/>
              <a:t>‹#›</a:t>
            </a:fld>
            <a:endParaRPr lang="en-US"/>
          </a:p>
        </p:txBody>
      </p:sp>
    </p:spTree>
    <p:extLst>
      <p:ext uri="{BB962C8B-B14F-4D97-AF65-F5344CB8AC3E}">
        <p14:creationId xmlns:p14="http://schemas.microsoft.com/office/powerpoint/2010/main" val="3490094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E4A90C-832D-413A-B677-C0FD3C9C4A1D}"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7232-BF39-4846-B5C9-CF9391924F9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96561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E4A90C-832D-413A-B677-C0FD3C9C4A1D}"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7232-BF39-4846-B5C9-CF9391924F93}" type="slidenum">
              <a:rPr lang="en-US" smtClean="0"/>
              <a:t>‹#›</a:t>
            </a:fld>
            <a:endParaRPr lang="en-US"/>
          </a:p>
        </p:txBody>
      </p:sp>
    </p:spTree>
    <p:extLst>
      <p:ext uri="{BB962C8B-B14F-4D97-AF65-F5344CB8AC3E}">
        <p14:creationId xmlns:p14="http://schemas.microsoft.com/office/powerpoint/2010/main" val="485770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E4A90C-832D-413A-B677-C0FD3C9C4A1D}"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7232-BF39-4846-B5C9-CF9391924F9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26743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E4A90C-832D-413A-B677-C0FD3C9C4A1D}"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7232-BF39-4846-B5C9-CF9391924F93}" type="slidenum">
              <a:rPr lang="en-US" smtClean="0"/>
              <a:t>‹#›</a:t>
            </a:fld>
            <a:endParaRPr lang="en-US"/>
          </a:p>
        </p:txBody>
      </p:sp>
    </p:spTree>
    <p:extLst>
      <p:ext uri="{BB962C8B-B14F-4D97-AF65-F5344CB8AC3E}">
        <p14:creationId xmlns:p14="http://schemas.microsoft.com/office/powerpoint/2010/main" val="324804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E4A90C-832D-413A-B677-C0FD3C9C4A1D}"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7232-BF39-4846-B5C9-CF9391924F93}" type="slidenum">
              <a:rPr lang="en-US" smtClean="0"/>
              <a:t>‹#›</a:t>
            </a:fld>
            <a:endParaRPr lang="en-US"/>
          </a:p>
        </p:txBody>
      </p:sp>
    </p:spTree>
    <p:extLst>
      <p:ext uri="{BB962C8B-B14F-4D97-AF65-F5344CB8AC3E}">
        <p14:creationId xmlns:p14="http://schemas.microsoft.com/office/powerpoint/2010/main" val="238087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E4A90C-832D-413A-B677-C0FD3C9C4A1D}"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7232-BF39-4846-B5C9-CF9391924F93}" type="slidenum">
              <a:rPr lang="en-US" smtClean="0"/>
              <a:t>‹#›</a:t>
            </a:fld>
            <a:endParaRPr lang="en-US"/>
          </a:p>
        </p:txBody>
      </p:sp>
    </p:spTree>
    <p:extLst>
      <p:ext uri="{BB962C8B-B14F-4D97-AF65-F5344CB8AC3E}">
        <p14:creationId xmlns:p14="http://schemas.microsoft.com/office/powerpoint/2010/main" val="230658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E4A90C-832D-413A-B677-C0FD3C9C4A1D}"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7232-BF39-4846-B5C9-CF9391924F93}" type="slidenum">
              <a:rPr lang="en-US" smtClean="0"/>
              <a:t>‹#›</a:t>
            </a:fld>
            <a:endParaRPr lang="en-US"/>
          </a:p>
        </p:txBody>
      </p:sp>
    </p:spTree>
    <p:extLst>
      <p:ext uri="{BB962C8B-B14F-4D97-AF65-F5344CB8AC3E}">
        <p14:creationId xmlns:p14="http://schemas.microsoft.com/office/powerpoint/2010/main" val="2703959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E4A90C-832D-413A-B677-C0FD3C9C4A1D}"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7232-BF39-4846-B5C9-CF9391924F93}" type="slidenum">
              <a:rPr lang="en-US" smtClean="0"/>
              <a:t>‹#›</a:t>
            </a:fld>
            <a:endParaRPr lang="en-US"/>
          </a:p>
        </p:txBody>
      </p:sp>
    </p:spTree>
    <p:extLst>
      <p:ext uri="{BB962C8B-B14F-4D97-AF65-F5344CB8AC3E}">
        <p14:creationId xmlns:p14="http://schemas.microsoft.com/office/powerpoint/2010/main" val="497985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E4A90C-832D-413A-B677-C0FD3C9C4A1D}"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87232-BF39-4846-B5C9-CF9391924F93}" type="slidenum">
              <a:rPr lang="en-US" smtClean="0"/>
              <a:t>‹#›</a:t>
            </a:fld>
            <a:endParaRPr lang="en-US"/>
          </a:p>
        </p:txBody>
      </p:sp>
    </p:spTree>
    <p:extLst>
      <p:ext uri="{BB962C8B-B14F-4D97-AF65-F5344CB8AC3E}">
        <p14:creationId xmlns:p14="http://schemas.microsoft.com/office/powerpoint/2010/main" val="3028168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E4A90C-832D-413A-B677-C0FD3C9C4A1D}" type="datetimeFigureOut">
              <a:rPr lang="en-US" smtClean="0"/>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D87232-BF39-4846-B5C9-CF9391924F93}" type="slidenum">
              <a:rPr lang="en-US" smtClean="0"/>
              <a:t>‹#›</a:t>
            </a:fld>
            <a:endParaRPr lang="en-US"/>
          </a:p>
        </p:txBody>
      </p:sp>
    </p:spTree>
    <p:extLst>
      <p:ext uri="{BB962C8B-B14F-4D97-AF65-F5344CB8AC3E}">
        <p14:creationId xmlns:p14="http://schemas.microsoft.com/office/powerpoint/2010/main" val="1556601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E4A90C-832D-413A-B677-C0FD3C9C4A1D}" type="datetimeFigureOut">
              <a:rPr lang="en-US" smtClean="0"/>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D87232-BF39-4846-B5C9-CF9391924F93}" type="slidenum">
              <a:rPr lang="en-US" smtClean="0"/>
              <a:t>‹#›</a:t>
            </a:fld>
            <a:endParaRPr lang="en-US"/>
          </a:p>
        </p:txBody>
      </p:sp>
    </p:spTree>
    <p:extLst>
      <p:ext uri="{BB962C8B-B14F-4D97-AF65-F5344CB8AC3E}">
        <p14:creationId xmlns:p14="http://schemas.microsoft.com/office/powerpoint/2010/main" val="984025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4A90C-832D-413A-B677-C0FD3C9C4A1D}" type="datetimeFigureOut">
              <a:rPr lang="en-US" smtClean="0"/>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D87232-BF39-4846-B5C9-CF9391924F93}" type="slidenum">
              <a:rPr lang="en-US" smtClean="0"/>
              <a:t>‹#›</a:t>
            </a:fld>
            <a:endParaRPr lang="en-US"/>
          </a:p>
        </p:txBody>
      </p:sp>
    </p:spTree>
    <p:extLst>
      <p:ext uri="{BB962C8B-B14F-4D97-AF65-F5344CB8AC3E}">
        <p14:creationId xmlns:p14="http://schemas.microsoft.com/office/powerpoint/2010/main" val="3141167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E4A90C-832D-413A-B677-C0FD3C9C4A1D}"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87232-BF39-4846-B5C9-CF9391924F93}" type="slidenum">
              <a:rPr lang="en-US" smtClean="0"/>
              <a:t>‹#›</a:t>
            </a:fld>
            <a:endParaRPr lang="en-US"/>
          </a:p>
        </p:txBody>
      </p:sp>
    </p:spTree>
    <p:extLst>
      <p:ext uri="{BB962C8B-B14F-4D97-AF65-F5344CB8AC3E}">
        <p14:creationId xmlns:p14="http://schemas.microsoft.com/office/powerpoint/2010/main" val="2504273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87232-BF39-4846-B5C9-CF9391924F93}" type="slidenum">
              <a:rPr lang="en-US" smtClean="0"/>
              <a:t>‹#›</a:t>
            </a:fld>
            <a:endParaRPr lang="en-US"/>
          </a:p>
        </p:txBody>
      </p:sp>
      <p:sp>
        <p:nvSpPr>
          <p:cNvPr id="5" name="Date Placeholder 4"/>
          <p:cNvSpPr>
            <a:spLocks noGrp="1"/>
          </p:cNvSpPr>
          <p:nvPr>
            <p:ph type="dt" sz="half" idx="10"/>
          </p:nvPr>
        </p:nvSpPr>
        <p:spPr/>
        <p:txBody>
          <a:bodyPr/>
          <a:lstStyle/>
          <a:p>
            <a:fld id="{48E4A90C-832D-413A-B677-C0FD3C9C4A1D}" type="datetimeFigureOut">
              <a:rPr lang="en-US" smtClean="0"/>
              <a:t>11/11/2020</a:t>
            </a:fld>
            <a:endParaRPr lang="en-US"/>
          </a:p>
        </p:txBody>
      </p:sp>
    </p:spTree>
    <p:extLst>
      <p:ext uri="{BB962C8B-B14F-4D97-AF65-F5344CB8AC3E}">
        <p14:creationId xmlns:p14="http://schemas.microsoft.com/office/powerpoint/2010/main" val="3272254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E4A90C-832D-413A-B677-C0FD3C9C4A1D}" type="datetimeFigureOut">
              <a:rPr lang="en-US" smtClean="0"/>
              <a:t>11/11/2020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ED87232-BF39-4846-B5C9-CF9391924F93}" type="slidenum">
              <a:rPr lang="en-US" smtClean="0"/>
              <a:t>‹#›</a:t>
            </a:fld>
            <a:endParaRPr lang="en-US"/>
          </a:p>
        </p:txBody>
      </p:sp>
    </p:spTree>
    <p:extLst>
      <p:ext uri="{BB962C8B-B14F-4D97-AF65-F5344CB8AC3E}">
        <p14:creationId xmlns:p14="http://schemas.microsoft.com/office/powerpoint/2010/main" val="142797141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POLICY AND ENVIRONMENTAL ISSUES</a:t>
            </a:r>
          </a:p>
        </p:txBody>
      </p:sp>
      <p:sp>
        <p:nvSpPr>
          <p:cNvPr id="3" name="Subtitle 2"/>
          <p:cNvSpPr>
            <a:spLocks noGrp="1"/>
          </p:cNvSpPr>
          <p:nvPr>
            <p:ph type="subTitle" idx="1"/>
          </p:nvPr>
        </p:nvSpPr>
        <p:spPr/>
        <p:txBody>
          <a:bodyPr/>
          <a:lstStyle/>
          <a:p>
            <a:r>
              <a:rPr lang="en-US" b="1" i="1" dirty="0"/>
              <a:t>Student Name: Norisleidy Hernandez</a:t>
            </a:r>
          </a:p>
          <a:p>
            <a:endParaRPr lang="en-US" dirty="0"/>
          </a:p>
        </p:txBody>
      </p:sp>
    </p:spTree>
    <p:extLst>
      <p:ext uri="{BB962C8B-B14F-4D97-AF65-F5344CB8AC3E}">
        <p14:creationId xmlns:p14="http://schemas.microsoft.com/office/powerpoint/2010/main" val="1629883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788" y="914401"/>
            <a:ext cx="8546214" cy="5126962"/>
          </a:xfrm>
        </p:spPr>
        <p:txBody>
          <a:bodyPr>
            <a:normAutofit fontScale="92500" lnSpcReduction="20000"/>
          </a:bodyPr>
          <a:lstStyle/>
          <a:p>
            <a:r>
              <a:rPr lang="en-US" sz="3200" dirty="0"/>
              <a:t>The community has an elaborate healthcare system with well-kept records that this assessment uses.</a:t>
            </a:r>
          </a:p>
          <a:p>
            <a:r>
              <a:rPr lang="en-US" sz="3200" dirty="0"/>
              <a:t>Partnership working in community-based health promotion can bring about fruitful and sustainable benefits for those involved (Estacio et al., 2017). </a:t>
            </a:r>
          </a:p>
          <a:p>
            <a:r>
              <a:rPr lang="en-US" sz="3200" dirty="0"/>
              <a:t>Although it takes some time to nurture relationships, when facilitated effectively, collaborative work can enable more systemic ways of working towards health promotion and community development.</a:t>
            </a:r>
          </a:p>
        </p:txBody>
      </p:sp>
    </p:spTree>
    <p:extLst>
      <p:ext uri="{BB962C8B-B14F-4D97-AF65-F5344CB8AC3E}">
        <p14:creationId xmlns:p14="http://schemas.microsoft.com/office/powerpoint/2010/main" val="4201479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1804" y="373225"/>
            <a:ext cx="8602198" cy="5668138"/>
          </a:xfrm>
        </p:spPr>
        <p:txBody>
          <a:bodyPr>
            <a:normAutofit lnSpcReduction="10000"/>
          </a:bodyPr>
          <a:lstStyle/>
          <a:p>
            <a:r>
              <a:rPr lang="en-US" sz="3200" dirty="0"/>
              <a:t>As per the assessment, the real issue should be community awareness on personal hygiene and responsibility (</a:t>
            </a:r>
            <a:r>
              <a:rPr lang="en-US" sz="3200" dirty="0" err="1"/>
              <a:t>Resnik</a:t>
            </a:r>
            <a:r>
              <a:rPr lang="en-US" sz="3200" dirty="0"/>
              <a:t>, 2007).</a:t>
            </a:r>
          </a:p>
          <a:p>
            <a:r>
              <a:rPr lang="en-US" sz="3200" dirty="0"/>
              <a:t>The rationale behind this issue is the relatively low life expectancy in the community. With the well-planned health programs at hand, the ball remains in the court of the residents.</a:t>
            </a:r>
          </a:p>
          <a:p>
            <a:r>
              <a:rPr lang="en-US" sz="3200" dirty="0"/>
              <a:t>It means they do not observe personal or familial responsibilities relating to healthcare like nutrition, health check-ups, etc.</a:t>
            </a:r>
          </a:p>
        </p:txBody>
      </p:sp>
    </p:spTree>
    <p:extLst>
      <p:ext uri="{BB962C8B-B14F-4D97-AF65-F5344CB8AC3E}">
        <p14:creationId xmlns:p14="http://schemas.microsoft.com/office/powerpoint/2010/main" val="2269459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754" y="895739"/>
            <a:ext cx="8434247" cy="5145623"/>
          </a:xfrm>
        </p:spPr>
        <p:txBody>
          <a:bodyPr/>
          <a:lstStyle/>
          <a:p>
            <a:r>
              <a:rPr lang="en-US" sz="2400" dirty="0"/>
              <a:t>The scenario hence creates a gap between the health workers and the residence where there lack proper communications.</a:t>
            </a:r>
          </a:p>
          <a:p>
            <a:r>
              <a:rPr lang="en-US" sz="2400" dirty="0"/>
              <a:t>Hence, an opportunity creates itself in this community, where health officials should create awareness to appeal for personal responsibility towards one's health (</a:t>
            </a:r>
            <a:r>
              <a:rPr lang="en-US" sz="2400" dirty="0" err="1"/>
              <a:t>Minkler</a:t>
            </a:r>
            <a:r>
              <a:rPr lang="en-US" sz="2400" dirty="0"/>
              <a:t>, 1999).</a:t>
            </a:r>
          </a:p>
          <a:p>
            <a:r>
              <a:rPr lang="en-US" sz="2400" dirty="0"/>
              <a:t>There is also a need for comparative assessment of the household and individual health practices in the community as a necessity for health promotion.</a:t>
            </a:r>
          </a:p>
          <a:p>
            <a:endParaRPr lang="en-US" dirty="0"/>
          </a:p>
        </p:txBody>
      </p:sp>
    </p:spTree>
    <p:extLst>
      <p:ext uri="{BB962C8B-B14F-4D97-AF65-F5344CB8AC3E}">
        <p14:creationId xmlns:p14="http://schemas.microsoft.com/office/powerpoint/2010/main" val="957918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fontScale="85000" lnSpcReduction="20000"/>
          </a:bodyPr>
          <a:lstStyle/>
          <a:p>
            <a:r>
              <a:rPr lang="en-US" sz="3200" dirty="0"/>
              <a:t>Community assessment is very necessary for any attempt to improve the health system of a community.</a:t>
            </a:r>
          </a:p>
          <a:p>
            <a:r>
              <a:rPr lang="en-US" sz="3200" dirty="0"/>
              <a:t>As much as the health responsibility lies in the hands of the healthcare providers, the receivers also have a major role in keeping track of their health practices for improvement.</a:t>
            </a:r>
          </a:p>
          <a:p>
            <a:r>
              <a:rPr lang="en-US" sz="3200" dirty="0"/>
              <a:t>The assessment also shows that several factors of a population contribute to the quality of health within that particular community. </a:t>
            </a:r>
          </a:p>
        </p:txBody>
      </p:sp>
    </p:spTree>
    <p:extLst>
      <p:ext uri="{BB962C8B-B14F-4D97-AF65-F5344CB8AC3E}">
        <p14:creationId xmlns:p14="http://schemas.microsoft.com/office/powerpoint/2010/main" val="2937988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..d</a:t>
            </a:r>
          </a:p>
        </p:txBody>
      </p:sp>
      <p:sp>
        <p:nvSpPr>
          <p:cNvPr id="3" name="Content Placeholder 2"/>
          <p:cNvSpPr>
            <a:spLocks noGrp="1"/>
          </p:cNvSpPr>
          <p:nvPr>
            <p:ph idx="1"/>
          </p:nvPr>
        </p:nvSpPr>
        <p:spPr/>
        <p:txBody>
          <a:bodyPr>
            <a:normAutofit fontScale="77500" lnSpcReduction="20000"/>
          </a:bodyPr>
          <a:lstStyle/>
          <a:p>
            <a:r>
              <a:rPr lang="en-US" sz="3200" dirty="0"/>
              <a:t>When it tomes to partnerships, to maintain momentum, there is a need to sustain relationships and commitments. </a:t>
            </a:r>
          </a:p>
          <a:p>
            <a:r>
              <a:rPr lang="en-US" sz="3200" dirty="0"/>
              <a:t>It is useful to continue to cultivate the knowledge and experience developed in this partnership so that other health promotion initiatives can also learn from this practice.</a:t>
            </a:r>
          </a:p>
          <a:p>
            <a:r>
              <a:rPr lang="en-US" sz="3200" dirty="0"/>
              <a:t>The monitoring and evaluation of outcomes are particularly important, in order to ensure that efforts are recorded and recognized for their value to the community.</a:t>
            </a:r>
          </a:p>
        </p:txBody>
      </p:sp>
    </p:spTree>
    <p:extLst>
      <p:ext uri="{BB962C8B-B14F-4D97-AF65-F5344CB8AC3E}">
        <p14:creationId xmlns:p14="http://schemas.microsoft.com/office/powerpoint/2010/main" val="3113956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normAutofit fontScale="77500" lnSpcReduction="20000"/>
          </a:bodyPr>
          <a:lstStyle/>
          <a:p>
            <a:r>
              <a:rPr lang="en-US" sz="3200" dirty="0"/>
              <a:t>Among the essential factors for health is social responsibility. Societal responsibility is critical in providing collaborative healthcare programs that cover all members (Huang et al., 2018). </a:t>
            </a:r>
          </a:p>
          <a:p>
            <a:r>
              <a:rPr lang="en-US" sz="3200" dirty="0"/>
              <a:t>Even though modern medical ethics emphasizes patients' autonomy, many people seek medical care to receive a pill or some other intervention that will make them well.</a:t>
            </a:r>
          </a:p>
          <a:p>
            <a:r>
              <a:rPr lang="en-US" sz="3200" dirty="0"/>
              <a:t>Many of the different strategies for health promotion can empower individuals to take responsibility for their health. </a:t>
            </a:r>
          </a:p>
        </p:txBody>
      </p:sp>
    </p:spTree>
    <p:extLst>
      <p:ext uri="{BB962C8B-B14F-4D97-AF65-F5344CB8AC3E}">
        <p14:creationId xmlns:p14="http://schemas.microsoft.com/office/powerpoint/2010/main" val="291792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951" y="933061"/>
            <a:ext cx="9106051" cy="5108302"/>
          </a:xfrm>
        </p:spPr>
        <p:txBody>
          <a:bodyPr>
            <a:noAutofit/>
          </a:bodyPr>
          <a:lstStyle/>
          <a:p>
            <a:r>
              <a:rPr lang="en-US" sz="2400" dirty="0"/>
              <a:t>Education in safe sex, for example, provides individuals with information about how to avoid sexually transmitted diseases. </a:t>
            </a:r>
          </a:p>
          <a:p>
            <a:r>
              <a:rPr lang="en-US" sz="2400" dirty="0"/>
              <a:t>Urban planning can give individuals the ability to make healthy choices concerning transportation, work, and recreation by allowing them to choose walking or other forms of exercise. </a:t>
            </a:r>
          </a:p>
          <a:p>
            <a:r>
              <a:rPr lang="en-US" sz="2400" dirty="0"/>
              <a:t>People may still choose to drive a car to work or engage in unsafe sex, but they at least have the option of making a healthy choice.</a:t>
            </a:r>
          </a:p>
        </p:txBody>
      </p:sp>
    </p:spTree>
    <p:extLst>
      <p:ext uri="{BB962C8B-B14F-4D97-AF65-F5344CB8AC3E}">
        <p14:creationId xmlns:p14="http://schemas.microsoft.com/office/powerpoint/2010/main" val="3378856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92500" lnSpcReduction="10000"/>
          </a:bodyPr>
          <a:lstStyle/>
          <a:p>
            <a:r>
              <a:rPr lang="en-US" dirty="0"/>
              <a:t>Estacio, E. V., Oliver, M., Downing, B., </a:t>
            </a:r>
            <a:r>
              <a:rPr lang="en-US" dirty="0" err="1"/>
              <a:t>Kurth</a:t>
            </a:r>
            <a:r>
              <a:rPr lang="en-US" dirty="0"/>
              <a:t>, J., &amp; </a:t>
            </a:r>
            <a:r>
              <a:rPr lang="en-US" dirty="0" err="1"/>
              <a:t>Protheroe</a:t>
            </a:r>
            <a:r>
              <a:rPr lang="en-US" dirty="0"/>
              <a:t>, J. (2017). Effective Partnership in Community-Based Health Promotion: Lessons from the Health Literacy Partnership. International journal of environmental research and public health, 14(12), 1550. https://doi.org/10.3390/ijerph14121550</a:t>
            </a:r>
          </a:p>
          <a:p>
            <a:r>
              <a:rPr lang="en-US" dirty="0"/>
              <a:t>Huang, W., Long, H., Li, J., Tao, S., Zheng, P., Tang, S., &amp; Abdullah, A. S. (2018). Delivery of public health services by community health workers (CHWs) in primary health care settings in China: a systematic review (1996-2016). Global health research and policy, 3, 18. https://doi.org/10.1186/s41256-018-0072-0</a:t>
            </a:r>
          </a:p>
          <a:p>
            <a:r>
              <a:rPr lang="en-US" dirty="0" err="1"/>
              <a:t>Minkler</a:t>
            </a:r>
            <a:r>
              <a:rPr lang="en-US" dirty="0"/>
              <a:t>, M. (1999). Personal Responsibility for Health? A Review of the Arguments and the Evidence at Century’s End. Health Education &amp; Behavior, 26(1), 121–141. https://doi.org/10.1177/109019819902600110</a:t>
            </a:r>
          </a:p>
          <a:p>
            <a:r>
              <a:rPr lang="en-US" dirty="0" err="1"/>
              <a:t>Resnik</a:t>
            </a:r>
            <a:r>
              <a:rPr lang="en-US" dirty="0"/>
              <a:t> D. B. (2007). Responsibility for health: personal, social, and environmental. Journal of medical ethics, 33(8), 444–445. https://doi.org/10.1136/jme.2006.017574</a:t>
            </a:r>
          </a:p>
          <a:p>
            <a:endParaRPr lang="en-US" dirty="0"/>
          </a:p>
        </p:txBody>
      </p:sp>
    </p:spTree>
    <p:extLst>
      <p:ext uri="{BB962C8B-B14F-4D97-AF65-F5344CB8AC3E}">
        <p14:creationId xmlns:p14="http://schemas.microsoft.com/office/powerpoint/2010/main" val="1504135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2432" y="653143"/>
            <a:ext cx="8471569" cy="5388219"/>
          </a:xfrm>
        </p:spPr>
        <p:txBody>
          <a:bodyPr>
            <a:normAutofit/>
          </a:bodyPr>
          <a:lstStyle/>
          <a:p>
            <a:r>
              <a:rPr lang="en-US" sz="3200" dirty="0"/>
              <a:t>The community under assessment is a relatively wide area covering approximately 150 square kilometers, with a little over 700,000. </a:t>
            </a:r>
          </a:p>
          <a:p>
            <a:r>
              <a:rPr lang="en-US" sz="3200" dirty="0"/>
              <a:t>The geographical arrangement of the area is generally flat with few hills and raised areas. </a:t>
            </a:r>
          </a:p>
          <a:p>
            <a:r>
              <a:rPr lang="en-US" sz="3200" dirty="0"/>
              <a:t>The community's population is composed of various religions, which vary from one household to the other.</a:t>
            </a:r>
          </a:p>
        </p:txBody>
      </p:sp>
    </p:spTree>
    <p:extLst>
      <p:ext uri="{BB962C8B-B14F-4D97-AF65-F5344CB8AC3E}">
        <p14:creationId xmlns:p14="http://schemas.microsoft.com/office/powerpoint/2010/main" val="3684514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5820" y="690465"/>
            <a:ext cx="8658182" cy="5350897"/>
          </a:xfrm>
        </p:spPr>
        <p:txBody>
          <a:bodyPr>
            <a:normAutofit lnSpcReduction="10000"/>
          </a:bodyPr>
          <a:lstStyle/>
          <a:p>
            <a:r>
              <a:rPr lang="en-US" sz="3200" dirty="0"/>
              <a:t>Residents of the community are of Caucasian origin with a negligible variation of people of color like Latinos, African Americans, Indians, etc.</a:t>
            </a:r>
          </a:p>
          <a:p>
            <a:r>
              <a:rPr lang="en-US" sz="3200" dirty="0"/>
              <a:t>The community is having a good foundation of togetherness through various platforms for interactions and traditional celebrations. </a:t>
            </a:r>
          </a:p>
          <a:p>
            <a:r>
              <a:rPr lang="en-US" sz="3200" dirty="0"/>
              <a:t>All these activities have a common goal of uniting the community in good times and in bad times.</a:t>
            </a:r>
          </a:p>
        </p:txBody>
      </p:sp>
    </p:spTree>
    <p:extLst>
      <p:ext uri="{BB962C8B-B14F-4D97-AF65-F5344CB8AC3E}">
        <p14:creationId xmlns:p14="http://schemas.microsoft.com/office/powerpoint/2010/main" val="1952782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9837" y="578499"/>
            <a:ext cx="8714165" cy="5462864"/>
          </a:xfrm>
        </p:spPr>
        <p:txBody>
          <a:bodyPr>
            <a:normAutofit/>
          </a:bodyPr>
          <a:lstStyle/>
          <a:p>
            <a:r>
              <a:rPr lang="en-US" sz="3200" dirty="0"/>
              <a:t>The community residents are living in commendable standards, meaning several of them are under formal payrolls hence financially well off.</a:t>
            </a:r>
          </a:p>
          <a:p>
            <a:r>
              <a:rPr lang="en-US" sz="3200" dirty="0"/>
              <a:t>Many community residents are educated up to a reasonable level leaving a few of them with substandard educational status.</a:t>
            </a:r>
          </a:p>
          <a:p>
            <a:endParaRPr lang="en-US" sz="3200" dirty="0"/>
          </a:p>
          <a:p>
            <a:endParaRPr lang="en-US" sz="3200" dirty="0"/>
          </a:p>
        </p:txBody>
      </p:sp>
    </p:spTree>
    <p:extLst>
      <p:ext uri="{BB962C8B-B14F-4D97-AF65-F5344CB8AC3E}">
        <p14:creationId xmlns:p14="http://schemas.microsoft.com/office/powerpoint/2010/main" val="4164546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481" y="522514"/>
            <a:ext cx="9405257" cy="6606073"/>
          </a:xfrm>
        </p:spPr>
        <p:txBody>
          <a:bodyPr>
            <a:noAutofit/>
          </a:bodyPr>
          <a:lstStyle/>
          <a:p>
            <a:r>
              <a:rPr lang="en-US" sz="2400" dirty="0"/>
              <a:t>Perhaps, the most visible challenge in the community is a deteriorating healthcare system, which poses a real threat to the community. Major concerns aligned with the health issue are suspected to be coming from the community's behaviors.</a:t>
            </a:r>
          </a:p>
          <a:p>
            <a:pPr marL="0" indent="0">
              <a:buNone/>
            </a:pPr>
            <a:endParaRPr lang="en-US" sz="2400" dirty="0"/>
          </a:p>
          <a:p>
            <a:r>
              <a:rPr lang="en-US" sz="2400" dirty="0"/>
              <a:t>Another determinant of health in this community is life expectancy. According to the community statistics, the community's life expectancy stands at 70, which is slightly lower than that of the neighboring community.</a:t>
            </a:r>
          </a:p>
          <a:p>
            <a:endParaRPr lang="en-US" sz="2400" dirty="0"/>
          </a:p>
        </p:txBody>
      </p:sp>
    </p:spTree>
    <p:extLst>
      <p:ext uri="{BB962C8B-B14F-4D97-AF65-F5344CB8AC3E}">
        <p14:creationId xmlns:p14="http://schemas.microsoft.com/office/powerpoint/2010/main" val="1573730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7159" y="1362271"/>
            <a:ext cx="9084234" cy="5792040"/>
          </a:xfrm>
        </p:spPr>
        <p:txBody>
          <a:bodyPr>
            <a:noAutofit/>
          </a:bodyPr>
          <a:lstStyle/>
          <a:p>
            <a:r>
              <a:rPr lang="en-US" sz="2400" dirty="0"/>
              <a:t>The assessment of the community paints clear images of how it carries out its healthcare issues. </a:t>
            </a:r>
          </a:p>
          <a:p>
            <a:r>
              <a:rPr lang="en-US" sz="2400" dirty="0"/>
              <a:t>According to the assessment, several families are on private healthcare programs. </a:t>
            </a:r>
          </a:p>
          <a:p>
            <a:r>
              <a:rPr lang="en-US" sz="2400" dirty="0"/>
              <a:t>Other than that, the community authorities provide healthcare services through common facilities such as health centers, affordable to all residents. </a:t>
            </a:r>
          </a:p>
          <a:p>
            <a:r>
              <a:rPr lang="en-US" sz="2400" dirty="0"/>
              <a:t>The authorities additionally offer different services like ambulances and free seasonal check-ups to the community. </a:t>
            </a:r>
          </a:p>
        </p:txBody>
      </p:sp>
    </p:spTree>
    <p:extLst>
      <p:ext uri="{BB962C8B-B14F-4D97-AF65-F5344CB8AC3E}">
        <p14:creationId xmlns:p14="http://schemas.microsoft.com/office/powerpoint/2010/main" val="2345540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2350" y="559837"/>
            <a:ext cx="8191651" cy="5481525"/>
          </a:xfrm>
        </p:spPr>
        <p:txBody>
          <a:bodyPr>
            <a:normAutofit/>
          </a:bodyPr>
          <a:lstStyle/>
          <a:p>
            <a:r>
              <a:rPr lang="en-US" sz="3200" dirty="0"/>
              <a:t>The community has an underlying problem of reducing life expectancy. </a:t>
            </a:r>
          </a:p>
          <a:p>
            <a:r>
              <a:rPr lang="en-US" sz="3200" dirty="0"/>
              <a:t>The reduction in this reduction is a major concern because most of the community is middle age, and the young people share almost the same portions. </a:t>
            </a:r>
          </a:p>
          <a:p>
            <a:r>
              <a:rPr lang="en-US" sz="3200" dirty="0"/>
              <a:t>As much as this community has a good health program, there are some unturned stones of health-related issues. </a:t>
            </a:r>
          </a:p>
        </p:txBody>
      </p:sp>
    </p:spTree>
    <p:extLst>
      <p:ext uri="{BB962C8B-B14F-4D97-AF65-F5344CB8AC3E}">
        <p14:creationId xmlns:p14="http://schemas.microsoft.com/office/powerpoint/2010/main" val="2845933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482" y="485193"/>
            <a:ext cx="8639520" cy="5556170"/>
          </a:xfrm>
        </p:spPr>
        <p:txBody>
          <a:bodyPr>
            <a:normAutofit/>
          </a:bodyPr>
          <a:lstStyle/>
          <a:p>
            <a:r>
              <a:rPr lang="en-US" sz="2800" dirty="0"/>
              <a:t>There are also occasional health programs in the community to take care of terminally ill patients. </a:t>
            </a:r>
          </a:p>
          <a:p>
            <a:r>
              <a:rPr lang="en-US" sz="2800" dirty="0"/>
              <a:t>The community also has several support groups and non-governmental organizations taking care of the community's other health concerns. </a:t>
            </a:r>
          </a:p>
          <a:p>
            <a:r>
              <a:rPr lang="en-US" sz="2800" dirty="0"/>
              <a:t>This assessment incorporates various ways of investigating the community need. </a:t>
            </a:r>
          </a:p>
          <a:p>
            <a:r>
              <a:rPr lang="en-US" sz="2800" dirty="0"/>
              <a:t>The findings rely on the responses from interviews as well as other sources. </a:t>
            </a:r>
          </a:p>
          <a:p>
            <a:endParaRPr lang="en-US" dirty="0"/>
          </a:p>
        </p:txBody>
      </p:sp>
    </p:spTree>
    <p:extLst>
      <p:ext uri="{BB962C8B-B14F-4D97-AF65-F5344CB8AC3E}">
        <p14:creationId xmlns:p14="http://schemas.microsoft.com/office/powerpoint/2010/main" val="1764105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770" y="653143"/>
            <a:ext cx="8490231" cy="5388219"/>
          </a:xfrm>
        </p:spPr>
        <p:txBody>
          <a:bodyPr>
            <a:noAutofit/>
          </a:bodyPr>
          <a:lstStyle/>
          <a:p>
            <a:r>
              <a:rPr lang="en-US" sz="2400" dirty="0"/>
              <a:t>According to the interview, the community has a well laid down health program that cares for every resident.</a:t>
            </a:r>
          </a:p>
          <a:p>
            <a:r>
              <a:rPr lang="en-US" sz="2400" dirty="0"/>
              <a:t>There is a major concern about personal hygiene, which poses various health risks not only upon the individual lives but also to the community.</a:t>
            </a:r>
          </a:p>
          <a:p>
            <a:r>
              <a:rPr lang="en-US" sz="2400" dirty="0"/>
              <a:t>Health care provision is affordable and hence financially beneficial to the residents. </a:t>
            </a:r>
          </a:p>
          <a:p>
            <a:r>
              <a:rPr lang="en-US" sz="2400" dirty="0"/>
              <a:t>Community health awareness is not up to par, a concept validating hygiene concerns among the residents.</a:t>
            </a:r>
          </a:p>
          <a:p>
            <a:r>
              <a:rPr lang="en-US" sz="2400" dirty="0"/>
              <a:t>There is a need to assess the current health programs for a better future.</a:t>
            </a:r>
          </a:p>
          <a:p>
            <a:endParaRPr lang="en-US" sz="2400" dirty="0"/>
          </a:p>
        </p:txBody>
      </p:sp>
    </p:spTree>
    <p:extLst>
      <p:ext uri="{BB962C8B-B14F-4D97-AF65-F5344CB8AC3E}">
        <p14:creationId xmlns:p14="http://schemas.microsoft.com/office/powerpoint/2010/main" val="30704660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32</TotalTime>
  <Words>1270</Words>
  <Application>Microsoft Office PowerPoint</Application>
  <PresentationFormat>Widescreen</PresentationFormat>
  <Paragraphs>58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POLICY AND ENVIRONMENTAL ISSUES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Cont..d</vt:lpstr>
      <vt:lpstr>Discussion</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AND ENVIRONMENTAL ISSUES</dc:title>
  <dc:creator>user</dc:creator>
  <cp:lastModifiedBy>Eunice</cp:lastModifiedBy>
  <cp:revision>5</cp:revision>
  <dcterms:created xsi:type="dcterms:W3CDTF">2020-11-05T20:15:11Z</dcterms:created>
  <dcterms:modified xsi:type="dcterms:W3CDTF">2020-11-11T04:50:03Z</dcterms:modified>
</cp:coreProperties>
</file>