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3"/>
    <p:sldId id="275" r:id="rId4"/>
    <p:sldId id="276" r:id="rId5"/>
    <p:sldId id="262" r:id="rId7"/>
    <p:sldId id="257" r:id="rId8"/>
    <p:sldId id="269" r:id="rId9"/>
    <p:sldId id="270" r:id="rId10"/>
    <p:sldId id="267" r:id="rId11"/>
    <p:sldId id="264" r:id="rId12"/>
    <p:sldId id="265" r:id="rId13"/>
    <p:sldId id="266" r:id="rId14"/>
    <p:sldId id="282" r:id="rId15"/>
    <p:sldId id="272" r:id="rId16"/>
    <p:sldId id="284" r:id="rId17"/>
    <p:sldId id="274" r:id="rId18"/>
    <p:sldId id="273" r:id="rId19"/>
    <p:sldId id="271" r:id="rId20"/>
    <p:sldId id="280" r:id="rId21"/>
    <p:sldId id="26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F21BC-DEE8-6549-A47D-ED53B8615B0A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D36D8-FF65-3648-958A-286825004A4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 the topic of assignment 1 </a:t>
            </a:r>
            <a:r>
              <a:rPr lang="en-US" dirty="0" smtClean="0"/>
              <a:t>–</a:t>
            </a:r>
            <a:r>
              <a:rPr lang="en-US" dirty="0" smtClean="0"/>
              <a:t> Bournemouth tourism</a:t>
            </a:r>
            <a:r>
              <a:rPr lang="en-US" baseline="0" dirty="0" smtClean="0"/>
              <a:t> is quite a complex one and therefore a qualitative approach may allow one to look at the issues somewhat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D36D8-FF65-3648-958A-286825004A40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There are no hard and fast rules for how many themes you have, what size they are, or where they are in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3AEAD-2F06-1140-99F5-FB86DBE8BC8E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from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D36D8-FF65-3648-958A-286825004A40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77F4-13E7-834E-B3E4-362B7A783F9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C2893-A095-C343-ADE3-803116A3BAB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bournemouth.co.uk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Qualitative Data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0235" y="4482880"/>
            <a:ext cx="6400800" cy="1752600"/>
          </a:xfrm>
        </p:spPr>
        <p:txBody>
          <a:bodyPr/>
          <a:lstStyle/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Codes to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57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Over time and during repeated coding, you will end up with many, many codes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codes can then be grouped into categories (also called ‘2</a:t>
            </a:r>
            <a:r>
              <a:rPr lang="en-US" baseline="30000" dirty="0" smtClean="0"/>
              <a:t>nd</a:t>
            </a:r>
            <a:r>
              <a:rPr lang="en-US" dirty="0" smtClean="0"/>
              <a:t> order codes or axial codes)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Categories are like a label that describes the codes within the category, are therefore by necessity broader than the codes, which are quite specific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E.g. if your codes were </a:t>
            </a:r>
            <a:endParaRPr lang="en-US" dirty="0" smtClean="0"/>
          </a:p>
          <a:p>
            <a:pPr lvl="1"/>
            <a:r>
              <a:rPr lang="en-US" i="1" dirty="0" smtClean="0"/>
              <a:t>‘Anger about X’, </a:t>
            </a:r>
            <a:endParaRPr lang="en-US" i="1" dirty="0" smtClean="0"/>
          </a:p>
          <a:p>
            <a:pPr lvl="1"/>
            <a:r>
              <a:rPr lang="en-US" i="1" dirty="0" smtClean="0"/>
              <a:t>‘Fear over the consequences of X’</a:t>
            </a:r>
            <a:endParaRPr lang="en-US" i="1" dirty="0" smtClean="0"/>
          </a:p>
          <a:p>
            <a:pPr lvl="1"/>
            <a:r>
              <a:rPr lang="en-US" i="1" dirty="0" smtClean="0"/>
              <a:t>Surprise that X happened’</a:t>
            </a:r>
            <a:endParaRPr lang="en-US" i="1" dirty="0" smtClean="0"/>
          </a:p>
          <a:p>
            <a:pPr marL="457200" lvl="1" indent="0">
              <a:buNone/>
            </a:pPr>
            <a:r>
              <a:rPr lang="en-US" dirty="0" smtClean="0"/>
              <a:t>Then these could all be grouped in the category </a:t>
            </a:r>
            <a:r>
              <a:rPr lang="en-US" i="1" dirty="0" smtClean="0"/>
              <a:t>‘Emotions concerning X’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Categories to Themes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 similar way that codes can be grouped into categories, we can group categories into themes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Themes are broader than categories and directly relate to the research question (e.g. a theme for your Assignment 1 may be something like ‘reasons for visiting Bournemouth’, ‘obstacles for tourism companies’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3: Search for Themes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Once your codes have been </a:t>
            </a:r>
            <a:r>
              <a:rPr lang="en-US" dirty="0" err="1" smtClean="0"/>
              <a:t>categorised</a:t>
            </a:r>
            <a:r>
              <a:rPr lang="en-US" dirty="0" smtClean="0"/>
              <a:t> (and remember not all will fit into a category </a:t>
            </a:r>
            <a:r>
              <a:rPr lang="en-US" dirty="0" smtClean="0"/>
              <a:t>–</a:t>
            </a:r>
            <a:r>
              <a:rPr lang="en-US" dirty="0" smtClean="0"/>
              <a:t> they can be under ‘miscellaneous’), you can start to search for themes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 through your codes and see does anything ‘jump out’ at you </a:t>
            </a:r>
            <a:r>
              <a:rPr lang="en-US" dirty="0" smtClean="0"/>
              <a:t>–</a:t>
            </a:r>
            <a:r>
              <a:rPr lang="en-US" dirty="0" smtClean="0"/>
              <a:t> an obvious pattern or relationship between the categories </a:t>
            </a:r>
            <a:r>
              <a:rPr lang="en-US" dirty="0" smtClean="0"/>
              <a:t>–</a:t>
            </a:r>
            <a:r>
              <a:rPr lang="en-US" dirty="0" smtClean="0"/>
              <a:t> see if you can form a theme from them. Keep repeating the process until you think you are able to answer the research question quite well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is iterative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is not a sequential, step by step process (although I have tried to simplify it here!)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can identify a category or theme and then go back to find more codes that may fit that category/theme (or even adapt the category/theme slightly to fit better)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4: Review the Themes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there enough data to support each theme?</a:t>
            </a:r>
            <a:endParaRPr lang="en-US" dirty="0" smtClean="0"/>
          </a:p>
          <a:p>
            <a:r>
              <a:rPr lang="en-US" dirty="0" smtClean="0"/>
              <a:t>Does a theme need to be broken down into subthemes?</a:t>
            </a:r>
            <a:endParaRPr lang="en-US" dirty="0" smtClean="0"/>
          </a:p>
          <a:p>
            <a:pPr lvl="1"/>
            <a:r>
              <a:rPr lang="en-US" dirty="0"/>
              <a:t>The data within each theme should stick together quite meaningfully </a:t>
            </a:r>
            <a:endParaRPr lang="en-US" dirty="0" smtClean="0"/>
          </a:p>
          <a:p>
            <a:r>
              <a:rPr lang="en-US" dirty="0" smtClean="0"/>
              <a:t>Do two (or more) themes need to be merged together?</a:t>
            </a:r>
            <a:endParaRPr lang="en-US" dirty="0" smtClean="0"/>
          </a:p>
          <a:p>
            <a:pPr lvl="1"/>
            <a:r>
              <a:rPr lang="en-US" dirty="0" smtClean="0"/>
              <a:t>There should be clear and identifiable distinctions between themes (Braun &amp; Clark, 2006)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is ‘Messy’!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many times where you feel that you have too many codes, not enough categories, and that your analysis is becoming very messy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KEEP GOING </a:t>
            </a:r>
            <a:r>
              <a:rPr lang="en-US" dirty="0" smtClean="0"/>
              <a:t>–</a:t>
            </a:r>
            <a:r>
              <a:rPr lang="en-US" dirty="0" smtClean="0"/>
              <a:t> this is common for many qualitative analyses; take a break, you will start to see patterns emerging eventually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in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software </a:t>
            </a:r>
            <a:r>
              <a:rPr lang="en-US" dirty="0" err="1" smtClean="0"/>
              <a:t>NVivo</a:t>
            </a:r>
            <a:r>
              <a:rPr lang="en-US" dirty="0" smtClean="0"/>
              <a:t> allows a researcher to code qualitative data, assemble the codes into categories and then themes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However, given the short timeframe (and to allow you to practice the theory behind coding), you can also try to do your coding manually for Assignment 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MS Word and use the highlighter function to code the workshop data </a:t>
            </a:r>
            <a:r>
              <a:rPr lang="en-US" dirty="0" smtClean="0"/>
              <a:t>–</a:t>
            </a:r>
            <a:r>
              <a:rPr lang="en-US" dirty="0" smtClean="0"/>
              <a:t> different </a:t>
            </a:r>
            <a:r>
              <a:rPr lang="en-US" dirty="0" err="1" smtClean="0"/>
              <a:t>colours</a:t>
            </a:r>
            <a:r>
              <a:rPr lang="en-US" dirty="0" smtClean="0"/>
              <a:t> can represent different codes (take a note of them). Or, if preferred, print out the workshop data and use different </a:t>
            </a:r>
            <a:r>
              <a:rPr lang="en-US" dirty="0" err="1" smtClean="0"/>
              <a:t>coloured</a:t>
            </a:r>
            <a:r>
              <a:rPr lang="en-US" dirty="0" smtClean="0"/>
              <a:t> pens to underline/draw arrows to different sentences/codes (the old-old fashioned way!)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Inductive Coding vs. Theoretical Coding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Inductive coding </a:t>
            </a:r>
            <a:r>
              <a:rPr lang="en-US" dirty="0" smtClean="0"/>
              <a:t>is when the themes built from the data are strongly linked to the data itself </a:t>
            </a:r>
            <a:r>
              <a:rPr lang="en-US" dirty="0" smtClean="0"/>
              <a:t>–</a:t>
            </a:r>
            <a:r>
              <a:rPr lang="en-US" dirty="0" smtClean="0"/>
              <a:t> the researcher tries to ‘forget’ about preconceived ideas when they </a:t>
            </a:r>
            <a:r>
              <a:rPr lang="en-US" dirty="0" err="1" smtClean="0"/>
              <a:t>analyse</a:t>
            </a:r>
            <a:r>
              <a:rPr lang="en-US" dirty="0" smtClean="0"/>
              <a:t> the data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Theoretical coding </a:t>
            </a:r>
            <a:r>
              <a:rPr lang="en-US" dirty="0" smtClean="0"/>
              <a:t>is when the themes may be somewhat established before the analysis begins (such as in your Assignment 1)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591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Bournemouth </a:t>
            </a:r>
            <a:r>
              <a:rPr lang="en-GB" dirty="0"/>
              <a:t>is a resort town on the south coast of England (</a:t>
            </a:r>
            <a:r>
              <a:rPr lang="en-GB" u="sng" dirty="0">
                <a:hlinkClick r:id="rId1"/>
              </a:rPr>
              <a:t>https://www.bournemouth.co.uk/</a:t>
            </a:r>
            <a:r>
              <a:rPr lang="en-GB" dirty="0"/>
              <a:t>). It was significantly adversely impacted during the Covid-19 pandemic and the number of tourists remains low. Your team has been hired by Bournemouth City council to re-analyse data that had been collected as part of an Economic and Social Research (ESRC)-funded project in 2014.  Your brief is to focus the analysis around the use of wellbeing, health and ‘</a:t>
            </a:r>
            <a:r>
              <a:rPr lang="en-GB" dirty="0" err="1"/>
              <a:t>feelgood</a:t>
            </a:r>
            <a:r>
              <a:rPr lang="en-GB" dirty="0"/>
              <a:t>’ strategies in hospitality organisations in the key areas of marketing, operations and managing staff.  Using either thematic analysis or discourse analysis, produce a summary of your analysis and make recommendations to the council on how they can stimulate their hospitality organisations with the aim of revitalising the tourism sector in Bournemouth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Assessment Brief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Using Thematic Analysis in your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7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already have been given a </a:t>
            </a:r>
            <a:r>
              <a:rPr lang="en-US" dirty="0" err="1" smtClean="0"/>
              <a:t>headstart</a:t>
            </a:r>
            <a:r>
              <a:rPr lang="en-US" dirty="0" smtClean="0"/>
              <a:t> on how to </a:t>
            </a:r>
            <a:r>
              <a:rPr lang="en-US" dirty="0" err="1" smtClean="0"/>
              <a:t>analyse</a:t>
            </a:r>
            <a:r>
              <a:rPr lang="en-US" dirty="0" smtClean="0"/>
              <a:t> the data </a:t>
            </a:r>
            <a:r>
              <a:rPr lang="en-US" dirty="0" smtClean="0"/>
              <a:t>–</a:t>
            </a:r>
            <a:r>
              <a:rPr lang="en-US" dirty="0" smtClean="0"/>
              <a:t> you need to focus on ‘</a:t>
            </a:r>
            <a:r>
              <a:rPr lang="en-GB" i="1" dirty="0" smtClean="0"/>
              <a:t>wellbeing, health and ‘</a:t>
            </a:r>
            <a:r>
              <a:rPr lang="en-GB" i="1" dirty="0" err="1" smtClean="0"/>
              <a:t>feelgood</a:t>
            </a:r>
            <a:r>
              <a:rPr lang="en-GB" i="1" dirty="0" smtClean="0"/>
              <a:t>’ strategies in hospitality organisations in the key areas of marketing, operations and managing staff’. </a:t>
            </a:r>
            <a:endParaRPr lang="en-GB" i="1" dirty="0" smtClean="0"/>
          </a:p>
          <a:p>
            <a:endParaRPr lang="en-GB" i="1" dirty="0"/>
          </a:p>
          <a:p>
            <a:r>
              <a:rPr lang="en-GB" dirty="0" smtClean="0"/>
              <a:t>Before you start, think about and write down your research question </a:t>
            </a:r>
            <a:r>
              <a:rPr lang="en-US" dirty="0" smtClean="0"/>
              <a:t>–</a:t>
            </a:r>
            <a:r>
              <a:rPr lang="en-GB" dirty="0" smtClean="0"/>
              <a:t> look at the assignment brief for what type of RQ will help you fulfil the aims of the assessment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Qualitative Data?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Qualitative data refers to the meanings, concepts, definitions, characteristics, metaphors, symbols and descriptions of things”, whereas quantitative research is concerned with “counts and measures of things” (Berg, 2001: 3)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Qualitative data is therefore often ‘deeper’ than quantitative data, which is more focused on one particular relationship or phenomenon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3413"/>
            <a:ext cx="7703363" cy="61465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“To </a:t>
            </a:r>
            <a:r>
              <a:rPr lang="en-US" dirty="0"/>
              <a:t>me, it’s so inherent in all tourism and I feel that a lot might come down and do some cycling while they’re here, but it’s not ALL what they’re come down for, they’ll do some shopping and some sightseeing.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trying to make sure that whole package balances”. </a:t>
            </a:r>
            <a:endParaRPr lang="en-US" dirty="0" smtClean="0"/>
          </a:p>
          <a:p>
            <a:r>
              <a:rPr lang="en-US" dirty="0" smtClean="0"/>
              <a:t>Husband </a:t>
            </a:r>
            <a:r>
              <a:rPr lang="en-US" dirty="0"/>
              <a:t>might want to do one thing and the wife might want to do something else. </a:t>
            </a:r>
            <a:endParaRPr lang="en-US" dirty="0" smtClean="0"/>
          </a:p>
          <a:p>
            <a:r>
              <a:rPr lang="en-US" dirty="0" smtClean="0"/>
              <a:t>Going </a:t>
            </a:r>
            <a:r>
              <a:rPr lang="en-US" dirty="0"/>
              <a:t>on a holiday with family or your partner, wellness means something different for everyone. </a:t>
            </a:r>
            <a:endParaRPr lang="en-US" dirty="0" smtClean="0"/>
          </a:p>
          <a:p>
            <a:r>
              <a:rPr lang="en-US" dirty="0" smtClean="0"/>
              <a:t>Man </a:t>
            </a:r>
            <a:r>
              <a:rPr lang="en-US" dirty="0"/>
              <a:t>might want to go off cycling for two days and the woman might want to go to the spa for two days.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reason for going on holiday is to go together so this becomes difficult</a:t>
            </a:r>
            <a:r>
              <a:rPr lang="en-US" dirty="0" smtClean="0"/>
              <a:t>.”</a:t>
            </a:r>
            <a:r>
              <a:rPr lang="en-IE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87" y="274638"/>
            <a:ext cx="8577929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Where is a Qualitative Approach Appropriate?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particular instances where a qualitative approach may be more appropriate than a quantitative approach, for example:</a:t>
            </a:r>
            <a:endParaRPr lang="en-US" dirty="0" smtClean="0"/>
          </a:p>
          <a:p>
            <a:pPr lvl="1"/>
            <a:r>
              <a:rPr lang="en-US" dirty="0" smtClean="0"/>
              <a:t>Exploring an under-researched or new issue</a:t>
            </a:r>
            <a:endParaRPr lang="en-US" dirty="0" smtClean="0"/>
          </a:p>
          <a:p>
            <a:pPr lvl="1"/>
            <a:r>
              <a:rPr lang="en-US" dirty="0" smtClean="0"/>
              <a:t>Exploring a complex issue where a large (or unknown) number of factors may be involved</a:t>
            </a:r>
            <a:endParaRPr lang="en-US" dirty="0" smtClean="0"/>
          </a:p>
          <a:p>
            <a:pPr lvl="1"/>
            <a:r>
              <a:rPr lang="en-US" dirty="0" smtClean="0"/>
              <a:t>Where the researcher wants to know the participant’s feelings, emotions and detailed experiences about the phenomenon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Thematic Analysis &amp; Discourse Analysis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Thematic Analysis </a:t>
            </a:r>
            <a:r>
              <a:rPr lang="en-US" b="1" i="1" dirty="0" smtClean="0"/>
              <a:t>–</a:t>
            </a:r>
            <a:r>
              <a:rPr lang="en-US" b="1" i="1" dirty="0" smtClean="0"/>
              <a:t> </a:t>
            </a:r>
            <a:r>
              <a:rPr lang="en-US" dirty="0" smtClean="0"/>
              <a:t>a method of </a:t>
            </a:r>
            <a:r>
              <a:rPr lang="en-US" dirty="0" err="1" smtClean="0"/>
              <a:t>analysing</a:t>
            </a:r>
            <a:r>
              <a:rPr lang="en-US" dirty="0" smtClean="0"/>
              <a:t> qualitative data that identifies recurring patterns within the date </a:t>
            </a:r>
            <a:r>
              <a:rPr lang="en-US" dirty="0" smtClean="0"/>
              <a:t>–</a:t>
            </a:r>
            <a:r>
              <a:rPr lang="en-US" dirty="0" smtClean="0"/>
              <a:t> forming themes from codes and categories</a:t>
            </a: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dirty="0" smtClean="0"/>
              <a:t>Discourse Analysis </a:t>
            </a:r>
            <a:r>
              <a:rPr lang="en-US" dirty="0" smtClean="0"/>
              <a:t>–</a:t>
            </a:r>
            <a:r>
              <a:rPr lang="en-US" dirty="0" smtClean="0"/>
              <a:t> a method of </a:t>
            </a:r>
            <a:r>
              <a:rPr lang="en-US" dirty="0" err="1"/>
              <a:t>analysing</a:t>
            </a:r>
            <a:r>
              <a:rPr lang="en-US" dirty="0"/>
              <a:t> qualitative data that </a:t>
            </a:r>
            <a:r>
              <a:rPr lang="en-US" dirty="0" smtClean="0"/>
              <a:t>considers the type, structure, syntax and situated meanings of the words/sentences that make up the data</a:t>
            </a:r>
            <a:endParaRPr lang="en-U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Thematic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“A method for identifying, analyzing and reporting patterns with data” (Braun &amp; Clarke, 2006:79)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way of organizing raw (unanalyzed) data into distinct </a:t>
            </a:r>
            <a:r>
              <a:rPr lang="en-US" b="1" i="1" dirty="0" smtClean="0"/>
              <a:t>themes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dirty="0" smtClean="0"/>
              <a:t>A theme represents a level of patterned response or meaning within a dataset </a:t>
            </a:r>
            <a:r>
              <a:rPr lang="en-US" dirty="0" smtClean="0"/>
              <a:t>–</a:t>
            </a:r>
            <a:r>
              <a:rPr lang="en-US" dirty="0" smtClean="0"/>
              <a:t> a recurring trend in the way in which the respondents talk about something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importance of a theme is not dependent on size but rather in how well it helps to answer the </a:t>
            </a:r>
            <a:r>
              <a:rPr lang="en-US" b="1" i="1" dirty="0" smtClean="0"/>
              <a:t>research question</a:t>
            </a:r>
            <a:endParaRPr lang="en-US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827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Step 1: Familiarize yourself with the data and context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re-read the data, ‘get to know’ the data and what each respondent is </a:t>
            </a:r>
            <a:r>
              <a:rPr lang="en-US" dirty="0" smtClean="0"/>
              <a:t>saying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Know th</a:t>
            </a:r>
            <a:r>
              <a:rPr lang="en-US" dirty="0" smtClean="0"/>
              <a:t>e context </a:t>
            </a:r>
            <a:r>
              <a:rPr lang="en-US" dirty="0" smtClean="0"/>
              <a:t>–</a:t>
            </a:r>
            <a:r>
              <a:rPr lang="en-US" dirty="0" smtClean="0"/>
              <a:t> Bournemouth, tourism sector during </a:t>
            </a:r>
            <a:r>
              <a:rPr lang="en-US" dirty="0" err="1" smtClean="0"/>
              <a:t>Covid</a:t>
            </a:r>
            <a:r>
              <a:rPr lang="en-US" dirty="0" smtClean="0"/>
              <a:t>, UK funding/policies, etc.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 down any initial ideas </a:t>
            </a:r>
            <a:r>
              <a:rPr lang="en-US" dirty="0" smtClean="0"/>
              <a:t>–</a:t>
            </a:r>
            <a:r>
              <a:rPr lang="en-US" dirty="0" smtClean="0"/>
              <a:t> doesn’t have to be structured/neat at this point</a:t>
            </a:r>
            <a:r>
              <a:rPr lang="en-US" dirty="0" smtClean="0"/>
              <a:t>!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2: Start to form initial codes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familiarized yourself with the data, systematically go through each sentence and code those that you found potentially interesting to your analysis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don’t have to directly answer a research question </a:t>
            </a:r>
            <a:r>
              <a:rPr lang="en-US" dirty="0" smtClean="0"/>
              <a:t>–</a:t>
            </a:r>
            <a:r>
              <a:rPr lang="en-US" dirty="0" smtClean="0"/>
              <a:t> just use your judgment about whether they *might* help in any way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christinerodgers:Desktop:Screen Shot 2018-03-25 at 9.06.39 AM.png"/>
          <p:cNvPicPr/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1"/>
          <a:stretch>
            <a:fillRect/>
          </a:stretch>
        </p:blipFill>
        <p:spPr bwMode="auto">
          <a:xfrm>
            <a:off x="887434" y="238842"/>
            <a:ext cx="7940992" cy="6277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Code?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3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“the most basic segment, or element, of the raw data that can be assess in a meaningful way regarding the phenomenon” (</a:t>
            </a:r>
            <a:r>
              <a:rPr lang="en-US" dirty="0" err="1" smtClean="0"/>
              <a:t>Boyatzis</a:t>
            </a:r>
            <a:r>
              <a:rPr lang="en-US" dirty="0" smtClean="0"/>
              <a:t>, 1998: 63)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Codes are a way of condensing a sentence (or group of sentences) into a meaningful synopsis of its direct or indirect meaning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b="1" dirty="0" smtClean="0"/>
              <a:t>Summative</a:t>
            </a:r>
            <a:r>
              <a:rPr lang="en-US" dirty="0" smtClean="0"/>
              <a:t> </a:t>
            </a:r>
            <a:r>
              <a:rPr lang="en-US" b="1" dirty="0" smtClean="0"/>
              <a:t>Code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a code that ‘sums up’ what the sentence/group of sentences is about, e.g. a minute summary</a:t>
            </a:r>
            <a:endParaRPr lang="en-US" dirty="0"/>
          </a:p>
          <a:p>
            <a:pPr lvl="1"/>
            <a:r>
              <a:rPr lang="en-US" b="1" dirty="0"/>
              <a:t>Evocative </a:t>
            </a:r>
            <a:r>
              <a:rPr lang="en-US" b="1" dirty="0" smtClean="0"/>
              <a:t>Code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a code that highlights what meaning(s) the sentence evokes, but doesn’t necessarily say </a:t>
            </a:r>
            <a:r>
              <a:rPr lang="en-US" dirty="0" smtClean="0"/>
              <a:t>directly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7729</Words>
  <Application>WPS Presentation</Application>
  <PresentationFormat>On-screen Show (4:3)</PresentationFormat>
  <Paragraphs>139</Paragraphs>
  <Slides>20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Qualitative Data Analysis</vt:lpstr>
      <vt:lpstr>What is Qualitative Data?</vt:lpstr>
      <vt:lpstr>Where is a Qualitative Approach Appropriate? </vt:lpstr>
      <vt:lpstr>Thematic Analysis &amp; Discourse Analysis</vt:lpstr>
      <vt:lpstr>Thematic Analysis</vt:lpstr>
      <vt:lpstr>Step 1: Familiarize yourself with the data and context</vt:lpstr>
      <vt:lpstr>Step 2: Start to form initial codes</vt:lpstr>
      <vt:lpstr>PowerPoint 演示文稿</vt:lpstr>
      <vt:lpstr>What is a Code?</vt:lpstr>
      <vt:lpstr>From Codes to Categories</vt:lpstr>
      <vt:lpstr>From Categories to Themes</vt:lpstr>
      <vt:lpstr>Step 3: Search for Themes</vt:lpstr>
      <vt:lpstr>Coding is iterative</vt:lpstr>
      <vt:lpstr>Step 4: Review the Themes</vt:lpstr>
      <vt:lpstr>Coding is ‘Messy’!</vt:lpstr>
      <vt:lpstr>Coding in Practice</vt:lpstr>
      <vt:lpstr>Inductive Coding vs. Theoretical Coding</vt:lpstr>
      <vt:lpstr>Assessment Brief</vt:lpstr>
      <vt:lpstr>Using Thematic and Discourse Analysis in your Assessment</vt:lpstr>
      <vt:lpstr>PowerPoint 演示文稿</vt:lpstr>
    </vt:vector>
  </TitlesOfParts>
  <Company>Maynooth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Ciarán McFadden</dc:creator>
  <cp:lastModifiedBy>home</cp:lastModifiedBy>
  <cp:revision>20</cp:revision>
  <dcterms:created xsi:type="dcterms:W3CDTF">2020-10-02T17:22:00Z</dcterms:created>
  <dcterms:modified xsi:type="dcterms:W3CDTF">2020-10-27T01:15:17Z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2057-11.2.0.9718</vt:lpwstr>
  </property>
</Properties>
</file>