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64" r:id="rId4"/>
    <p:sldId id="266" r:id="rId5"/>
    <p:sldId id="263" r:id="rId6"/>
    <p:sldId id="262" r:id="rId7"/>
    <p:sldId id="261" r:id="rId8"/>
    <p:sldId id="260" r:id="rId9"/>
    <p:sldId id="259" r:id="rId10"/>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406291-5209-481A-A86D-B70F9A4F2546}" type="datetimeFigureOut">
              <a:rPr lang="bg-BG" smtClean="0"/>
              <a:t>23.11.2020 г.</a:t>
            </a:fld>
            <a:endParaRPr lang="bg-BG"/>
          </a:p>
        </p:txBody>
      </p:sp>
      <p:sp>
        <p:nvSpPr>
          <p:cNvPr id="5" name="Footer Placeholder 4"/>
          <p:cNvSpPr>
            <a:spLocks noGrp="1"/>
          </p:cNvSpPr>
          <p:nvPr>
            <p:ph type="ftr" sz="quarter" idx="11"/>
          </p:nvPr>
        </p:nvSpPr>
        <p:spPr/>
        <p:txBody>
          <a:bodyPr/>
          <a:lstStyle/>
          <a:p>
            <a:endParaRPr lang="bg-BG"/>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15F775B-46B9-440A-BA28-5D5FC53D7730}" type="slidenum">
              <a:rPr lang="bg-BG" smtClean="0"/>
              <a:t>‹#›</a:t>
            </a:fld>
            <a:endParaRPr lang="bg-BG"/>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06291-5209-481A-A86D-B70F9A4F2546}" type="datetimeFigureOut">
              <a:rPr lang="bg-BG" smtClean="0"/>
              <a:t>23.11.2020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406291-5209-481A-A86D-B70F9A4F2546}" type="datetimeFigureOut">
              <a:rPr lang="bg-BG" smtClean="0"/>
              <a:t>23.11.2020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406291-5209-481A-A86D-B70F9A4F2546}" type="datetimeFigureOut">
              <a:rPr lang="bg-BG" smtClean="0"/>
              <a:t>23.11.2020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406291-5209-481A-A86D-B70F9A4F2546}" type="datetimeFigureOut">
              <a:rPr lang="bg-BG" smtClean="0"/>
              <a:t>23.11.2020 г.</a:t>
            </a:fld>
            <a:endParaRPr lang="bg-BG"/>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F15F775B-46B9-440A-BA28-5D5FC53D7730}" type="slidenum">
              <a:rPr lang="bg-BG" smtClean="0"/>
              <a:t>‹#›</a:t>
            </a:fld>
            <a:endParaRPr lang="bg-BG"/>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406291-5209-481A-A86D-B70F9A4F2546}" type="datetimeFigureOut">
              <a:rPr lang="bg-BG" smtClean="0"/>
              <a:t>23.11.2020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406291-5209-481A-A86D-B70F9A4F2546}" type="datetimeFigureOut">
              <a:rPr lang="bg-BG" smtClean="0"/>
              <a:t>23.11.2020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406291-5209-481A-A86D-B70F9A4F2546}" type="datetimeFigureOut">
              <a:rPr lang="bg-BG" smtClean="0"/>
              <a:t>23.11.2020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B406291-5209-481A-A86D-B70F9A4F2546}" type="datetimeFigureOut">
              <a:rPr lang="bg-BG" smtClean="0"/>
              <a:t>23.11.2020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F15F775B-46B9-440A-BA28-5D5FC53D7730}" type="slidenum">
              <a:rPr lang="bg-BG" smtClean="0"/>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406291-5209-481A-A86D-B70F9A4F2546}" type="datetimeFigureOut">
              <a:rPr lang="bg-BG" smtClean="0"/>
              <a:t>23.11.2020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F15F775B-46B9-440A-BA28-5D5FC53D7730}" type="slidenum">
              <a:rPr lang="bg-BG" smtClean="0"/>
              <a:t>‹#›</a:t>
            </a:fld>
            <a:endParaRPr lang="bg-BG"/>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5B406291-5209-481A-A86D-B70F9A4F2546}" type="datetimeFigureOut">
              <a:rPr lang="bg-BG" smtClean="0"/>
              <a:t>23.11.2020 г.</a:t>
            </a:fld>
            <a:endParaRPr lang="bg-BG"/>
          </a:p>
        </p:txBody>
      </p:sp>
      <p:sp>
        <p:nvSpPr>
          <p:cNvPr id="7" name="Slide Number Placeholder 6"/>
          <p:cNvSpPr>
            <a:spLocks noGrp="1"/>
          </p:cNvSpPr>
          <p:nvPr>
            <p:ph type="sldNum" sz="quarter" idx="12"/>
          </p:nvPr>
        </p:nvSpPr>
        <p:spPr/>
        <p:txBody>
          <a:bodyPr/>
          <a:lstStyle/>
          <a:p>
            <a:fld id="{F15F775B-46B9-440A-BA28-5D5FC53D7730}" type="slidenum">
              <a:rPr lang="bg-BG" smtClean="0"/>
              <a:t>‹#›</a:t>
            </a:fld>
            <a:endParaRPr lang="bg-BG"/>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bg-BG"/>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B406291-5209-481A-A86D-B70F9A4F2546}" type="datetimeFigureOut">
              <a:rPr lang="bg-BG" smtClean="0"/>
              <a:t>23.11.2020 г.</a:t>
            </a:fld>
            <a:endParaRPr lang="bg-B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bg-BG"/>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15F775B-46B9-440A-BA28-5D5FC53D7730}" type="slidenum">
              <a:rPr lang="bg-BG" smtClean="0"/>
              <a:t>‹#›</a:t>
            </a:fld>
            <a:endParaRPr lang="bg-BG"/>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mtClean="0"/>
              <a:t>Lecture 9</a:t>
            </a:r>
            <a:endParaRPr lang="bg-BG" dirty="0"/>
          </a:p>
        </p:txBody>
      </p:sp>
      <p:sp>
        <p:nvSpPr>
          <p:cNvPr id="2" name="Title 1"/>
          <p:cNvSpPr>
            <a:spLocks noGrp="1"/>
          </p:cNvSpPr>
          <p:nvPr>
            <p:ph type="ctrTitle"/>
          </p:nvPr>
        </p:nvSpPr>
        <p:spPr/>
        <p:txBody>
          <a:bodyPr/>
          <a:lstStyle/>
          <a:p>
            <a:r>
              <a:rPr lang="en-US" sz="2800" dirty="0" smtClean="0"/>
              <a:t>POLS 422</a:t>
            </a:r>
            <a:br>
              <a:rPr lang="en-US" sz="2800" dirty="0" smtClean="0"/>
            </a:br>
            <a:r>
              <a:rPr lang="en-US" sz="2800" dirty="0" err="1" smtClean="0"/>
              <a:t>HoFSTEDE</a:t>
            </a:r>
            <a:r>
              <a:rPr lang="en-US" sz="2800" dirty="0" smtClean="0"/>
              <a:t> </a:t>
            </a:r>
            <a:r>
              <a:rPr lang="en-US" sz="2800" dirty="0" smtClean="0"/>
              <a:t>CULTURAL </a:t>
            </a:r>
            <a:r>
              <a:rPr lang="en-US" sz="2800" dirty="0" smtClean="0"/>
              <a:t>DIMENSIONS </a:t>
            </a:r>
            <a:r>
              <a:rPr lang="en-US" sz="2800" smtClean="0"/>
              <a:t>and communication skills </a:t>
            </a:r>
            <a:r>
              <a:rPr lang="en-US" sz="2800" dirty="0" smtClean="0"/>
              <a:t>– part 1</a:t>
            </a:r>
            <a:endParaRPr lang="bg-BG" sz="2800" dirty="0"/>
          </a:p>
        </p:txBody>
      </p:sp>
    </p:spTree>
    <p:extLst>
      <p:ext uri="{BB962C8B-B14F-4D97-AF65-F5344CB8AC3E}">
        <p14:creationId xmlns:p14="http://schemas.microsoft.com/office/powerpoint/2010/main" val="1895092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89844"/>
            <a:ext cx="4572000" cy="5078313"/>
          </a:xfrm>
          <a:prstGeom prst="rect">
            <a:avLst/>
          </a:prstGeom>
        </p:spPr>
        <p:txBody>
          <a:bodyPr>
            <a:spAutoFit/>
          </a:bodyPr>
          <a:lstStyle/>
          <a:p>
            <a:r>
              <a:rPr lang="bg-BG" dirty="0">
                <a:latin typeface="Calibri"/>
                <a:ea typeface="Calibri"/>
                <a:cs typeface="Times New Roman"/>
              </a:rPr>
              <a:t>Cultures around the world are getting more and more interconnected and the business world is becoming increasingly global. For managers this means that they should be able to work with a large variety of people from different countries and cultural backgrounds. However, since most people are so strongly immersed in their own culture, they often fail to see how it affects their patterns of thinking or their behavior. To overcome this, researchers suggest some kind of tools or mechanisms with which to compare countries on cultural similarities and differences. A number of attempts have been made to combine these cultural differences across borders (e.g. the GLOBE study, Trompenaars’ cultural dimensions and Hall’s cultural dimensions). </a:t>
            </a:r>
            <a:endParaRPr lang="bg-BG" dirty="0"/>
          </a:p>
        </p:txBody>
      </p:sp>
    </p:spTree>
    <p:extLst>
      <p:ext uri="{BB962C8B-B14F-4D97-AF65-F5344CB8AC3E}">
        <p14:creationId xmlns:p14="http://schemas.microsoft.com/office/powerpoint/2010/main" val="215145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997839"/>
            <a:ext cx="4572000" cy="2862322"/>
          </a:xfrm>
          <a:prstGeom prst="rect">
            <a:avLst/>
          </a:prstGeom>
        </p:spPr>
        <p:txBody>
          <a:bodyPr>
            <a:spAutoFit/>
          </a:bodyPr>
          <a:lstStyle/>
          <a:p>
            <a:r>
              <a:rPr lang="bg-BG" dirty="0"/>
              <a:t>However, the most-used and best-known framework for cultural differences is Geert Hofstede’s Cultural Dimensions. Over the years, his study led to six cultural dimensions on which countries can be ranked: </a:t>
            </a:r>
            <a:r>
              <a:rPr lang="bg-BG" b="1" i="1" dirty="0"/>
              <a:t>Power Distance</a:t>
            </a:r>
            <a:r>
              <a:rPr lang="bg-BG" dirty="0"/>
              <a:t>, </a:t>
            </a:r>
            <a:r>
              <a:rPr lang="bg-BG" b="1" i="1" dirty="0"/>
              <a:t>Individualism/Collectivism</a:t>
            </a:r>
            <a:r>
              <a:rPr lang="bg-BG" dirty="0"/>
              <a:t>, </a:t>
            </a:r>
            <a:r>
              <a:rPr lang="bg-BG" b="1" i="1" dirty="0"/>
              <a:t>Masculinity/Femininity</a:t>
            </a:r>
            <a:r>
              <a:rPr lang="bg-BG" dirty="0"/>
              <a:t>, </a:t>
            </a:r>
            <a:r>
              <a:rPr lang="bg-BG" b="1" i="1" dirty="0"/>
              <a:t>Uncertainty Avoidance</a:t>
            </a:r>
            <a:r>
              <a:rPr lang="bg-BG" dirty="0"/>
              <a:t>, </a:t>
            </a:r>
            <a:r>
              <a:rPr lang="bg-BG" b="1" i="1" dirty="0"/>
              <a:t>Long-term/Short-term Orientation</a:t>
            </a:r>
            <a:r>
              <a:rPr lang="bg-BG" dirty="0"/>
              <a:t> and </a:t>
            </a:r>
            <a:r>
              <a:rPr lang="bg-BG" b="1" i="1" dirty="0"/>
              <a:t>Restraint/Indulgence</a:t>
            </a:r>
            <a:r>
              <a:rPr lang="bg-BG" dirty="0"/>
              <a:t>. </a:t>
            </a:r>
          </a:p>
        </p:txBody>
      </p:sp>
    </p:spTree>
    <p:extLst>
      <p:ext uri="{BB962C8B-B14F-4D97-AF65-F5344CB8AC3E}">
        <p14:creationId xmlns:p14="http://schemas.microsoft.com/office/powerpoint/2010/main" val="167004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89844"/>
            <a:ext cx="4572000" cy="5078313"/>
          </a:xfrm>
          <a:prstGeom prst="rect">
            <a:avLst/>
          </a:prstGeom>
        </p:spPr>
        <p:txBody>
          <a:bodyPr>
            <a:spAutoFit/>
          </a:bodyPr>
          <a:lstStyle/>
          <a:p>
            <a:r>
              <a:rPr lang="en-US" dirty="0"/>
              <a:t>Hofstede’s Cultural Dimensions Theory, developed by Geert Hofstede, is a framework used to understand the differences in culture across countries and to discern the ways that business is done across different cultures. In other words, the framework is used to distinguish between different national cultures, the dimensions of culture, and assess their impact on a business setting.</a:t>
            </a:r>
          </a:p>
          <a:p>
            <a:endParaRPr lang="en-US" dirty="0"/>
          </a:p>
          <a:p>
            <a:r>
              <a:rPr lang="en-US" dirty="0"/>
              <a:t>Hofstede’s Cultural Dimensions Theory was created in 1980 by Dutch management researcher, Geert Hofstede. The aim of the study was to determine the dimensions in which cultures vary.</a:t>
            </a:r>
            <a:endParaRPr lang="bg-BG" dirty="0"/>
          </a:p>
        </p:txBody>
      </p:sp>
    </p:spTree>
    <p:extLst>
      <p:ext uri="{BB962C8B-B14F-4D97-AF65-F5344CB8AC3E}">
        <p14:creationId xmlns:p14="http://schemas.microsoft.com/office/powerpoint/2010/main" val="151719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0688" y="1816100"/>
            <a:ext cx="5761037" cy="323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6588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751344"/>
            <a:ext cx="4572000" cy="5355312"/>
          </a:xfrm>
          <a:prstGeom prst="rect">
            <a:avLst/>
          </a:prstGeom>
        </p:spPr>
        <p:txBody>
          <a:bodyPr>
            <a:spAutoFit/>
          </a:bodyPr>
          <a:lstStyle/>
          <a:p>
            <a:pPr fontAlgn="base"/>
            <a:r>
              <a:rPr lang="en-US" b="1" dirty="0" smtClean="0"/>
              <a:t>1. </a:t>
            </a:r>
            <a:r>
              <a:rPr lang="bg-BG" b="1" dirty="0" smtClean="0"/>
              <a:t>Power </a:t>
            </a:r>
            <a:r>
              <a:rPr lang="bg-BG" b="1" dirty="0"/>
              <a:t>Distance</a:t>
            </a:r>
            <a:endParaRPr lang="bg-BG" dirty="0"/>
          </a:p>
          <a:p>
            <a:pPr fontAlgn="base"/>
            <a:r>
              <a:rPr lang="bg-BG" dirty="0"/>
              <a:t>This dimension expresses the degree to which the less powerful members of a society accept and expect that power is distributed unequally: beliefs about the appropriate distribution of power in society. The fundamental issue here is how a society handles inequalities among people. People in societies exhibiting a large degree of Power Distance accept a hierarchical order in which everybody has a place and which needs no further justification. In societies with low Power Distance, people strive to equalise the distribution of power and demand justification for inequalities of power. China and Saudi Arabia are countries with a high Power Distance index.</a:t>
            </a:r>
          </a:p>
        </p:txBody>
      </p:sp>
    </p:spTree>
    <p:extLst>
      <p:ext uri="{BB962C8B-B14F-4D97-AF65-F5344CB8AC3E}">
        <p14:creationId xmlns:p14="http://schemas.microsoft.com/office/powerpoint/2010/main" val="2997958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28343"/>
            <a:ext cx="4572000" cy="4801314"/>
          </a:xfrm>
          <a:prstGeom prst="rect">
            <a:avLst/>
          </a:prstGeom>
        </p:spPr>
        <p:txBody>
          <a:bodyPr>
            <a:spAutoFit/>
          </a:bodyPr>
          <a:lstStyle/>
          <a:p>
            <a:pPr fontAlgn="base"/>
            <a:r>
              <a:rPr lang="bg-BG" dirty="0"/>
              <a:t>Power distance stands for inequality that is defined not from above, but from below. It is, in fact, the extent to which organizations and societies accept power differentials.</a:t>
            </a:r>
          </a:p>
          <a:p>
            <a:pPr fontAlgn="base"/>
            <a:r>
              <a:rPr lang="bg-BG" dirty="0"/>
              <a:t>Societies with large power distance are characterized by the following features:</a:t>
            </a:r>
          </a:p>
          <a:p>
            <a:pPr lvl="0" fontAlgn="base"/>
            <a:r>
              <a:rPr lang="en-US" dirty="0" smtClean="0"/>
              <a:t>- </a:t>
            </a:r>
            <a:r>
              <a:rPr lang="bg-BG" dirty="0" smtClean="0"/>
              <a:t>Autocracy </a:t>
            </a:r>
            <a:r>
              <a:rPr lang="bg-BG" dirty="0"/>
              <a:t>in leadership;</a:t>
            </a:r>
          </a:p>
          <a:p>
            <a:pPr lvl="0" fontAlgn="base"/>
            <a:r>
              <a:rPr lang="en-US" dirty="0" smtClean="0"/>
              <a:t>- </a:t>
            </a:r>
            <a:r>
              <a:rPr lang="bg-BG" dirty="0" smtClean="0"/>
              <a:t>Authority </a:t>
            </a:r>
            <a:r>
              <a:rPr lang="bg-BG" dirty="0"/>
              <a:t>that is centralized;</a:t>
            </a:r>
          </a:p>
          <a:p>
            <a:pPr lvl="0" fontAlgn="base"/>
            <a:r>
              <a:rPr lang="en-US" dirty="0" smtClean="0"/>
              <a:t>- </a:t>
            </a:r>
            <a:r>
              <a:rPr lang="bg-BG" dirty="0" smtClean="0"/>
              <a:t>Paternalistic </a:t>
            </a:r>
            <a:r>
              <a:rPr lang="bg-BG" dirty="0"/>
              <a:t>ways of management;</a:t>
            </a:r>
          </a:p>
          <a:p>
            <a:pPr lvl="0" fontAlgn="base"/>
            <a:r>
              <a:rPr lang="en-US" dirty="0" smtClean="0"/>
              <a:t>- </a:t>
            </a:r>
            <a:r>
              <a:rPr lang="bg-BG" dirty="0" smtClean="0"/>
              <a:t>A </a:t>
            </a:r>
            <a:r>
              <a:rPr lang="bg-BG" dirty="0"/>
              <a:t>number of hierarchy levels;</a:t>
            </a:r>
          </a:p>
          <a:p>
            <a:pPr lvl="0" fontAlgn="base"/>
            <a:r>
              <a:rPr lang="en-US" dirty="0" smtClean="0"/>
              <a:t>- </a:t>
            </a:r>
            <a:r>
              <a:rPr lang="bg-BG" dirty="0" smtClean="0"/>
              <a:t>The </a:t>
            </a:r>
            <a:r>
              <a:rPr lang="bg-BG" dirty="0"/>
              <a:t>acceptance of the privileges that come with power;</a:t>
            </a:r>
          </a:p>
          <a:p>
            <a:pPr lvl="0" fontAlgn="base"/>
            <a:r>
              <a:rPr lang="en-US" dirty="0" smtClean="0"/>
              <a:t>- </a:t>
            </a:r>
            <a:r>
              <a:rPr lang="bg-BG" dirty="0" smtClean="0"/>
              <a:t>A </a:t>
            </a:r>
            <a:r>
              <a:rPr lang="bg-BG" dirty="0"/>
              <a:t>lot of supervisory staff;</a:t>
            </a:r>
          </a:p>
          <a:p>
            <a:pPr lvl="0" fontAlgn="base"/>
            <a:r>
              <a:rPr lang="en-US" dirty="0" smtClean="0"/>
              <a:t>- </a:t>
            </a:r>
            <a:r>
              <a:rPr lang="bg-BG" dirty="0" smtClean="0"/>
              <a:t>An </a:t>
            </a:r>
            <a:r>
              <a:rPr lang="bg-BG" dirty="0"/>
              <a:t>expectation of power differences and inequality.</a:t>
            </a:r>
          </a:p>
        </p:txBody>
      </p:sp>
    </p:spTree>
    <p:extLst>
      <p:ext uri="{BB962C8B-B14F-4D97-AF65-F5344CB8AC3E}">
        <p14:creationId xmlns:p14="http://schemas.microsoft.com/office/powerpoint/2010/main" val="1384952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720840"/>
            <a:ext cx="4572000" cy="3416320"/>
          </a:xfrm>
          <a:prstGeom prst="rect">
            <a:avLst/>
          </a:prstGeom>
        </p:spPr>
        <p:txBody>
          <a:bodyPr>
            <a:spAutoFit/>
          </a:bodyPr>
          <a:lstStyle/>
          <a:p>
            <a:r>
              <a:rPr lang="bg-BG" b="1" dirty="0" smtClean="0"/>
              <a:t>2</a:t>
            </a:r>
            <a:r>
              <a:rPr lang="en-US" b="1" dirty="0" smtClean="0"/>
              <a:t>.</a:t>
            </a:r>
            <a:r>
              <a:rPr lang="bg-BG" b="1" dirty="0" smtClean="0"/>
              <a:t> </a:t>
            </a:r>
            <a:r>
              <a:rPr lang="bg-BG" b="1" dirty="0"/>
              <a:t>Uncertainty Avoidance</a:t>
            </a:r>
          </a:p>
          <a:p>
            <a:r>
              <a:rPr lang="bg-BG" dirty="0"/>
              <a:t>Uncertainty avoidance is the extent to which the members belonging to a society are capable of coping with future uncertainty without going through stress.</a:t>
            </a:r>
          </a:p>
          <a:p>
            <a:r>
              <a:rPr lang="bg-BG" dirty="0"/>
              <a:t>Weak uncertainty avoidance comes with the following features:</a:t>
            </a:r>
          </a:p>
          <a:p>
            <a:pPr lvl="0"/>
            <a:r>
              <a:rPr lang="en-US" dirty="0" smtClean="0"/>
              <a:t>- </a:t>
            </a:r>
            <a:r>
              <a:rPr lang="bg-BG" dirty="0" smtClean="0"/>
              <a:t>Undertaking </a:t>
            </a:r>
            <a:r>
              <a:rPr lang="bg-BG" dirty="0"/>
              <a:t>risk;</a:t>
            </a:r>
          </a:p>
          <a:p>
            <a:pPr lvl="0"/>
            <a:r>
              <a:rPr lang="en-US" dirty="0" smtClean="0"/>
              <a:t>- </a:t>
            </a:r>
            <a:r>
              <a:rPr lang="bg-BG" dirty="0" smtClean="0"/>
              <a:t>Flexibility</a:t>
            </a:r>
            <a:r>
              <a:rPr lang="bg-BG" dirty="0"/>
              <a:t>;</a:t>
            </a:r>
          </a:p>
          <a:p>
            <a:pPr lvl="0"/>
            <a:r>
              <a:rPr lang="en-US" smtClean="0"/>
              <a:t>- </a:t>
            </a:r>
            <a:r>
              <a:rPr lang="bg-BG" smtClean="0"/>
              <a:t>Tolerance </a:t>
            </a:r>
            <a:r>
              <a:rPr lang="bg-BG" dirty="0"/>
              <a:t>toward differing opinions and behaviors.</a:t>
            </a:r>
          </a:p>
        </p:txBody>
      </p:sp>
    </p:spTree>
    <p:extLst>
      <p:ext uri="{BB962C8B-B14F-4D97-AF65-F5344CB8AC3E}">
        <p14:creationId xmlns:p14="http://schemas.microsoft.com/office/powerpoint/2010/main" val="3996799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443841"/>
            <a:ext cx="4572000" cy="3970318"/>
          </a:xfrm>
          <a:prstGeom prst="rect">
            <a:avLst/>
          </a:prstGeom>
        </p:spPr>
        <p:txBody>
          <a:bodyPr>
            <a:spAutoFit/>
          </a:bodyPr>
          <a:lstStyle/>
          <a:p>
            <a:r>
              <a:rPr lang="bg-BG" dirty="0"/>
              <a:t>Strong uncertainty avoidance is represented by the following aspects:</a:t>
            </a:r>
          </a:p>
          <a:p>
            <a:pPr lvl="0"/>
            <a:r>
              <a:rPr lang="en-US" dirty="0" smtClean="0"/>
              <a:t>- </a:t>
            </a:r>
            <a:r>
              <a:rPr lang="bg-BG" dirty="0" smtClean="0"/>
              <a:t>Tendency </a:t>
            </a:r>
            <a:r>
              <a:rPr lang="bg-BG" dirty="0"/>
              <a:t>to avoid risk;</a:t>
            </a:r>
          </a:p>
          <a:p>
            <a:pPr lvl="0"/>
            <a:r>
              <a:rPr lang="en-US" dirty="0" smtClean="0"/>
              <a:t>- </a:t>
            </a:r>
            <a:r>
              <a:rPr lang="bg-BG" dirty="0" smtClean="0"/>
              <a:t>Organizations </a:t>
            </a:r>
            <a:r>
              <a:rPr lang="bg-BG" dirty="0"/>
              <a:t>that have a number of standardized procedures, written rules, and clearly delineated structures;</a:t>
            </a:r>
          </a:p>
          <a:p>
            <a:pPr lvl="0"/>
            <a:r>
              <a:rPr lang="en-US" dirty="0" smtClean="0"/>
              <a:t>- </a:t>
            </a:r>
            <a:r>
              <a:rPr lang="bg-BG" dirty="0" smtClean="0"/>
              <a:t>Strong </a:t>
            </a:r>
            <a:r>
              <a:rPr lang="bg-BG" dirty="0"/>
              <a:t>requirement for consensus;</a:t>
            </a:r>
          </a:p>
          <a:p>
            <a:pPr lvl="0"/>
            <a:r>
              <a:rPr lang="en-US" dirty="0" smtClean="0"/>
              <a:t>- </a:t>
            </a:r>
            <a:r>
              <a:rPr lang="bg-BG" dirty="0" smtClean="0"/>
              <a:t>Respect </a:t>
            </a:r>
            <a:r>
              <a:rPr lang="bg-BG" dirty="0"/>
              <a:t>for authority;</a:t>
            </a:r>
          </a:p>
          <a:p>
            <a:pPr lvl="0"/>
            <a:r>
              <a:rPr lang="en-US" dirty="0" smtClean="0"/>
              <a:t>- </a:t>
            </a:r>
            <a:r>
              <a:rPr lang="bg-BG" dirty="0" smtClean="0"/>
              <a:t>Requirement </a:t>
            </a:r>
            <a:r>
              <a:rPr lang="bg-BG" dirty="0"/>
              <a:t>for predictability highlighting the significance of planning;</a:t>
            </a:r>
          </a:p>
          <a:p>
            <a:pPr lvl="0"/>
            <a:r>
              <a:rPr lang="en-US" dirty="0" smtClean="0"/>
              <a:t>- </a:t>
            </a:r>
            <a:r>
              <a:rPr lang="bg-BG" dirty="0" smtClean="0"/>
              <a:t>Minimal </a:t>
            </a:r>
            <a:r>
              <a:rPr lang="bg-BG" dirty="0"/>
              <a:t>or no tolerance for deviants;</a:t>
            </a:r>
          </a:p>
          <a:p>
            <a:pPr lvl="0"/>
            <a:r>
              <a:rPr lang="en-US" dirty="0" smtClean="0"/>
              <a:t>- </a:t>
            </a:r>
            <a:r>
              <a:rPr lang="bg-BG" dirty="0" smtClean="0"/>
              <a:t>Promotions </a:t>
            </a:r>
            <a:r>
              <a:rPr lang="bg-BG" dirty="0"/>
              <a:t>depending upon age or seniority.</a:t>
            </a:r>
          </a:p>
        </p:txBody>
      </p:sp>
    </p:spTree>
    <p:extLst>
      <p:ext uri="{BB962C8B-B14F-4D97-AF65-F5344CB8AC3E}">
        <p14:creationId xmlns:p14="http://schemas.microsoft.com/office/powerpoint/2010/main" val="2833393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18</TotalTime>
  <Words>570</Words>
  <Application>Microsoft Office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POLS 422 HoFSTEDE CULTURAL DIMENSIONS and communication skills – part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Principles of Persuation</dc:title>
  <dc:creator>my</dc:creator>
  <cp:lastModifiedBy>my</cp:lastModifiedBy>
  <cp:revision>29</cp:revision>
  <dcterms:created xsi:type="dcterms:W3CDTF">2015-10-01T11:12:04Z</dcterms:created>
  <dcterms:modified xsi:type="dcterms:W3CDTF">2020-11-23T08:13:37Z</dcterms:modified>
</cp:coreProperties>
</file>