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3"/>
  </p:notesMasterIdLst>
  <p:sldIdLst>
    <p:sldId id="384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414" r:id="rId12"/>
    <p:sldId id="394" r:id="rId13"/>
    <p:sldId id="395" r:id="rId14"/>
    <p:sldId id="396" r:id="rId15"/>
    <p:sldId id="397" r:id="rId16"/>
    <p:sldId id="398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399" r:id="rId26"/>
    <p:sldId id="401" r:id="rId27"/>
    <p:sldId id="410" r:id="rId28"/>
    <p:sldId id="411" r:id="rId29"/>
    <p:sldId id="409" r:id="rId30"/>
    <p:sldId id="412" r:id="rId31"/>
    <p:sldId id="41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w Cen MT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ique Haman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381C"/>
    <a:srgbClr val="0D5298"/>
    <a:srgbClr val="5A422A"/>
    <a:srgbClr val="008000"/>
    <a:srgbClr val="66FFFF"/>
    <a:srgbClr val="66CCFF"/>
    <a:srgbClr val="775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3" autoAdjust="0"/>
    <p:restoredTop sz="84902" autoAdjust="0"/>
  </p:normalViewPr>
  <p:slideViewPr>
    <p:cSldViewPr>
      <p:cViewPr varScale="1">
        <p:scale>
          <a:sx n="90" d="100"/>
          <a:sy n="90" d="100"/>
        </p:scale>
        <p:origin x="17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55AB260C-C11C-0C45-9CF9-FC125B156CAF}" type="datetimeFigureOut">
              <a:rPr lang="en-US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105A1A72-F70B-BF46-9B77-891EF5594F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86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E1F3836-BD6C-4B56-AAA7-36927B219275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3543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Calibri" panose="020F0502020204030204" pitchFamily="34" charset="0"/>
              </a:rPr>
              <a:t>Juveniles are involved in a much smaller proportion of violent crime arrests than property arrests.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40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Most juvenile</a:t>
            </a:r>
            <a:r>
              <a:rPr lang="en-US" altLang="en-US" b="0" baseline="0" dirty="0">
                <a:latin typeface="Century Gothic" panose="020B0502020202020204" pitchFamily="34" charset="0"/>
                <a:cs typeface="Aharoni" panose="02010803020104030203" pitchFamily="2" charset="-79"/>
              </a:rPr>
              <a:t> facilities are low security, but almost two of five juvenile facilities are for detention or long-term placement.</a:t>
            </a:r>
            <a:endParaRPr lang="en-US" altLang="en-US" b="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18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Learning Objective 7: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Describe the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special problems that youth gangs 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92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latin typeface="Century Gothic" panose="020B0502020202020204" pitchFamily="34" charset="0"/>
                <a:cs typeface="Aharoni" panose="02010803020104030203" pitchFamily="2" charset="-79"/>
              </a:rPr>
              <a:t>Learning Objective 8: A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ssess the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future of juvenile corrections.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2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Learning Objective 1: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Describe the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nature and extent of youth crime today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5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latin typeface="Century Gothic" panose="020B0502020202020204" pitchFamily="34" charset="0"/>
                <a:cs typeface="Aharoni" panose="02010803020104030203" pitchFamily="2" charset="-79"/>
              </a:rPr>
              <a:t>Learning Objective 2: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Analyze the history of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the development of juvenile corrections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in the United States.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0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latin typeface="Century Gothic" panose="020B0502020202020204" pitchFamily="34" charset="0"/>
                <a:cs typeface="Aharoni" panose="02010803020104030203" pitchFamily="2" charset="-79"/>
              </a:rPr>
              <a:t>Learning Objective 3: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Describe the new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“evidence-based” movement in juvenile corrections, and explain how it has affected juvenile justice.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4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Since the mid-1960s, the Supreme Court</a:t>
            </a:r>
            <a:r>
              <a:rPr lang="en-US" altLang="en-US" baseline="0" dirty="0">
                <a:latin typeface="Century Gothic" panose="020B0502020202020204" pitchFamily="34" charset="0"/>
                <a:cs typeface="Aharoni" panose="02010803020104030203" pitchFamily="2" charset="-79"/>
              </a:rPr>
              <a:t> has gradually expanded the rights of juveniles but has continued to recognize that the logic of  separate system for juveniles justifies differences from some adult rights.</a:t>
            </a:r>
            <a:endParaRPr lang="en-US" altLang="en-US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48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48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i="1" dirty="0">
                <a:latin typeface="Calibri" panose="020F0502020204030204" pitchFamily="34" charset="0"/>
              </a:rPr>
              <a:t>Learning Objective 4: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Present the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rationale for dealing differently with juveniles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and adults.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25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Learning Objective 5: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Explain how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serious juvenile delinquency differs from most delinquency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and what this implies for the juvenile justice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6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i="1" dirty="0">
                <a:latin typeface="Century Gothic" panose="020B0502020202020204" pitchFamily="34" charset="0"/>
                <a:cs typeface="Aharoni" panose="02010803020104030203" pitchFamily="2" charset="-79"/>
              </a:rPr>
              <a:t>Learning Objective</a:t>
            </a:r>
            <a:r>
              <a:rPr lang="en-US" altLang="en-US" b="1" i="1" baseline="0" dirty="0"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  <a:r>
              <a:rPr lang="en-US" altLang="en-US" b="1" i="1" dirty="0">
                <a:latin typeface="Century Gothic" panose="020B0502020202020204" pitchFamily="34" charset="0"/>
                <a:cs typeface="Aharoni" panose="02010803020104030203" pitchFamily="2" charset="-79"/>
              </a:rPr>
              <a:t>6: </a:t>
            </a:r>
            <a:r>
              <a:rPr lang="en-US" altLang="en-US" dirty="0">
                <a:latin typeface="Century Gothic" panose="020B0502020202020204" pitchFamily="34" charset="0"/>
                <a:cs typeface="Aharoni" panose="02010803020104030203" pitchFamily="2" charset="-79"/>
              </a:rPr>
              <a:t>List </a:t>
            </a:r>
            <a:r>
              <a:rPr lang="en-US" altLang="en-US" b="0" dirty="0">
                <a:latin typeface="Century Gothic" panose="020B0502020202020204" pitchFamily="34" charset="0"/>
                <a:cs typeface="Aharoni" panose="02010803020104030203" pitchFamily="2" charset="-79"/>
              </a:rPr>
              <a:t>the ways that juveniles are sanctioned.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A72-F70B-BF46-9B77-891EF5594F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1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508760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248400"/>
            <a:ext cx="9161463" cy="630238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2828"/>
          </a:xfrm>
        </p:spPr>
        <p:txBody>
          <a:bodyPr anchor="t">
            <a:noAutofit/>
          </a:bodyPr>
          <a:lstStyle>
            <a:lvl1pPr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600200" y="6285230"/>
            <a:ext cx="7543800" cy="572770"/>
          </a:xfr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lang="en-US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331036"/>
      </p:ext>
    </p:extLst>
  </p:cSld>
  <p:clrMapOvr>
    <a:masterClrMapping/>
  </p:clrMapOvr>
  <p:transition spd="slow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1914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AE381C"/>
              </a:buClr>
              <a:buSzPct val="100000"/>
              <a:defRPr/>
            </a:lvl1pPr>
            <a:lvl2pPr>
              <a:buClr>
                <a:srgbClr val="AE381C"/>
              </a:buClr>
              <a:defRPr/>
            </a:lvl2pPr>
            <a:lvl3pPr marL="1143000" indent="-228600">
              <a:buClr>
                <a:srgbClr val="AE381C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AE381C"/>
              </a:buClr>
              <a:buFont typeface="Courier New" pitchFamily="49" charset="0"/>
              <a:buChar char="o"/>
              <a:defRPr/>
            </a:lvl4pPr>
            <a:lvl5pPr>
              <a:buClr>
                <a:srgbClr val="AE381C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133481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white">
          <a:xfrm>
            <a:off x="-7938" y="6248400"/>
            <a:ext cx="9151938" cy="617538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/>
          </a:p>
        </p:txBody>
      </p:sp>
      <p:sp>
        <p:nvSpPr>
          <p:cNvPr id="7" name="Copyright" descr="Pearson: Copyright 2015, 2012, 2009"/>
          <p:cNvSpPr txBox="1">
            <a:spLocks noChangeArrowheads="1"/>
          </p:cNvSpPr>
          <p:nvPr userDrawn="1"/>
        </p:nvSpPr>
        <p:spPr bwMode="auto">
          <a:xfrm>
            <a:off x="1477963" y="6270625"/>
            <a:ext cx="7589837" cy="582613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2133600"/>
          </a:xfrm>
        </p:spPr>
        <p:txBody>
          <a:bodyPr rtlCol="0">
            <a:normAutofit/>
          </a:bodyPr>
          <a:lstStyle>
            <a:lvl1pPr>
              <a:buClr>
                <a:srgbClr val="AE381C"/>
              </a:buCl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Clr>
                <a:srgbClr val="AE381C"/>
              </a:buClr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063081" y="4038600"/>
            <a:ext cx="3009900" cy="914400"/>
          </a:xfrm>
        </p:spPr>
        <p:txBody>
          <a:bodyPr/>
          <a:lstStyle>
            <a:lvl1pPr>
              <a:buClr>
                <a:srgbClr val="AE381C"/>
              </a:buClr>
              <a:defRPr/>
            </a:lvl1pPr>
            <a:lvl2pPr>
              <a:buClr>
                <a:srgbClr val="AE381C"/>
              </a:buClr>
              <a:defRPr/>
            </a:lvl2pPr>
            <a:lvl3pPr>
              <a:buClr>
                <a:srgbClr val="AE381C"/>
              </a:buClr>
              <a:defRPr/>
            </a:lvl3pPr>
            <a:lvl4pPr>
              <a:buClr>
                <a:srgbClr val="AE381C"/>
              </a:buClr>
              <a:defRPr/>
            </a:lvl4pPr>
            <a:lvl5pPr>
              <a:buClr>
                <a:srgbClr val="AE381C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title="Cengag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817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31145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t Placeholder 1"/>
          <p:cNvSpPr>
            <a:spLocks noGrp="1"/>
          </p:cNvSpPr>
          <p:nvPr>
            <p:ph type="title"/>
          </p:nvPr>
        </p:nvSpPr>
        <p:spPr bwMode="auto">
          <a:xfrm>
            <a:off x="457200" y="26988"/>
            <a:ext cx="82296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396652"/>
            <a:ext cx="8839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-289"/>
            <a:ext cx="9144000" cy="1246823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3" cy="630238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 userDrawn="1"/>
        </p:nvSpPr>
        <p:spPr bwMode="auto">
          <a:xfrm>
            <a:off x="1477963" y="6270625"/>
            <a:ext cx="7589837" cy="582613"/>
          </a:xfrm>
          <a:prstGeom prst="rect">
            <a:avLst/>
          </a:prstGeom>
          <a:solidFill>
            <a:srgbClr val="AE3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title="Cengage Logo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817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31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E381C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E381C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E381C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E381C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E381C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9028" y="152400"/>
            <a:ext cx="9051925" cy="685800"/>
          </a:xfrm>
        </p:spPr>
        <p:txBody>
          <a:bodyPr/>
          <a:lstStyle/>
          <a:p>
            <a:pPr algn="l">
              <a:buClr>
                <a:srgbClr val="177671"/>
              </a:buClr>
            </a:pPr>
            <a:r>
              <a:rPr lang="en-US" dirty="0"/>
              <a:t>AMERICAN CORRECTIONS</a:t>
            </a:r>
          </a:p>
        </p:txBody>
      </p:sp>
      <p:sp>
        <p:nvSpPr>
          <p:cNvPr id="71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658" y="914400"/>
            <a:ext cx="8577942" cy="41559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/>
              <a:t>Twelfth Edition</a:t>
            </a:r>
          </a:p>
        </p:txBody>
      </p:sp>
      <p:pic>
        <p:nvPicPr>
          <p:cNvPr id="8" name="Picture 1" descr="Book cover reads title, edition number, and name of the author as follows: &quot;AMERICAN CORRECTIONS,&quot; &quot;Twelfth Edition,&quot; and &quot;Todd R.Clear, Michael D. Reisig and George F. Cole.&quot; A photo on the cover page shows Amercian Flag at the background and three photos. The first photo shows a man looking at the girl who is sad, second photo shows a man and a woman cutting an object with machine, and the third photo shows man writing on the paper with the writing pad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" y="1550575"/>
            <a:ext cx="3524806" cy="463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106841" y="2590800"/>
            <a:ext cx="4808560" cy="2438400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4000" b="1" dirty="0"/>
              <a:t>Chapter 17</a:t>
            </a:r>
          </a:p>
          <a:p>
            <a:pPr algn="ctr"/>
            <a:r>
              <a:rPr lang="en-US" sz="3600" dirty="0"/>
              <a:t>Corrections for Juveniles</a:t>
            </a:r>
          </a:p>
        </p:txBody>
      </p:sp>
      <p:pic>
        <p:nvPicPr>
          <p:cNvPr id="9" name="Picture 8" title="Cengage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817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371600" y="6248400"/>
            <a:ext cx="7772400" cy="609600"/>
          </a:xfrm>
        </p:spPr>
        <p:txBody>
          <a:bodyPr anchor="ctr"/>
          <a:lstStyle/>
          <a:p>
            <a:pPr lvl="0" algn="ctr">
              <a:spcBef>
                <a:spcPct val="0"/>
              </a:spcBef>
              <a:buClrTx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7118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Table</a:t>
            </a:r>
            <a:r>
              <a:rPr lang="en-US" sz="3200" b="1" dirty="0"/>
              <a:t> </a:t>
            </a:r>
            <a:r>
              <a:rPr lang="en-US" sz="3200" dirty="0"/>
              <a:t>17.3 Major Decisions by the U.S. Supreme Court Regarding the Rights of Juveniles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BB8EC-1EDF-49D7-81EF-C59319A07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33603"/>
              </p:ext>
            </p:extLst>
          </p:nvPr>
        </p:nvGraphicFramePr>
        <p:xfrm>
          <a:off x="334735" y="1593278"/>
          <a:ext cx="8474530" cy="4331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15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Significance for Juveniles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59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Kent v.</a:t>
                      </a:r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 United States 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(1966)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“Essentials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of due process” are required for juveniles.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32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In Re Gault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(1967)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“essentials” of due process required by Kent—notice, hearing, counsel, cross-examination—are specified.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59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In Re </a:t>
                      </a:r>
                      <a:r>
                        <a:rPr lang="en-US" sz="1200" i="1" dirty="0" err="1">
                          <a:latin typeface="Arial" pitchFamily="34" charset="0"/>
                          <a:cs typeface="Arial" pitchFamily="34" charset="0"/>
                        </a:rPr>
                        <a:t>Winship</a:t>
                      </a:r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(1970)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A standard of “beyond a doubt” is required for delinquency matters.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959">
                <a:tc>
                  <a:txBody>
                    <a:bodyPr/>
                    <a:lstStyle/>
                    <a:p>
                      <a:r>
                        <a:rPr lang="en-US" sz="1200" i="1" dirty="0" err="1">
                          <a:latin typeface="Arial" pitchFamily="34" charset="0"/>
                          <a:cs typeface="Arial" pitchFamily="34" charset="0"/>
                        </a:rPr>
                        <a:t>McKeiver</a:t>
                      </a:r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 v. Pennsylvania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(1971)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Jury trials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are not required for juvenile court hearings.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432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Breed v. Jones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(1975)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Waiver to adult court following adjudication in juvenile court violates the constitutional guarantee against double jeopardy.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432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Smith v. Daily Mail Publishing Co.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The press may report certain aspects of juvenile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court cases and matters.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32">
                <a:tc>
                  <a:txBody>
                    <a:bodyPr/>
                    <a:lstStyle/>
                    <a:p>
                      <a:r>
                        <a:rPr lang="en-US" sz="1200" i="1" dirty="0" err="1">
                          <a:latin typeface="Arial" pitchFamily="34" charset="0"/>
                          <a:cs typeface="Arial" pitchFamily="34" charset="0"/>
                        </a:rPr>
                        <a:t>Eddings</a:t>
                      </a:r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 v. Oklahoma</a:t>
                      </a:r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(1982)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The ages of an accused person must be considered as a mitigating factor in capital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crimes.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432">
                <a:tc>
                  <a:txBody>
                    <a:bodyPr/>
                    <a:lstStyle/>
                    <a:p>
                      <a:r>
                        <a:rPr lang="en-US" sz="1200" i="1" dirty="0" err="1">
                          <a:latin typeface="Arial" pitchFamily="34" charset="0"/>
                          <a:cs typeface="Arial" pitchFamily="34" charset="0"/>
                        </a:rPr>
                        <a:t>Schall</a:t>
                      </a:r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 v. Martin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(1984)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Preventive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pretrial definition is allowed for juvenile respondents who are found to be “dangerous.”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Stanford v. Kentucky</a:t>
                      </a:r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(1989)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Minimum age for capital punishment if 16.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04914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Table 17.3 Major Decisions by the U.S. Supreme Court Regarding the Rights of Juveniles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CADAE-5E11-438D-BC35-B54AC714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92161"/>
              </p:ext>
            </p:extLst>
          </p:nvPr>
        </p:nvGraphicFramePr>
        <p:xfrm>
          <a:off x="304799" y="1917249"/>
          <a:ext cx="8458201" cy="2502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749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Roper v. Simmons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(2005)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To impose the death penalty on someone for a crime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committed before the age of 18 violates the Eight Amendment prohibition of “cruel and unusual punishments.”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749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Graham v. Florida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(2010)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Extends </a:t>
                      </a:r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Roper v. Simmons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to prohibit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life without parole sentences for juveniles who do not commit homicide.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49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Miller v.</a:t>
                      </a:r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 Alabama 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(2012)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The Eighth Amendment forbids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a sentencing scheme that mandates life in prison without the possibility of parole for juveniles convicted of homicide.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04"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Montgomery v.</a:t>
                      </a:r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 Louisiana 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(2016)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Holds that </a:t>
                      </a:r>
                      <a:r>
                        <a:rPr lang="en-US" sz="1200" i="1" dirty="0">
                          <a:latin typeface="Arial" pitchFamily="34" charset="0"/>
                          <a:cs typeface="Arial" pitchFamily="34" charset="0"/>
                        </a:rPr>
                        <a:t>Miller v. Alabama </a:t>
                      </a: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is retroactive</a:t>
                      </a:r>
                      <a:r>
                        <a:rPr lang="en-US" sz="1200" baseline="0" dirty="0">
                          <a:latin typeface="Arial" pitchFamily="34" charset="0"/>
                          <a:cs typeface="Arial" pitchFamily="34" charset="0"/>
                        </a:rPr>
                        <a:t> and applies to all juveniles.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03535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191491"/>
          </a:xfrm>
        </p:spPr>
        <p:txBody>
          <a:bodyPr/>
          <a:lstStyle/>
          <a:p>
            <a:r>
              <a:rPr lang="en-US" dirty="0"/>
              <a:t>Why Treat Juveniles and Adults Differently?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Juveniles Are Young and May Easily Change:</a:t>
            </a:r>
          </a:p>
          <a:p>
            <a:pPr lvl="1"/>
            <a:r>
              <a:rPr lang="en-US" altLang="en-US" dirty="0"/>
              <a:t>The younger the juvenile and the more serious the misconduct, the more likely they will be arrested again.</a:t>
            </a:r>
          </a:p>
          <a:p>
            <a:r>
              <a:rPr lang="en-US" altLang="en-US" dirty="0"/>
              <a:t>Juveniles Have a High Rate of “Desistence”:</a:t>
            </a:r>
          </a:p>
          <a:p>
            <a:pPr lvl="1"/>
            <a:r>
              <a:rPr lang="en-US" altLang="en-US" dirty="0"/>
              <a:t>The younger the juvenile, the more likely that he or she will fail under community supervision.</a:t>
            </a:r>
          </a:p>
          <a:p>
            <a:pPr lvl="1"/>
            <a:r>
              <a:rPr lang="en-US" altLang="en-US" dirty="0"/>
              <a:t>Age is typically the best predictor or recidivism.</a:t>
            </a:r>
          </a:p>
          <a:p>
            <a:pPr lvl="1"/>
            <a:r>
              <a:rPr lang="en-US" altLang="en-US" dirty="0"/>
              <a:t>Less than one-fourth of the youth who end up in custodial placement are returned to incarceration.</a:t>
            </a:r>
          </a:p>
        </p:txBody>
      </p:sp>
    </p:spTree>
    <p:extLst>
      <p:ext uri="{BB962C8B-B14F-4D97-AF65-F5344CB8AC3E}">
        <p14:creationId xmlns:p14="http://schemas.microsoft.com/office/powerpoint/2010/main" val="88547390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Treat Juveniles and Adults Differently?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Juveniles’ Families Are an Important Part of Their Lives:</a:t>
            </a:r>
          </a:p>
          <a:p>
            <a:pPr lvl="1"/>
            <a:r>
              <a:rPr lang="en-US" altLang="en-US" dirty="0"/>
              <a:t>Role of family is essential to the success of correctional efforts.</a:t>
            </a:r>
          </a:p>
          <a:p>
            <a:r>
              <a:rPr lang="en-US" altLang="en-US" dirty="0"/>
              <a:t>Juveniles Are Easily Influenced by Their Peers:</a:t>
            </a:r>
          </a:p>
          <a:p>
            <a:pPr lvl="1"/>
            <a:r>
              <a:rPr lang="en-US" altLang="en-US" dirty="0"/>
              <a:t>Juvenile crime is a group phenomenon.</a:t>
            </a:r>
          </a:p>
          <a:p>
            <a:r>
              <a:rPr lang="en-US" altLang="en-US" dirty="0"/>
              <a:t>Juveniles Have Little Responsibility for Others:</a:t>
            </a:r>
          </a:p>
          <a:p>
            <a:pPr lvl="1"/>
            <a:r>
              <a:rPr lang="en-US" altLang="en-US" dirty="0"/>
              <a:t>For the most part, they only have to worry about their own behavior.</a:t>
            </a:r>
          </a:p>
        </p:txBody>
      </p:sp>
    </p:spTree>
    <p:extLst>
      <p:ext uri="{BB962C8B-B14F-4D97-AF65-F5344CB8AC3E}">
        <p14:creationId xmlns:p14="http://schemas.microsoft.com/office/powerpoint/2010/main" val="42623067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Serious Delinquency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Status offenses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Misbehaviors that are not against the law but are troubling when done by juveniles because they are so young:</a:t>
            </a:r>
          </a:p>
          <a:p>
            <a:pPr lvl="2"/>
            <a:r>
              <a:rPr lang="en-US" altLang="en-US" dirty="0"/>
              <a:t>Running away</a:t>
            </a:r>
          </a:p>
          <a:p>
            <a:pPr lvl="2"/>
            <a:r>
              <a:rPr lang="en-US" altLang="en-US" dirty="0"/>
              <a:t>Underage drinking</a:t>
            </a:r>
          </a:p>
          <a:p>
            <a:pPr lvl="2"/>
            <a:r>
              <a:rPr lang="en-US" altLang="en-US" dirty="0"/>
              <a:t>Being truant</a:t>
            </a:r>
          </a:p>
          <a:p>
            <a:pPr lvl="2"/>
            <a:r>
              <a:rPr lang="en-US" altLang="en-US" dirty="0"/>
              <a:t>Being ungovernable</a:t>
            </a:r>
          </a:p>
          <a:p>
            <a:pPr lvl="1"/>
            <a:r>
              <a:rPr lang="en-US" altLang="en-US" dirty="0"/>
              <a:t>Juvenile justice system must become involved</a:t>
            </a:r>
          </a:p>
          <a:p>
            <a:pPr lvl="1"/>
            <a:r>
              <a:rPr lang="en-US" altLang="en-US" dirty="0"/>
              <a:t>It is important to consider the age appropriateness of all behaviors when deciding on consequences.</a:t>
            </a:r>
          </a:p>
        </p:txBody>
      </p:sp>
    </p:spTree>
    <p:extLst>
      <p:ext uri="{BB962C8B-B14F-4D97-AF65-F5344CB8AC3E}">
        <p14:creationId xmlns:p14="http://schemas.microsoft.com/office/powerpoint/2010/main" val="77299789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Status offenses are only offenses because of the person’s age. What do you think the most appropriate way to deal with these offenses?</a:t>
            </a:r>
          </a:p>
        </p:txBody>
      </p:sp>
    </p:spTree>
    <p:extLst>
      <p:ext uri="{BB962C8B-B14F-4D97-AF65-F5344CB8AC3E}">
        <p14:creationId xmlns:p14="http://schemas.microsoft.com/office/powerpoint/2010/main" val="83126205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( 1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82138"/>
            <a:ext cx="8839200" cy="4851748"/>
          </a:xfrm>
        </p:spPr>
        <p:txBody>
          <a:bodyPr/>
          <a:lstStyle/>
          <a:p>
            <a:r>
              <a:rPr lang="en-US" altLang="en-US" dirty="0"/>
              <a:t>Disposition of Juveniles:</a:t>
            </a:r>
          </a:p>
          <a:p>
            <a:pPr lvl="1"/>
            <a:r>
              <a:rPr lang="en-US" altLang="en-US" dirty="0"/>
              <a:t>More than 1 million juveniles were referred to juvenile court in 2013.</a:t>
            </a:r>
          </a:p>
          <a:p>
            <a:pPr lvl="1"/>
            <a:r>
              <a:rPr lang="en-US" altLang="en-US" dirty="0"/>
              <a:t>Nearly half of those referred do not result in a petition.</a:t>
            </a:r>
          </a:p>
          <a:p>
            <a:pPr lvl="1"/>
            <a:r>
              <a:rPr lang="en-US" altLang="en-US" dirty="0"/>
              <a:t>Of these, 40 percent have their charges dismissed, with another 23 percent assigned to informal probation.</a:t>
            </a:r>
          </a:p>
          <a:p>
            <a:pPr lvl="1"/>
            <a:r>
              <a:rPr lang="en-US" altLang="en-US" dirty="0"/>
              <a:t>Waiver:</a:t>
            </a:r>
          </a:p>
          <a:p>
            <a:pPr lvl="2"/>
            <a:r>
              <a:rPr lang="en-US" altLang="en-US" dirty="0"/>
              <a:t>Transfer to adult court</a:t>
            </a:r>
          </a:p>
          <a:p>
            <a:pPr lvl="2"/>
            <a:r>
              <a:rPr lang="en-US" altLang="en-US" dirty="0"/>
              <a:t>4 percent of cases waived by early 1990s, dropped to less than 2 percent by 2013</a:t>
            </a:r>
          </a:p>
          <a:p>
            <a:pPr lvl="2"/>
            <a:r>
              <a:rPr lang="en-US" altLang="en-US" dirty="0"/>
              <a:t>More than half of the juveniles who are waived have committed drug, property, or public order offenses</a:t>
            </a:r>
          </a:p>
        </p:txBody>
      </p:sp>
    </p:spTree>
    <p:extLst>
      <p:ext uri="{BB962C8B-B14F-4D97-AF65-F5344CB8AC3E}">
        <p14:creationId xmlns:p14="http://schemas.microsoft.com/office/powerpoint/2010/main" val="219854153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( 2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Diversion:</a:t>
            </a:r>
          </a:p>
          <a:p>
            <a:pPr lvl="2"/>
            <a:r>
              <a:rPr lang="en-US" altLang="en-US" dirty="0"/>
              <a:t>Conceptual opposite of waiver</a:t>
            </a:r>
          </a:p>
          <a:p>
            <a:pPr lvl="2"/>
            <a:r>
              <a:rPr lang="en-US" altLang="en-US" dirty="0"/>
              <a:t>Seeks to avoid burdensome consequences of formal processing</a:t>
            </a:r>
          </a:p>
          <a:p>
            <a:pPr lvl="2"/>
            <a:r>
              <a:rPr lang="en-US" altLang="en-US" dirty="0"/>
              <a:t>Two forms:</a:t>
            </a:r>
          </a:p>
          <a:p>
            <a:pPr marL="1353312" lvl="3" indent="-457200">
              <a:buFont typeface="+mj-lt"/>
              <a:buAutoNum type="arabicPeriod"/>
            </a:pPr>
            <a:r>
              <a:rPr lang="en-US" altLang="en-US" dirty="0"/>
              <a:t>Stop processing the case: Most direct form of diversion, but seldom final.</a:t>
            </a:r>
          </a:p>
          <a:p>
            <a:pPr marL="1353312" lvl="3" indent="-457200">
              <a:buFont typeface="+mj-lt"/>
              <a:buAutoNum type="arabicPeriod"/>
            </a:pPr>
            <a:r>
              <a:rPr lang="en-US" altLang="en-US" dirty="0"/>
              <a:t>Divert the juvenile to a specific program: Juveniles are diverted to specific programs when it is decided that delinquency is a result of certain problems and can be best addressed by a program to help the juvenile.</a:t>
            </a:r>
          </a:p>
        </p:txBody>
      </p:sp>
    </p:spTree>
    <p:extLst>
      <p:ext uri="{BB962C8B-B14F-4D97-AF65-F5344CB8AC3E}">
        <p14:creationId xmlns:p14="http://schemas.microsoft.com/office/powerpoint/2010/main" val="392903855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( 3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Correctional Programs for Juveniles:</a:t>
            </a:r>
          </a:p>
          <a:p>
            <a:pPr lvl="2"/>
            <a:r>
              <a:rPr lang="en-US" altLang="en-US" dirty="0"/>
              <a:t>Juvenile programs show somewhat greater success than adult programs</a:t>
            </a:r>
          </a:p>
          <a:p>
            <a:pPr lvl="2"/>
            <a:r>
              <a:rPr lang="en-US" altLang="en-US" dirty="0"/>
              <a:t>Benefits of juvenile correctional programming considerably surpass those of their adult counterparts</a:t>
            </a:r>
          </a:p>
          <a:p>
            <a:pPr lvl="2"/>
            <a:r>
              <a:rPr lang="en-US" altLang="en-US" dirty="0"/>
              <a:t>Early intervention programs most successful</a:t>
            </a:r>
          </a:p>
        </p:txBody>
      </p:sp>
    </p:spTree>
    <p:extLst>
      <p:ext uri="{BB962C8B-B14F-4D97-AF65-F5344CB8AC3E}">
        <p14:creationId xmlns:p14="http://schemas.microsoft.com/office/powerpoint/2010/main" val="243858863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( 4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Detention:</a:t>
            </a:r>
          </a:p>
          <a:p>
            <a:pPr lvl="2"/>
            <a:r>
              <a:rPr lang="en-US" altLang="en-US" dirty="0"/>
              <a:t>Approximately 21 percent of juveniles who have been arrested are detained</a:t>
            </a:r>
          </a:p>
          <a:p>
            <a:pPr lvl="2"/>
            <a:r>
              <a:rPr lang="en-US" altLang="en-US" dirty="0"/>
              <a:t>Median stay is just over two weeks:</a:t>
            </a:r>
          </a:p>
          <a:p>
            <a:pPr lvl="3"/>
            <a:r>
              <a:rPr lang="en-US" altLang="en-US" dirty="0"/>
              <a:t>Until initial court appearance</a:t>
            </a:r>
          </a:p>
          <a:p>
            <a:pPr lvl="2"/>
            <a:r>
              <a:rPr lang="en-US" altLang="en-US" dirty="0"/>
              <a:t>Detention experiences significantly worsen later behavior and increase the chance of continued delinquency</a:t>
            </a:r>
          </a:p>
          <a:p>
            <a:pPr lvl="1"/>
            <a:r>
              <a:rPr lang="en-US" altLang="en-US" dirty="0"/>
              <a:t>Adjudication:</a:t>
            </a:r>
          </a:p>
          <a:p>
            <a:pPr lvl="2"/>
            <a:r>
              <a:rPr lang="en-US" altLang="en-US" dirty="0"/>
              <a:t>In 2013, 582,800 cases brought to juvenile court were adjudicated delinquent</a:t>
            </a:r>
          </a:p>
        </p:txBody>
      </p:sp>
    </p:spTree>
    <p:extLst>
      <p:ext uri="{BB962C8B-B14F-4D97-AF65-F5344CB8AC3E}">
        <p14:creationId xmlns:p14="http://schemas.microsoft.com/office/powerpoint/2010/main" val="5285969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altLang="en-US" dirty="0"/>
              <a:t>Describe the nature and extent of youth crime today.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en-US" dirty="0"/>
              <a:t>Analyze the history of the development of juvenile corrections in the United States.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en-US" dirty="0"/>
              <a:t>Describe the new “evidence-based” movement in juvenile corrections, and explain how it has affected juvenile justice.</a:t>
            </a:r>
          </a:p>
          <a:p>
            <a:pPr marL="582930" indent="-514350">
              <a:buFont typeface="+mj-lt"/>
              <a:buAutoNum type="arabicPeriod"/>
            </a:pPr>
            <a:r>
              <a:rPr lang="en-US" altLang="en-US" dirty="0"/>
              <a:t>Present the rationale for dealing differently with juveniles and adults.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7643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( 5 of 9)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Juvenile Probation:</a:t>
            </a:r>
          </a:p>
          <a:p>
            <a:pPr lvl="2"/>
            <a:r>
              <a:rPr lang="en-US" altLang="en-US" dirty="0"/>
              <a:t>Roughly 50 percent of cases</a:t>
            </a:r>
          </a:p>
          <a:p>
            <a:pPr lvl="2"/>
            <a:r>
              <a:rPr lang="en-US" altLang="en-US" dirty="0"/>
              <a:t>Declined by almost two-thirds since 1997</a:t>
            </a:r>
          </a:p>
          <a:p>
            <a:pPr lvl="1"/>
            <a:r>
              <a:rPr lang="en-US" altLang="en-US" dirty="0"/>
              <a:t>Working in the Schools:</a:t>
            </a:r>
          </a:p>
          <a:p>
            <a:pPr lvl="2"/>
            <a:r>
              <a:rPr lang="en-US" altLang="en-US" dirty="0"/>
              <a:t>School-to-prison pipeline:</a:t>
            </a:r>
          </a:p>
          <a:p>
            <a:pPr lvl="3"/>
            <a:r>
              <a:rPr lang="en-US" altLang="en-US" dirty="0"/>
              <a:t>The fact that many youth who fail in school end up in prison</a:t>
            </a:r>
          </a:p>
          <a:p>
            <a:pPr lvl="2"/>
            <a:r>
              <a:rPr lang="en-US" altLang="en-US" dirty="0"/>
              <a:t>Objectives:</a:t>
            </a:r>
          </a:p>
          <a:p>
            <a:pPr lvl="3"/>
            <a:r>
              <a:rPr lang="en-US" altLang="en-US" dirty="0"/>
              <a:t>Keep potential truants in school</a:t>
            </a:r>
          </a:p>
          <a:p>
            <a:pPr lvl="3"/>
            <a:r>
              <a:rPr lang="en-US" altLang="en-US" dirty="0"/>
              <a:t>Reduce school violence</a:t>
            </a:r>
          </a:p>
          <a:p>
            <a:pPr lvl="3"/>
            <a:r>
              <a:rPr lang="en-US" altLang="en-US" dirty="0"/>
              <a:t>Improve academic performance of at-risk youths </a:t>
            </a:r>
          </a:p>
        </p:txBody>
      </p:sp>
    </p:spTree>
    <p:extLst>
      <p:ext uri="{BB962C8B-B14F-4D97-AF65-F5344CB8AC3E}">
        <p14:creationId xmlns:p14="http://schemas.microsoft.com/office/powerpoint/2010/main" val="169731515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( 6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Intermediate Sanctions for Juveniles:</a:t>
            </a:r>
          </a:p>
          <a:p>
            <a:pPr lvl="2"/>
            <a:r>
              <a:rPr lang="en-US" altLang="en-US" dirty="0"/>
              <a:t>About 15 percent receive intermediate sanctions</a:t>
            </a:r>
          </a:p>
          <a:p>
            <a:pPr lvl="2"/>
            <a:r>
              <a:rPr lang="en-US" altLang="en-US" dirty="0"/>
              <a:t>Intensive supervision probation</a:t>
            </a:r>
          </a:p>
          <a:p>
            <a:pPr lvl="2"/>
            <a:r>
              <a:rPr lang="en-US" altLang="en-US" dirty="0"/>
              <a:t>Boot camp</a:t>
            </a:r>
          </a:p>
          <a:p>
            <a:pPr lvl="1"/>
            <a:r>
              <a:rPr lang="en-US" altLang="en-US" dirty="0"/>
              <a:t>Juvenile Community Corrections:</a:t>
            </a:r>
          </a:p>
          <a:p>
            <a:pPr lvl="2"/>
            <a:r>
              <a:rPr lang="en-US" altLang="en-US" dirty="0"/>
              <a:t>Continued interest for two main reasons:</a:t>
            </a:r>
          </a:p>
          <a:p>
            <a:pPr lvl="3"/>
            <a:r>
              <a:rPr lang="en-US" altLang="en-US" dirty="0"/>
              <a:t>Most people realize that removing a young person from the community is an extreme solution, for extreme cases</a:t>
            </a:r>
          </a:p>
          <a:p>
            <a:pPr lvl="3"/>
            <a:r>
              <a:rPr lang="en-US" altLang="en-US" dirty="0"/>
              <a:t>For most youths, the institutional stay will be short; six months to a year</a:t>
            </a:r>
          </a:p>
        </p:txBody>
      </p:sp>
    </p:spTree>
    <p:extLst>
      <p:ext uri="{BB962C8B-B14F-4D97-AF65-F5344CB8AC3E}">
        <p14:creationId xmlns:p14="http://schemas.microsoft.com/office/powerpoint/2010/main" val="302495042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( 7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Juvenile Community Corrections (cont.):</a:t>
            </a:r>
          </a:p>
          <a:p>
            <a:pPr lvl="2"/>
            <a:r>
              <a:rPr lang="en-US" altLang="en-US" dirty="0"/>
              <a:t>Advantages:</a:t>
            </a:r>
          </a:p>
          <a:p>
            <a:pPr lvl="3"/>
            <a:r>
              <a:rPr lang="en-US" altLang="en-US" dirty="0"/>
              <a:t>The cost of custody in a juvenile training school is usually at least double that for an adult</a:t>
            </a:r>
          </a:p>
          <a:p>
            <a:pPr lvl="3"/>
            <a:r>
              <a:rPr lang="en-US" altLang="en-US" dirty="0"/>
              <a:t>Public opinion is not as harsh for juveniles</a:t>
            </a:r>
          </a:p>
          <a:p>
            <a:pPr lvl="3"/>
            <a:r>
              <a:rPr lang="en-US" altLang="en-US" dirty="0"/>
              <a:t>Youth incarceration numbers are smaller than adults; therefore, it’s easier to show success in saving money</a:t>
            </a:r>
          </a:p>
        </p:txBody>
      </p:sp>
    </p:spTree>
    <p:extLst>
      <p:ext uri="{BB962C8B-B14F-4D97-AF65-F5344CB8AC3E}">
        <p14:creationId xmlns:p14="http://schemas.microsoft.com/office/powerpoint/2010/main" val="407324940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( 8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Juvenile Incarceration:</a:t>
            </a:r>
          </a:p>
          <a:p>
            <a:pPr lvl="2"/>
            <a:r>
              <a:rPr lang="en-US" altLang="en-US" dirty="0"/>
              <a:t>National incarceration rate is 173 per 100,000 juveniles ages 10 to 18</a:t>
            </a:r>
          </a:p>
          <a:p>
            <a:pPr lvl="2"/>
            <a:r>
              <a:rPr lang="en-US" altLang="en-US" dirty="0"/>
              <a:t>Highest rate in South Dakota; lowest rate in Vermont</a:t>
            </a:r>
          </a:p>
          <a:p>
            <a:pPr lvl="2"/>
            <a:r>
              <a:rPr lang="en-US" altLang="en-US" dirty="0"/>
              <a:t>Overrepresentation of incarcerated African American juveniles is a concern to policy makers</a:t>
            </a:r>
          </a:p>
          <a:p>
            <a:pPr lvl="2"/>
            <a:r>
              <a:rPr lang="en-US" altLang="en-US" dirty="0"/>
              <a:t>Important that states make the effort to reduce delinquency</a:t>
            </a:r>
          </a:p>
          <a:p>
            <a:pPr lvl="2"/>
            <a:r>
              <a:rPr lang="en-US" altLang="en-US" dirty="0"/>
              <a:t>Issues with disparity, or the probability of receiving a certain outcome</a:t>
            </a:r>
          </a:p>
        </p:txBody>
      </p:sp>
    </p:spTree>
    <p:extLst>
      <p:ext uri="{BB962C8B-B14F-4D97-AF65-F5344CB8AC3E}">
        <p14:creationId xmlns:p14="http://schemas.microsoft.com/office/powerpoint/2010/main" val="305391092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Sanctioning Juveniles ( 9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Juvenile </a:t>
            </a:r>
            <a:r>
              <a:rPr lang="en-US" altLang="en-US" u="sng" dirty="0"/>
              <a:t>Aftercare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dirty="0"/>
              <a:t>Services provided to juveniles after they have been removed from their home and put under some form of custodial care.</a:t>
            </a:r>
          </a:p>
          <a:p>
            <a:pPr lvl="2"/>
            <a:r>
              <a:rPr lang="en-US" altLang="en-US" dirty="0"/>
              <a:t>Equivalent of parole, in which a delinquent is released from a custodial sentence and supervised in the community.</a:t>
            </a:r>
          </a:p>
          <a:p>
            <a:pPr lvl="2"/>
            <a:r>
              <a:rPr lang="en-US" altLang="en-US" dirty="0"/>
              <a:t>Operates in a way similar to adult parole.</a:t>
            </a:r>
          </a:p>
          <a:p>
            <a:pPr lvl="2"/>
            <a:r>
              <a:rPr lang="en-US" altLang="en-US" dirty="0"/>
              <a:t>Aftercare worker must negotiate a juvenile through first months of return to community.</a:t>
            </a:r>
          </a:p>
        </p:txBody>
      </p:sp>
    </p:spTree>
    <p:extLst>
      <p:ext uri="{BB962C8B-B14F-4D97-AF65-F5344CB8AC3E}">
        <p14:creationId xmlns:p14="http://schemas.microsoft.com/office/powerpoint/2010/main" val="185836201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17.2 Percentage of All Arrests That Are Juveniles, 2015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A347-5622-4183-8639-4A29409E4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A bar graph of various crimes, with the percentage of arrestees who are juveniles. Violent Crime Index: 10.2 percent. Property Crime Index: 14.3 percent. Murder: 7 percent. Forcible rape, 15.69 percent. Robbery, 19.35 percent. Aggravated assault, 7.6 percent. Burglary, 16.5 percent. Larceny theft, 13.4 percent. Motor vehicle theft, 18.6 percent. Arson, 30.6 percent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42054"/>
            <a:ext cx="6373091" cy="449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08478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Figure 17.5 The Youngest Ages at Which Juveniles May Be Transferred to Adult Criminal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AB020-1949-4449-A65D-9989DEFAD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A map of the United States where each state indicates the minimum age at which a juvenile may be transferred to adult criminal court. No specific age: Maine, Rhode Island, Pennsylvania, Delaware, Maryland, District of Columbia, West Virginia, South Carolina, Georgia, Florida, Tennessee, Indiana, South Dakota, Nebraska, Oklahoma, Idaho, Washington, Oregon, Nevada, Arizona, Alaska, Hawaii. 10 years: Vermont, Wisconsin, Kansas. 12 years: Missouri, Montana, Colorado. 13 years: New Hampshire, New York, North Carolina, Illinois, Mississippi, Wyoming. 14 years: Massachusetts, Connecticut, New Jersey, Virginia, Ohio, Kentucky, Alabama, Michigan, Minnesota, Iowa, Arkansas, Louisiana, Texas, North Dakota, Utah, California. 15 years: New Mexico.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091" y="1738188"/>
            <a:ext cx="7065818" cy="404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258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17.7 Types of Juvenile Custodial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69B0A-CCEC-41B9-A750-8291E0A4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A bar graph of different types of juvenile custodial facilities as percent of all juvenile custodial facilities. Detention center, 35.8 percent. Shelter or diagnostic, 11 percent. Group home, 19.4 percent. Camp, 2 percent. Training school, 9.5 percent. Residential treatment center, 39.2 percent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676400"/>
            <a:ext cx="8458200" cy="409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259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</a:rPr>
              <a:t>The Special Problem of 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850,000 active gang members in 30,700 gangs operating in every state.</a:t>
            </a:r>
          </a:p>
          <a:p>
            <a:r>
              <a:rPr lang="en-US" altLang="en-US" dirty="0"/>
              <a:t>Almost half of urban violence is connected to gangs.</a:t>
            </a:r>
          </a:p>
          <a:p>
            <a:r>
              <a:rPr lang="en-US" altLang="en-US" dirty="0"/>
              <a:t>Gangs negatively impact the effectiveness of correctional officials.</a:t>
            </a:r>
          </a:p>
          <a:p>
            <a:r>
              <a:rPr lang="en-US" altLang="en-US" dirty="0"/>
              <a:t>Recent initiatives, such as Chicago’s Little Village Gang Project, have shown some success with gangs.</a:t>
            </a:r>
          </a:p>
        </p:txBody>
      </p:sp>
    </p:spTree>
    <p:extLst>
      <p:ext uri="{BB962C8B-B14F-4D97-AF65-F5344CB8AC3E}">
        <p14:creationId xmlns:p14="http://schemas.microsoft.com/office/powerpoint/2010/main" val="4049160635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17.10 Characteristics of Youths Who Belong to a Gang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6F439-9913-4092-897B-179BD35EF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3 pie charts each showing characteristics of youths who belong to a gang as a percent of total youths who belong to a gang. Race or ethnicity, Hispanic: 46.2 percent, African American: 35.3 percent, White: 11.5 percent, All other: 7 percent. Gender, Male: 92.6 percent, Female: 7.4 percent. Age, 18 and over: 65 percent, Under 18: 35 perce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86" y="2514600"/>
            <a:ext cx="8511828" cy="240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8575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 startAt="5"/>
            </a:pPr>
            <a:r>
              <a:rPr lang="en-US" altLang="en-US" dirty="0"/>
              <a:t>Explain how serious juvenile delinquency differs from most delinquency and what this implies for the juvenile justice system.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en-US" altLang="en-US" dirty="0"/>
              <a:t>List the ways that juveniles are sanctioned.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en-US" altLang="en-US" dirty="0"/>
              <a:t>Describe the special problems that youth gangs pose.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en-US" altLang="en-US" dirty="0"/>
              <a:t>Assess the future of juvenile corrections.</a:t>
            </a:r>
          </a:p>
        </p:txBody>
      </p:sp>
    </p:spTree>
    <p:extLst>
      <p:ext uri="{BB962C8B-B14F-4D97-AF65-F5344CB8AC3E}">
        <p14:creationId xmlns:p14="http://schemas.microsoft.com/office/powerpoint/2010/main" val="435666982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do you think can be done to decrease the number of youth gangs? What are some ways you could steer at-risk youth away a life of crime?</a:t>
            </a:r>
          </a:p>
        </p:txBody>
      </p:sp>
    </p:spTree>
    <p:extLst>
      <p:ext uri="{BB962C8B-B14F-4D97-AF65-F5344CB8AC3E}">
        <p14:creationId xmlns:p14="http://schemas.microsoft.com/office/powerpoint/2010/main" val="147988144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Juvenile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the 1990s, themes of reform in adult corrections from the 1970s were replayed in juvenile justice.</a:t>
            </a:r>
          </a:p>
          <a:p>
            <a:r>
              <a:rPr lang="en-US" altLang="en-US" dirty="0"/>
              <a:t>Reform efforts today are turning away from adult processes.</a:t>
            </a:r>
          </a:p>
          <a:p>
            <a:r>
              <a:rPr lang="en-US" altLang="en-US" dirty="0"/>
              <a:t>The everyday juvenile remains unsophisticated and susceptible to change under appropriate programs.</a:t>
            </a:r>
          </a:p>
          <a:p>
            <a:r>
              <a:rPr lang="en-US" altLang="en-US" dirty="0"/>
              <a:t>Most juvenile crime is still minor misbehavior, not at all like the highly charged cases of serious violence that dominate the news.</a:t>
            </a:r>
          </a:p>
        </p:txBody>
      </p:sp>
    </p:spTree>
    <p:extLst>
      <p:ext uri="{BB962C8B-B14F-4D97-AF65-F5344CB8AC3E}">
        <p14:creationId xmlns:p14="http://schemas.microsoft.com/office/powerpoint/2010/main" val="19341727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Youth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2014:</a:t>
            </a:r>
          </a:p>
          <a:p>
            <a:pPr lvl="1"/>
            <a:r>
              <a:rPr lang="en-US" altLang="en-US" dirty="0"/>
              <a:t>667 youths under 18 were arrested for homicide</a:t>
            </a:r>
          </a:p>
          <a:p>
            <a:pPr lvl="1"/>
            <a:r>
              <a:rPr lang="en-US" altLang="en-US" dirty="0"/>
              <a:t>7,500 for forcible rape</a:t>
            </a:r>
          </a:p>
          <a:p>
            <a:pPr lvl="1"/>
            <a:r>
              <a:rPr lang="en-US" altLang="en-US" dirty="0"/>
              <a:t>26,900 for aggravated assault</a:t>
            </a:r>
          </a:p>
          <a:p>
            <a:r>
              <a:rPr lang="en-US" altLang="en-US" dirty="0"/>
              <a:t>Since 2005:</a:t>
            </a:r>
          </a:p>
          <a:p>
            <a:pPr lvl="1"/>
            <a:r>
              <a:rPr lang="en-US" altLang="en-US" dirty="0"/>
              <a:t>Juvenile crime rate has dropped by 60 percent</a:t>
            </a:r>
          </a:p>
          <a:p>
            <a:r>
              <a:rPr lang="en-US" altLang="en-US" dirty="0"/>
              <a:t>Juvenile crime now lowest since 1980</a:t>
            </a:r>
          </a:p>
          <a:p>
            <a:r>
              <a:rPr lang="en-US" altLang="en-US" dirty="0"/>
              <a:t>This is an important issue as the youth represent the future of our country</a:t>
            </a:r>
          </a:p>
        </p:txBody>
      </p:sp>
    </p:spTree>
    <p:extLst>
      <p:ext uri="{BB962C8B-B14F-4D97-AF65-F5344CB8AC3E}">
        <p14:creationId xmlns:p14="http://schemas.microsoft.com/office/powerpoint/2010/main" val="21136632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History of Juvenile Corrections (1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14" y="1400628"/>
            <a:ext cx="8824686" cy="4771572"/>
          </a:xfrm>
        </p:spPr>
        <p:txBody>
          <a:bodyPr/>
          <a:lstStyle/>
          <a:p>
            <a:r>
              <a:rPr lang="en-US" altLang="en-US" sz="2400" dirty="0"/>
              <a:t>Juvenile Corrections: English Antecedents:</a:t>
            </a:r>
          </a:p>
          <a:p>
            <a:pPr lvl="1"/>
            <a:r>
              <a:rPr lang="en-US" altLang="en-US" sz="2200" u="sng" dirty="0"/>
              <a:t>Parens patriae</a:t>
            </a:r>
            <a:r>
              <a:rPr lang="en-US" altLang="en-US" sz="2200" dirty="0"/>
              <a:t>:</a:t>
            </a:r>
          </a:p>
          <a:p>
            <a:pPr lvl="2"/>
            <a:r>
              <a:rPr lang="en-US" altLang="en-US" sz="2000" dirty="0"/>
              <a:t>The “parent of the country” the role of the state as guardian and protector of all people (particularly juveniles) who are unable to protect themselves.</a:t>
            </a:r>
          </a:p>
          <a:p>
            <a:r>
              <a:rPr lang="en-US" altLang="en-US" sz="2400" dirty="0"/>
              <a:t>Juvenile Corrections in the United States:</a:t>
            </a:r>
          </a:p>
          <a:p>
            <a:pPr lvl="1"/>
            <a:r>
              <a:rPr lang="en-US" altLang="en-US" sz="2200" dirty="0"/>
              <a:t>Puritan Period (1646–1824)</a:t>
            </a:r>
          </a:p>
          <a:p>
            <a:pPr lvl="1"/>
            <a:r>
              <a:rPr lang="en-US" altLang="en-US" sz="2200" dirty="0"/>
              <a:t>The Refuge Period (1824–1899)</a:t>
            </a:r>
          </a:p>
          <a:p>
            <a:pPr lvl="1"/>
            <a:r>
              <a:rPr lang="en-US" altLang="en-US" sz="2200" dirty="0"/>
              <a:t>The Juvenile Court Period (1899–1960)</a:t>
            </a:r>
          </a:p>
          <a:p>
            <a:pPr lvl="1"/>
            <a:r>
              <a:rPr lang="en-US" altLang="en-US" sz="2200" dirty="0"/>
              <a:t>The Juvenile Rights Period (1960–1980)</a:t>
            </a:r>
          </a:p>
          <a:p>
            <a:pPr lvl="1"/>
            <a:r>
              <a:rPr lang="en-US" altLang="en-US" sz="2200" dirty="0"/>
              <a:t>The Crime Control Period (1980–2005)</a:t>
            </a:r>
          </a:p>
          <a:p>
            <a:pPr lvl="1"/>
            <a:r>
              <a:rPr lang="en-US" altLang="en-US" sz="2200" dirty="0"/>
              <a:t>The Evidence-Based Period (2005–Present)</a:t>
            </a:r>
          </a:p>
        </p:txBody>
      </p:sp>
    </p:spTree>
    <p:extLst>
      <p:ext uri="{BB962C8B-B14F-4D97-AF65-F5344CB8AC3E}">
        <p14:creationId xmlns:p14="http://schemas.microsoft.com/office/powerpoint/2010/main" val="71308615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Juvenile Corrections (2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Delinquent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A child who has committed an act that if committed by an adult would be criminal.</a:t>
            </a:r>
          </a:p>
          <a:p>
            <a:r>
              <a:rPr lang="en-US" altLang="en-US" u="sng" dirty="0"/>
              <a:t>Neglected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Describing a child who is not receiving proper care because of some action or inaction of his or her parents.</a:t>
            </a:r>
          </a:p>
          <a:p>
            <a:r>
              <a:rPr lang="en-US" altLang="en-US" u="sng" dirty="0"/>
              <a:t>Dependent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A child who has no parents or guardian or whose parents are unable to give proper care.</a:t>
            </a:r>
          </a:p>
        </p:txBody>
      </p:sp>
    </p:spTree>
    <p:extLst>
      <p:ext uri="{BB962C8B-B14F-4D97-AF65-F5344CB8AC3E}">
        <p14:creationId xmlns:p14="http://schemas.microsoft.com/office/powerpoint/2010/main" val="137618914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Juvenile Corrections (3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The Evidence-Based Period (2005–Present)</a:t>
            </a:r>
          </a:p>
          <a:p>
            <a:pPr lvl="2"/>
            <a:r>
              <a:rPr lang="en-US" altLang="en-US" dirty="0"/>
              <a:t>Policy makers rethinking the get-tough approach</a:t>
            </a:r>
          </a:p>
          <a:p>
            <a:pPr lvl="2"/>
            <a:r>
              <a:rPr lang="en-US" altLang="en-US" dirty="0"/>
              <a:t>Emergence of a new generation of community-based strategies to reduce juvenile crime before justice system is invoked</a:t>
            </a:r>
          </a:p>
          <a:p>
            <a:pPr lvl="2"/>
            <a:r>
              <a:rPr lang="en-US" altLang="en-US" dirty="0"/>
              <a:t>Looks at a host of studies to determine what works and what does not</a:t>
            </a:r>
          </a:p>
        </p:txBody>
      </p:sp>
    </p:spTree>
    <p:extLst>
      <p:ext uri="{BB962C8B-B14F-4D97-AF65-F5344CB8AC3E}">
        <p14:creationId xmlns:p14="http://schemas.microsoft.com/office/powerpoint/2010/main" val="118950242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of Juvenile Corrections (4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Three principles of evidence-based movement in juvenile corrections:</a:t>
            </a:r>
          </a:p>
          <a:p>
            <a:pPr lvl="1"/>
            <a:r>
              <a:rPr lang="en-US" altLang="en-US" dirty="0"/>
              <a:t>Limited use of detention and incarceration</a:t>
            </a:r>
          </a:p>
          <a:p>
            <a:pPr lvl="1"/>
            <a:r>
              <a:rPr lang="en-US" altLang="en-US" dirty="0"/>
              <a:t>Focus on prevention in the community</a:t>
            </a:r>
          </a:p>
          <a:p>
            <a:pPr lvl="2"/>
            <a:r>
              <a:rPr lang="en-US" altLang="en-US" u="sng" dirty="0"/>
              <a:t>At-risk youths</a:t>
            </a:r>
          </a:p>
          <a:p>
            <a:pPr lvl="3"/>
            <a:r>
              <a:rPr lang="en-US" altLang="en-US" dirty="0"/>
              <a:t>Young people who demonstrate characteristics of being more likely than others at their age to end up as juvenile delinquents in their teen years</a:t>
            </a:r>
          </a:p>
          <a:p>
            <a:pPr lvl="1"/>
            <a:r>
              <a:rPr lang="en-US" altLang="en-US" dirty="0"/>
              <a:t>Designing programs based on proven strategies</a:t>
            </a:r>
          </a:p>
        </p:txBody>
      </p:sp>
    </p:spTree>
    <p:extLst>
      <p:ext uri="{BB962C8B-B14F-4D97-AF65-F5344CB8AC3E}">
        <p14:creationId xmlns:p14="http://schemas.microsoft.com/office/powerpoint/2010/main" val="89678389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do you think the evidence-based movement will affect juvenile justice moving forward? </a:t>
            </a:r>
          </a:p>
        </p:txBody>
      </p:sp>
    </p:spTree>
    <p:extLst>
      <p:ext uri="{BB962C8B-B14F-4D97-AF65-F5344CB8AC3E}">
        <p14:creationId xmlns:p14="http://schemas.microsoft.com/office/powerpoint/2010/main" val="350912383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2109</Words>
  <Application>Microsoft Office PowerPoint</Application>
  <PresentationFormat>On-screen Show (4:3)</PresentationFormat>
  <Paragraphs>225</Paragraphs>
  <Slides>31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ＭＳ Ｐゴシック</vt:lpstr>
      <vt:lpstr>ＭＳ Ｐゴシック</vt:lpstr>
      <vt:lpstr>Aharoni</vt:lpstr>
      <vt:lpstr>Arial</vt:lpstr>
      <vt:lpstr>Calibri</vt:lpstr>
      <vt:lpstr>Century Gothic</vt:lpstr>
      <vt:lpstr>Courier New</vt:lpstr>
      <vt:lpstr>Tw Cen MT</vt:lpstr>
      <vt:lpstr>Verdana</vt:lpstr>
      <vt:lpstr>Wingdings</vt:lpstr>
      <vt:lpstr>Sample</vt:lpstr>
      <vt:lpstr>AMERICAN CORRECTIONS</vt:lpstr>
      <vt:lpstr>Learning Objectives (1 of 2)</vt:lpstr>
      <vt:lpstr>Learning Objectives (2 of 2)</vt:lpstr>
      <vt:lpstr>The Problem of Youth Crime</vt:lpstr>
      <vt:lpstr>The History of Juvenile Corrections (1 of 4)</vt:lpstr>
      <vt:lpstr>The History of Juvenile Corrections (2 of 4)</vt:lpstr>
      <vt:lpstr>The History of Juvenile Corrections (3 of 4)</vt:lpstr>
      <vt:lpstr>The History of Juvenile Corrections (4 of 4)</vt:lpstr>
      <vt:lpstr>Discussion Question 1</vt:lpstr>
      <vt:lpstr>Table 17.3 Major Decisions by the U.S. Supreme Court Regarding the Rights of Juveniles (1 of 2)</vt:lpstr>
      <vt:lpstr>Table 17.3 Major Decisions by the U.S. Supreme Court Regarding the Rights of Juveniles (2 of 2)</vt:lpstr>
      <vt:lpstr>Why Treat Juveniles and Adults Differently? (1 of 2)</vt:lpstr>
      <vt:lpstr>Why Treat Juveniles and Adults Differently? (2 of 2)</vt:lpstr>
      <vt:lpstr>The Problem of Serious Delinquency</vt:lpstr>
      <vt:lpstr>Discussion Question 2</vt:lpstr>
      <vt:lpstr>Sanctioning Juveniles ( 1 of 9)</vt:lpstr>
      <vt:lpstr>Sanctioning Juveniles ( 2 of 9)</vt:lpstr>
      <vt:lpstr>Sanctioning Juveniles ( 3 of 9)</vt:lpstr>
      <vt:lpstr>Sanctioning Juveniles ( 4 of 9)</vt:lpstr>
      <vt:lpstr>Sanctioning Juveniles ( 5 of 9)</vt:lpstr>
      <vt:lpstr>Sanctioning Juveniles ( 6 of 9)</vt:lpstr>
      <vt:lpstr>Sanctioning Juveniles ( 7 of 9)</vt:lpstr>
      <vt:lpstr>Sanctioning Juveniles ( 8 of 9)</vt:lpstr>
      <vt:lpstr>Sanctioning Juveniles ( 9 of 9)</vt:lpstr>
      <vt:lpstr>Figure 17.2 Percentage of All Arrests That Are Juveniles, 2015</vt:lpstr>
      <vt:lpstr>Figure 17.5 The Youngest Ages at Which Juveniles May Be Transferred to Adult Criminal Court</vt:lpstr>
      <vt:lpstr>Figure 17.7 Types of Juvenile Custodial Facilities</vt:lpstr>
      <vt:lpstr>The Special Problem of Gangs</vt:lpstr>
      <vt:lpstr>Figure 17.10 Characteristics of Youths Who Belong to a Gang</vt:lpstr>
      <vt:lpstr>Discussion Question 3</vt:lpstr>
      <vt:lpstr>The Future of Juvenile Justice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Corrections for Juveniles</dc:title>
  <dc:creator>Hobbs</dc:creator>
  <cp:lastModifiedBy>Logan, Chelsea R</cp:lastModifiedBy>
  <cp:revision>198</cp:revision>
  <dcterms:created xsi:type="dcterms:W3CDTF">2015-10-16T17:45:18Z</dcterms:created>
  <dcterms:modified xsi:type="dcterms:W3CDTF">2017-11-17T19:24:17Z</dcterms:modified>
</cp:coreProperties>
</file>