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27"/>
  </p:notesMasterIdLst>
  <p:sldIdLst>
    <p:sldId id="384" r:id="rId2"/>
    <p:sldId id="385" r:id="rId3"/>
    <p:sldId id="386" r:id="rId4"/>
    <p:sldId id="387" r:id="rId5"/>
    <p:sldId id="409" r:id="rId6"/>
    <p:sldId id="410" r:id="rId7"/>
    <p:sldId id="411" r:id="rId8"/>
    <p:sldId id="412" r:id="rId9"/>
    <p:sldId id="388" r:id="rId10"/>
    <p:sldId id="390" r:id="rId11"/>
    <p:sldId id="394" r:id="rId12"/>
    <p:sldId id="395" r:id="rId13"/>
    <p:sldId id="396" r:id="rId14"/>
    <p:sldId id="397" r:id="rId15"/>
    <p:sldId id="398" r:id="rId16"/>
    <p:sldId id="399" r:id="rId17"/>
    <p:sldId id="400" r:id="rId18"/>
    <p:sldId id="402" r:id="rId19"/>
    <p:sldId id="401" r:id="rId20"/>
    <p:sldId id="403" r:id="rId21"/>
    <p:sldId id="404" r:id="rId22"/>
    <p:sldId id="405" r:id="rId23"/>
    <p:sldId id="406" r:id="rId24"/>
    <p:sldId id="407" r:id="rId25"/>
    <p:sldId id="408"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w Cen MT" pitchFamily="-1" charset="0"/>
        <a:ea typeface="ＭＳ Ｐゴシック" pitchFamily="-1" charset="-128"/>
        <a:cs typeface="ＭＳ Ｐゴシック" pitchFamily="-1" charset="-128"/>
      </a:defRPr>
    </a:lvl1pPr>
    <a:lvl2pPr marL="457200" algn="l" rtl="0" fontAlgn="base">
      <a:spcBef>
        <a:spcPct val="0"/>
      </a:spcBef>
      <a:spcAft>
        <a:spcPct val="0"/>
      </a:spcAft>
      <a:defRPr kern="1200">
        <a:solidFill>
          <a:schemeClr val="tx1"/>
        </a:solidFill>
        <a:latin typeface="Tw Cen MT" pitchFamily="-1" charset="0"/>
        <a:ea typeface="ＭＳ Ｐゴシック" pitchFamily="-1" charset="-128"/>
        <a:cs typeface="ＭＳ Ｐゴシック" pitchFamily="-1" charset="-128"/>
      </a:defRPr>
    </a:lvl2pPr>
    <a:lvl3pPr marL="914400" algn="l" rtl="0" fontAlgn="base">
      <a:spcBef>
        <a:spcPct val="0"/>
      </a:spcBef>
      <a:spcAft>
        <a:spcPct val="0"/>
      </a:spcAft>
      <a:defRPr kern="1200">
        <a:solidFill>
          <a:schemeClr val="tx1"/>
        </a:solidFill>
        <a:latin typeface="Tw Cen MT" pitchFamily="-1" charset="0"/>
        <a:ea typeface="ＭＳ Ｐゴシック" pitchFamily="-1" charset="-128"/>
        <a:cs typeface="ＭＳ Ｐゴシック" pitchFamily="-1" charset="-128"/>
      </a:defRPr>
    </a:lvl3pPr>
    <a:lvl4pPr marL="1371600" algn="l" rtl="0" fontAlgn="base">
      <a:spcBef>
        <a:spcPct val="0"/>
      </a:spcBef>
      <a:spcAft>
        <a:spcPct val="0"/>
      </a:spcAft>
      <a:defRPr kern="1200">
        <a:solidFill>
          <a:schemeClr val="tx1"/>
        </a:solidFill>
        <a:latin typeface="Tw Cen MT" pitchFamily="-1" charset="0"/>
        <a:ea typeface="ＭＳ Ｐゴシック" pitchFamily="-1" charset="-128"/>
        <a:cs typeface="ＭＳ Ｐゴシック" pitchFamily="-1" charset="-128"/>
      </a:defRPr>
    </a:lvl4pPr>
    <a:lvl5pPr marL="1828800" algn="l" rtl="0" fontAlgn="base">
      <a:spcBef>
        <a:spcPct val="0"/>
      </a:spcBef>
      <a:spcAft>
        <a:spcPct val="0"/>
      </a:spcAft>
      <a:defRPr kern="1200">
        <a:solidFill>
          <a:schemeClr val="tx1"/>
        </a:solidFill>
        <a:latin typeface="Tw Cen MT" pitchFamily="-1" charset="0"/>
        <a:ea typeface="ＭＳ Ｐゴシック" pitchFamily="-1" charset="-128"/>
        <a:cs typeface="ＭＳ Ｐゴシック" pitchFamily="-1" charset="-128"/>
      </a:defRPr>
    </a:lvl5pPr>
    <a:lvl6pPr marL="2286000" algn="l" defTabSz="457200" rtl="0" eaLnBrk="1" latinLnBrk="0" hangingPunct="1">
      <a:defRPr kern="1200">
        <a:solidFill>
          <a:schemeClr val="tx1"/>
        </a:solidFill>
        <a:latin typeface="Tw Cen MT" pitchFamily="-1" charset="0"/>
        <a:ea typeface="ＭＳ Ｐゴシック" pitchFamily="-1" charset="-128"/>
        <a:cs typeface="ＭＳ Ｐゴシック" pitchFamily="-1" charset="-128"/>
      </a:defRPr>
    </a:lvl6pPr>
    <a:lvl7pPr marL="2743200" algn="l" defTabSz="457200" rtl="0" eaLnBrk="1" latinLnBrk="0" hangingPunct="1">
      <a:defRPr kern="1200">
        <a:solidFill>
          <a:schemeClr val="tx1"/>
        </a:solidFill>
        <a:latin typeface="Tw Cen MT" pitchFamily="-1" charset="0"/>
        <a:ea typeface="ＭＳ Ｐゴシック" pitchFamily="-1" charset="-128"/>
        <a:cs typeface="ＭＳ Ｐゴシック" pitchFamily="-1" charset="-128"/>
      </a:defRPr>
    </a:lvl7pPr>
    <a:lvl8pPr marL="3200400" algn="l" defTabSz="457200" rtl="0" eaLnBrk="1" latinLnBrk="0" hangingPunct="1">
      <a:defRPr kern="1200">
        <a:solidFill>
          <a:schemeClr val="tx1"/>
        </a:solidFill>
        <a:latin typeface="Tw Cen MT" pitchFamily="-1" charset="0"/>
        <a:ea typeface="ＭＳ Ｐゴシック" pitchFamily="-1" charset="-128"/>
        <a:cs typeface="ＭＳ Ｐゴシック" pitchFamily="-1" charset="-128"/>
      </a:defRPr>
    </a:lvl8pPr>
    <a:lvl9pPr marL="3657600" algn="l" defTabSz="457200" rtl="0" eaLnBrk="1" latinLnBrk="0" hangingPunct="1">
      <a:defRPr kern="1200">
        <a:solidFill>
          <a:schemeClr val="tx1"/>
        </a:solidFill>
        <a:latin typeface="Tw Cen MT" pitchFamily="-1" charset="0"/>
        <a:ea typeface="ＭＳ Ｐゴシック" pitchFamily="-1" charset="-128"/>
        <a:cs typeface="ＭＳ Ｐゴシック" pitchFamily="-1"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gelique Haman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381C"/>
    <a:srgbClr val="0D5298"/>
    <a:srgbClr val="5A422A"/>
    <a:srgbClr val="008000"/>
    <a:srgbClr val="66FFFF"/>
    <a:srgbClr val="66CCFF"/>
    <a:srgbClr val="775F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83" autoAdjust="0"/>
    <p:restoredTop sz="90586" autoAdjust="0"/>
  </p:normalViewPr>
  <p:slideViewPr>
    <p:cSldViewPr>
      <p:cViewPr varScale="1">
        <p:scale>
          <a:sx n="96" d="100"/>
          <a:sy n="96" d="100"/>
        </p:scale>
        <p:origin x="1530" y="90"/>
      </p:cViewPr>
      <p:guideLst>
        <p:guide orient="horz" pos="2160"/>
        <p:guide pos="2880"/>
      </p:guideLst>
    </p:cSldViewPr>
  </p:slideViewPr>
  <p:outlineViewPr>
    <p:cViewPr>
      <p:scale>
        <a:sx n="33" d="100"/>
        <a:sy n="33" d="100"/>
      </p:scale>
      <p:origin x="0" y="14694"/>
    </p:cViewPr>
  </p:outlineViewPr>
  <p:notesTextViewPr>
    <p:cViewPr>
      <p:scale>
        <a:sx n="100" d="100"/>
        <a:sy n="100" d="100"/>
      </p:scale>
      <p:origin x="0" y="0"/>
    </p:cViewPr>
  </p:notesTextViewPr>
  <p:sorterViewPr>
    <p:cViewPr>
      <p:scale>
        <a:sx n="66" d="100"/>
        <a:sy n="66" d="100"/>
      </p:scale>
      <p:origin x="0" y="-42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 charset="0"/>
              </a:defRPr>
            </a:lvl1pPr>
          </a:lstStyle>
          <a:p>
            <a:fld id="{55AB260C-C11C-0C45-9CF9-FC125B156CAF}" type="datetimeFigureOut">
              <a:rPr lang="en-US"/>
              <a:pPr/>
              <a:t>11/17/2017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 charset="0"/>
              </a:defRPr>
            </a:lvl1pPr>
          </a:lstStyle>
          <a:p>
            <a:fld id="{105A1A72-F70B-BF46-9B77-891EF5594F94}" type="slidenum">
              <a:rPr lang="en-US"/>
              <a:pPr/>
              <a:t>‹#›</a:t>
            </a:fld>
            <a:endParaRPr lang="en-US" dirty="0"/>
          </a:p>
        </p:txBody>
      </p:sp>
    </p:spTree>
    <p:extLst>
      <p:ext uri="{BB962C8B-B14F-4D97-AF65-F5344CB8AC3E}">
        <p14:creationId xmlns:p14="http://schemas.microsoft.com/office/powerpoint/2010/main" val="10929863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6E1F3836-BD6C-4B56-AAA7-36927B219275}" type="slidenum">
              <a:rPr lang="en-US" sz="1200"/>
              <a:pPr/>
              <a:t>1</a:t>
            </a:fld>
            <a:endParaRPr lang="en-US" sz="1200"/>
          </a:p>
        </p:txBody>
      </p:sp>
    </p:spTree>
    <p:extLst>
      <p:ext uri="{BB962C8B-B14F-4D97-AF65-F5344CB8AC3E}">
        <p14:creationId xmlns:p14="http://schemas.microsoft.com/office/powerpoint/2010/main" val="3653543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i="1" dirty="0">
                <a:latin typeface="Century Gothic" panose="020B0502020202020204" pitchFamily="34" charset="0"/>
                <a:cs typeface="Aharoni" panose="02010803020104030203" pitchFamily="2" charset="-79"/>
              </a:rPr>
              <a:t>Learning Objective 7: </a:t>
            </a:r>
            <a:r>
              <a:rPr lang="en-US" altLang="en-US" dirty="0">
                <a:latin typeface="Century Gothic" panose="020B0502020202020204" pitchFamily="34" charset="0"/>
                <a:cs typeface="Aharoni" panose="02010803020104030203" pitchFamily="2" charset="-79"/>
              </a:rPr>
              <a:t>Explain why some people on </a:t>
            </a:r>
            <a:r>
              <a:rPr lang="en-US" altLang="en-US" b="0" dirty="0">
                <a:latin typeface="Century Gothic" panose="020B0502020202020204" pitchFamily="34" charset="0"/>
                <a:cs typeface="Aharoni" panose="02010803020104030203" pitchFamily="2" charset="-79"/>
              </a:rPr>
              <a:t>parole are viewed as dangerous and how society handles this problem. </a:t>
            </a:r>
          </a:p>
          <a:p>
            <a:endParaRPr lang="en-US" altLang="en-US" dirty="0">
              <a:latin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105A1A72-F70B-BF46-9B77-891EF5594F94}" type="slidenum">
              <a:rPr lang="en-US" smtClean="0"/>
              <a:pPr/>
              <a:t>20</a:t>
            </a:fld>
            <a:endParaRPr lang="en-US" dirty="0"/>
          </a:p>
        </p:txBody>
      </p:sp>
    </p:spTree>
    <p:extLst>
      <p:ext uri="{BB962C8B-B14F-4D97-AF65-F5344CB8AC3E}">
        <p14:creationId xmlns:p14="http://schemas.microsoft.com/office/powerpoint/2010/main" val="1292030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latin typeface="Calibri" panose="020F0502020204030204" pitchFamily="34" charset="0"/>
              </a:rPr>
              <a:t>Even though the number of people released into</a:t>
            </a:r>
            <a:r>
              <a:rPr lang="en-US" altLang="en-US" baseline="0" dirty="0">
                <a:latin typeface="Calibri" panose="020F0502020204030204" pitchFamily="34" charset="0"/>
              </a:rPr>
              <a:t> the community has increased steadily for almost three decades, crime has not increased during that time.</a:t>
            </a:r>
            <a:endParaRPr lang="en-US" altLang="en-US" dirty="0">
              <a:latin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105A1A72-F70B-BF46-9B77-891EF5594F94}" type="slidenum">
              <a:rPr lang="en-US" smtClean="0"/>
              <a:pPr/>
              <a:t>21</a:t>
            </a:fld>
            <a:endParaRPr lang="en-US" dirty="0"/>
          </a:p>
        </p:txBody>
      </p:sp>
    </p:spTree>
    <p:extLst>
      <p:ext uri="{BB962C8B-B14F-4D97-AF65-F5344CB8AC3E}">
        <p14:creationId xmlns:p14="http://schemas.microsoft.com/office/powerpoint/2010/main" val="2031448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1" i="1" dirty="0">
                <a:latin typeface="Century Gothic" panose="020B0502020202020204" pitchFamily="34" charset="0"/>
                <a:cs typeface="Aharoni" panose="02010803020104030203" pitchFamily="2" charset="-79"/>
              </a:rPr>
              <a:t>Learning Objective 8: </a:t>
            </a:r>
            <a:r>
              <a:rPr lang="en-US" altLang="en-US" dirty="0">
                <a:latin typeface="Century Gothic" panose="020B0502020202020204" pitchFamily="34" charset="0"/>
                <a:cs typeface="Aharoni" panose="02010803020104030203" pitchFamily="2" charset="-79"/>
              </a:rPr>
              <a:t>Describe the </a:t>
            </a:r>
            <a:r>
              <a:rPr lang="en-US" altLang="en-US" b="0" dirty="0">
                <a:latin typeface="Century Gothic" panose="020B0502020202020204" pitchFamily="34" charset="0"/>
                <a:cs typeface="Aharoni" panose="02010803020104030203" pitchFamily="2" charset="-79"/>
              </a:rPr>
              <a:t>effectiveness of </a:t>
            </a:r>
            <a:r>
              <a:rPr lang="en-US" altLang="en-US" b="0" dirty="0" err="1">
                <a:latin typeface="Century Gothic" panose="020B0502020202020204" pitchFamily="34" charset="0"/>
                <a:cs typeface="Aharoni" panose="02010803020104030203" pitchFamily="2" charset="-79"/>
              </a:rPr>
              <a:t>postrelease</a:t>
            </a:r>
            <a:r>
              <a:rPr lang="en-US" altLang="en-US" b="0" dirty="0">
                <a:latin typeface="Century Gothic" panose="020B0502020202020204" pitchFamily="34" charset="0"/>
                <a:cs typeface="Aharoni" panose="02010803020104030203" pitchFamily="2" charset="-79"/>
              </a:rPr>
              <a:t> supervision.</a:t>
            </a:r>
          </a:p>
          <a:p>
            <a:endParaRPr lang="en-US" altLang="en-US" dirty="0">
              <a:latin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105A1A72-F70B-BF46-9B77-891EF5594F94}" type="slidenum">
              <a:rPr lang="en-US" smtClean="0"/>
              <a:pPr/>
              <a:t>23</a:t>
            </a:fld>
            <a:endParaRPr lang="en-US" dirty="0"/>
          </a:p>
        </p:txBody>
      </p:sp>
    </p:spTree>
    <p:extLst>
      <p:ext uri="{BB962C8B-B14F-4D97-AF65-F5344CB8AC3E}">
        <p14:creationId xmlns:p14="http://schemas.microsoft.com/office/powerpoint/2010/main" val="2750621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i="1" dirty="0">
                <a:latin typeface="Century Gothic" panose="020B0502020202020204" pitchFamily="34" charset="0"/>
                <a:cs typeface="Aharoni" panose="02010803020104030203" pitchFamily="2" charset="-79"/>
              </a:rPr>
              <a:t>Learning Objective 1: </a:t>
            </a:r>
            <a:r>
              <a:rPr lang="en-US" altLang="en-US" dirty="0">
                <a:latin typeface="Century Gothic" panose="020B0502020202020204" pitchFamily="34" charset="0"/>
                <a:cs typeface="Aharoni" panose="02010803020104030203" pitchFamily="2" charset="-79"/>
              </a:rPr>
              <a:t>Describe the </a:t>
            </a:r>
            <a:r>
              <a:rPr lang="en-US" altLang="en-US" b="0" i="0" dirty="0">
                <a:latin typeface="Century Gothic" panose="020B0502020202020204" pitchFamily="34" charset="0"/>
                <a:cs typeface="Aharoni" panose="02010803020104030203" pitchFamily="2" charset="-79"/>
              </a:rPr>
              <a:t>major characteristics of the postrelease function </a:t>
            </a:r>
            <a:r>
              <a:rPr lang="en-US" altLang="en-US" dirty="0">
                <a:latin typeface="Century Gothic" panose="020B0502020202020204" pitchFamily="34" charset="0"/>
                <a:cs typeface="Aharoni" panose="02010803020104030203" pitchFamily="2" charset="-79"/>
              </a:rPr>
              <a:t>of the corrections system.</a:t>
            </a:r>
          </a:p>
          <a:p>
            <a:endParaRPr lang="en-US" altLang="en-US" dirty="0">
              <a:latin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105A1A72-F70B-BF46-9B77-891EF5594F94}" type="slidenum">
              <a:rPr lang="en-US" smtClean="0"/>
              <a:pPr/>
              <a:t>4</a:t>
            </a:fld>
            <a:endParaRPr lang="en-US" dirty="0"/>
          </a:p>
        </p:txBody>
      </p:sp>
    </p:spTree>
    <p:extLst>
      <p:ext uri="{BB962C8B-B14F-4D97-AF65-F5344CB8AC3E}">
        <p14:creationId xmlns:p14="http://schemas.microsoft.com/office/powerpoint/2010/main" val="367732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i="1" dirty="0">
                <a:latin typeface="Century Gothic" panose="020B0502020202020204" pitchFamily="34" charset="0"/>
                <a:cs typeface="Aharoni" panose="02010803020104030203" pitchFamily="2" charset="-79"/>
              </a:rPr>
              <a:t>Learning Objective 2: </a:t>
            </a:r>
            <a:r>
              <a:rPr lang="en-US" altLang="en-US" dirty="0">
                <a:latin typeface="Century Gothic" panose="020B0502020202020204" pitchFamily="34" charset="0"/>
                <a:cs typeface="Aharoni" panose="02010803020104030203" pitchFamily="2" charset="-79"/>
              </a:rPr>
              <a:t>Define </a:t>
            </a:r>
            <a:r>
              <a:rPr lang="en-US" altLang="en-US" b="0" dirty="0">
                <a:latin typeface="Century Gothic" panose="020B0502020202020204" pitchFamily="34" charset="0"/>
                <a:cs typeface="Aharoni" panose="02010803020104030203" pitchFamily="2" charset="-79"/>
              </a:rPr>
              <a:t>community supervision and revocation </a:t>
            </a:r>
            <a:r>
              <a:rPr lang="en-US" altLang="en-US" dirty="0">
                <a:latin typeface="Century Gothic" panose="020B0502020202020204" pitchFamily="34" charset="0"/>
                <a:cs typeface="Aharoni" panose="02010803020104030203" pitchFamily="2" charset="-79"/>
              </a:rPr>
              <a:t>of community supervision.</a:t>
            </a:r>
          </a:p>
          <a:p>
            <a:endParaRPr lang="en-US" altLang="en-US" dirty="0">
              <a:latin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105A1A72-F70B-BF46-9B77-891EF5594F94}" type="slidenum">
              <a:rPr lang="en-US" smtClean="0"/>
              <a:pPr/>
              <a:t>5</a:t>
            </a:fld>
            <a:endParaRPr lang="en-US" dirty="0"/>
          </a:p>
        </p:txBody>
      </p:sp>
    </p:spTree>
    <p:extLst>
      <p:ext uri="{BB962C8B-B14F-4D97-AF65-F5344CB8AC3E}">
        <p14:creationId xmlns:p14="http://schemas.microsoft.com/office/powerpoint/2010/main" val="2964610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latin typeface="Calibri" panose="020F0502020204030204" pitchFamily="34" charset="0"/>
              </a:rPr>
              <a:t>Why do some states seem to do a better</a:t>
            </a:r>
            <a:r>
              <a:rPr lang="en-US" altLang="en-US" baseline="0" dirty="0">
                <a:latin typeface="Calibri" panose="020F0502020204030204" pitchFamily="34" charset="0"/>
              </a:rPr>
              <a:t> job at helping people make it after prison?</a:t>
            </a:r>
            <a:endParaRPr lang="en-US" altLang="en-US" dirty="0">
              <a:latin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105A1A72-F70B-BF46-9B77-891EF5594F94}" type="slidenum">
              <a:rPr lang="en-US" smtClean="0"/>
              <a:pPr/>
              <a:t>10</a:t>
            </a:fld>
            <a:endParaRPr lang="en-US" dirty="0"/>
          </a:p>
        </p:txBody>
      </p:sp>
    </p:spTree>
    <p:extLst>
      <p:ext uri="{BB962C8B-B14F-4D97-AF65-F5344CB8AC3E}">
        <p14:creationId xmlns:p14="http://schemas.microsoft.com/office/powerpoint/2010/main" val="2070312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i="1" dirty="0">
                <a:latin typeface="Century Gothic" panose="020B0502020202020204" pitchFamily="34" charset="0"/>
                <a:cs typeface="Aharoni" panose="02010803020104030203" pitchFamily="2" charset="-79"/>
              </a:rPr>
              <a:t>Learning Objective 3: </a:t>
            </a:r>
            <a:r>
              <a:rPr lang="en-US" altLang="en-US" dirty="0">
                <a:latin typeface="Century Gothic" panose="020B0502020202020204" pitchFamily="34" charset="0"/>
                <a:cs typeface="Aharoni" panose="02010803020104030203" pitchFamily="2" charset="-79"/>
              </a:rPr>
              <a:t>Explain how </a:t>
            </a:r>
            <a:r>
              <a:rPr lang="en-US" altLang="en-US" b="0" dirty="0">
                <a:latin typeface="Century Gothic" panose="020B0502020202020204" pitchFamily="34" charset="0"/>
                <a:cs typeface="Aharoni" panose="02010803020104030203" pitchFamily="2" charset="-79"/>
              </a:rPr>
              <a:t>community supervision is structured.</a:t>
            </a:r>
          </a:p>
          <a:p>
            <a:endParaRPr lang="en-US" altLang="en-US" dirty="0">
              <a:latin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105A1A72-F70B-BF46-9B77-891EF5594F94}" type="slidenum">
              <a:rPr lang="en-US" smtClean="0"/>
              <a:pPr/>
              <a:t>12</a:t>
            </a:fld>
            <a:endParaRPr lang="en-US" dirty="0"/>
          </a:p>
        </p:txBody>
      </p:sp>
    </p:spTree>
    <p:extLst>
      <p:ext uri="{BB962C8B-B14F-4D97-AF65-F5344CB8AC3E}">
        <p14:creationId xmlns:p14="http://schemas.microsoft.com/office/powerpoint/2010/main" val="913123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1" i="1" dirty="0">
                <a:latin typeface="Century Gothic" panose="020B0502020202020204" pitchFamily="34" charset="0"/>
                <a:cs typeface="Aharoni" panose="02010803020104030203" pitchFamily="2" charset="-79"/>
              </a:rPr>
              <a:t>Learning Objective 4: </a:t>
            </a:r>
            <a:r>
              <a:rPr lang="en-US" altLang="en-US" dirty="0">
                <a:latin typeface="Century Gothic" panose="020B0502020202020204" pitchFamily="34" charset="0"/>
                <a:cs typeface="Aharoni" panose="02010803020104030203" pitchFamily="2" charset="-79"/>
              </a:rPr>
              <a:t>Analyze the constraints on</a:t>
            </a:r>
            <a:r>
              <a:rPr lang="en-US" altLang="en-US" baseline="0" dirty="0">
                <a:latin typeface="Century Gothic" panose="020B0502020202020204" pitchFamily="34" charset="0"/>
                <a:cs typeface="Aharoni" panose="02010803020104030203" pitchFamily="2" charset="-79"/>
              </a:rPr>
              <a:t> community supervision.</a:t>
            </a:r>
            <a:endParaRPr lang="en-US" altLang="en-US" b="0" dirty="0">
              <a:latin typeface="Century Gothic" panose="020B0502020202020204" pitchFamily="34" charset="0"/>
              <a:cs typeface="Aharoni" panose="02010803020104030203" pitchFamily="2" charset="-79"/>
            </a:endParaRPr>
          </a:p>
          <a:p>
            <a:endParaRPr lang="en-US" altLang="en-US" dirty="0">
              <a:latin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105A1A72-F70B-BF46-9B77-891EF5594F94}" type="slidenum">
              <a:rPr lang="en-US" smtClean="0"/>
              <a:pPr/>
              <a:t>14</a:t>
            </a:fld>
            <a:endParaRPr lang="en-US" dirty="0"/>
          </a:p>
        </p:txBody>
      </p:sp>
    </p:spTree>
    <p:extLst>
      <p:ext uri="{BB962C8B-B14F-4D97-AF65-F5344CB8AC3E}">
        <p14:creationId xmlns:p14="http://schemas.microsoft.com/office/powerpoint/2010/main" val="229701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i="1" dirty="0">
                <a:latin typeface="Century Gothic" panose="020B0502020202020204" pitchFamily="34" charset="0"/>
                <a:cs typeface="Aharoni" panose="02010803020104030203" pitchFamily="2" charset="-79"/>
              </a:rPr>
              <a:t>Learning Objective 5: </a:t>
            </a:r>
            <a:r>
              <a:rPr lang="en-US" altLang="en-US" dirty="0">
                <a:latin typeface="Century Gothic" panose="020B0502020202020204" pitchFamily="34" charset="0"/>
                <a:cs typeface="Aharoni" panose="02010803020104030203" pitchFamily="2" charset="-79"/>
              </a:rPr>
              <a:t>Describe </a:t>
            </a:r>
            <a:r>
              <a:rPr lang="en-US" altLang="en-US" b="0" dirty="0">
                <a:latin typeface="Century Gothic" panose="020B0502020202020204" pitchFamily="34" charset="0"/>
                <a:cs typeface="Aharoni" panose="02010803020104030203" pitchFamily="2" charset="-79"/>
              </a:rPr>
              <a:t>residential programs </a:t>
            </a:r>
            <a:r>
              <a:rPr lang="en-US" altLang="en-US" dirty="0">
                <a:latin typeface="Century Gothic" panose="020B0502020202020204" pitchFamily="34" charset="0"/>
                <a:cs typeface="Aharoni" panose="02010803020104030203" pitchFamily="2" charset="-79"/>
              </a:rPr>
              <a:t>and how they help people on parole.</a:t>
            </a:r>
          </a:p>
          <a:p>
            <a:endParaRPr lang="en-US" altLang="en-US" dirty="0">
              <a:latin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105A1A72-F70B-BF46-9B77-891EF5594F94}" type="slidenum">
              <a:rPr lang="en-US" smtClean="0"/>
              <a:pPr/>
              <a:t>15</a:t>
            </a:fld>
            <a:endParaRPr lang="en-US" dirty="0"/>
          </a:p>
        </p:txBody>
      </p:sp>
    </p:spTree>
    <p:extLst>
      <p:ext uri="{BB962C8B-B14F-4D97-AF65-F5344CB8AC3E}">
        <p14:creationId xmlns:p14="http://schemas.microsoft.com/office/powerpoint/2010/main" val="829013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i="1" dirty="0">
                <a:latin typeface="Century Gothic" panose="020B0502020202020204" pitchFamily="34" charset="0"/>
                <a:cs typeface="Aharoni" panose="02010803020104030203" pitchFamily="2" charset="-79"/>
              </a:rPr>
              <a:t>Learning Objective 6: </a:t>
            </a:r>
            <a:r>
              <a:rPr lang="en-US" altLang="en-US" dirty="0">
                <a:latin typeface="Century Gothic" panose="020B0502020202020204" pitchFamily="34" charset="0"/>
                <a:cs typeface="Aharoni" panose="02010803020104030203" pitchFamily="2" charset="-79"/>
              </a:rPr>
              <a:t>Identify the </a:t>
            </a:r>
            <a:r>
              <a:rPr lang="en-US" altLang="en-US" b="0" dirty="0">
                <a:latin typeface="Century Gothic" panose="020B0502020202020204" pitchFamily="34" charset="0"/>
                <a:cs typeface="Aharoni" panose="02010803020104030203" pitchFamily="2" charset="-79"/>
              </a:rPr>
              <a:t>major problems that</a:t>
            </a:r>
            <a:r>
              <a:rPr lang="en-US" altLang="en-US" b="0" baseline="0" dirty="0">
                <a:latin typeface="Century Gothic" panose="020B0502020202020204" pitchFamily="34" charset="0"/>
                <a:cs typeface="Aharoni" panose="02010803020104030203" pitchFamily="2" charset="-79"/>
              </a:rPr>
              <a:t> people on </a:t>
            </a:r>
            <a:r>
              <a:rPr lang="en-US" altLang="en-US" b="0" dirty="0">
                <a:latin typeface="Century Gothic" panose="020B0502020202020204" pitchFamily="34" charset="0"/>
                <a:cs typeface="Aharoni" panose="02010803020104030203" pitchFamily="2" charset="-79"/>
              </a:rPr>
              <a:t>parole confront.</a:t>
            </a:r>
          </a:p>
          <a:p>
            <a:endParaRPr lang="en-US" altLang="en-US" dirty="0">
              <a:latin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105A1A72-F70B-BF46-9B77-891EF5594F94}" type="slidenum">
              <a:rPr lang="en-US" smtClean="0"/>
              <a:pPr/>
              <a:t>17</a:t>
            </a:fld>
            <a:endParaRPr lang="en-US" dirty="0"/>
          </a:p>
        </p:txBody>
      </p:sp>
    </p:spTree>
    <p:extLst>
      <p:ext uri="{BB962C8B-B14F-4D97-AF65-F5344CB8AC3E}">
        <p14:creationId xmlns:p14="http://schemas.microsoft.com/office/powerpoint/2010/main" val="2393024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latin typeface="Calibri" panose="020F0502020204030204" pitchFamily="34" charset="0"/>
              </a:rPr>
              <a:t>Florida is the largest of 11 states that can permanently strip some</a:t>
            </a:r>
            <a:r>
              <a:rPr lang="en-US" altLang="en-US" baseline="0" dirty="0">
                <a:latin typeface="Calibri" panose="020F0502020204030204" pitchFamily="34" charset="0"/>
              </a:rPr>
              <a:t> or all felony-convicted people of their right to vote. States have clemency processes to restore voting rights in some cases.</a:t>
            </a:r>
            <a:endParaRPr lang="en-US" altLang="en-US" dirty="0">
              <a:latin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105A1A72-F70B-BF46-9B77-891EF5594F94}" type="slidenum">
              <a:rPr lang="en-US" smtClean="0"/>
              <a:pPr/>
              <a:t>19</a:t>
            </a:fld>
            <a:endParaRPr lang="en-US" dirty="0"/>
          </a:p>
        </p:txBody>
      </p:sp>
    </p:spTree>
    <p:extLst>
      <p:ext uri="{BB962C8B-B14F-4D97-AF65-F5344CB8AC3E}">
        <p14:creationId xmlns:p14="http://schemas.microsoft.com/office/powerpoint/2010/main" val="306803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hapter Opener">
    <p:spTree>
      <p:nvGrpSpPr>
        <p:cNvPr id="1" name=""/>
        <p:cNvGrpSpPr/>
        <p:nvPr/>
      </p:nvGrpSpPr>
      <p:grpSpPr>
        <a:xfrm>
          <a:off x="0" y="0"/>
          <a:ext cx="0" cy="0"/>
          <a:chOff x="0" y="0"/>
          <a:chExt cx="0" cy="0"/>
        </a:xfrm>
      </p:grpSpPr>
      <p:sp>
        <p:nvSpPr>
          <p:cNvPr id="8" name="Rectangle 7"/>
          <p:cNvSpPr/>
          <p:nvPr/>
        </p:nvSpPr>
        <p:spPr bwMode="white">
          <a:xfrm>
            <a:off x="0" y="0"/>
            <a:ext cx="9144000" cy="1508760"/>
          </a:xfrm>
          <a:prstGeom prst="rect">
            <a:avLst/>
          </a:prstGeom>
          <a:solidFill>
            <a:srgbClr val="AE381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endParaRPr lang="en-US"/>
          </a:p>
        </p:txBody>
      </p:sp>
      <p:sp>
        <p:nvSpPr>
          <p:cNvPr id="12" name="Rectangle 11"/>
          <p:cNvSpPr/>
          <p:nvPr/>
        </p:nvSpPr>
        <p:spPr bwMode="white">
          <a:xfrm>
            <a:off x="-7938" y="6248400"/>
            <a:ext cx="9161463" cy="630238"/>
          </a:xfrm>
          <a:prstGeom prst="rect">
            <a:avLst/>
          </a:prstGeom>
          <a:solidFill>
            <a:srgbClr val="AE381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endParaRPr lang="en-US"/>
          </a:p>
        </p:txBody>
      </p:sp>
      <p:sp>
        <p:nvSpPr>
          <p:cNvPr id="11" name="Title 10"/>
          <p:cNvSpPr>
            <a:spLocks noGrp="1"/>
          </p:cNvSpPr>
          <p:nvPr>
            <p:ph type="title"/>
          </p:nvPr>
        </p:nvSpPr>
        <p:spPr>
          <a:xfrm>
            <a:off x="457200" y="228600"/>
            <a:ext cx="8229600" cy="622828"/>
          </a:xfrm>
        </p:spPr>
        <p:txBody>
          <a:bodyPr anchor="t">
            <a:noAutofit/>
          </a:bodyPr>
          <a:lstStyle>
            <a:lvl1pPr>
              <a:defRPr sz="3600">
                <a:latin typeface="Arial" pitchFamily="34" charset="0"/>
                <a:ea typeface="Verdana" pitchFamily="34" charset="0"/>
                <a:cs typeface="Arial" pitchFamily="34" charset="0"/>
              </a:defRPr>
            </a:lvl1pPr>
          </a:lstStyle>
          <a:p>
            <a:r>
              <a:rPr lang="en-US"/>
              <a:t>Click to edit Master title style</a:t>
            </a:r>
            <a:endParaRPr lang="en-US" dirty="0"/>
          </a:p>
        </p:txBody>
      </p:sp>
      <p:sp>
        <p:nvSpPr>
          <p:cNvPr id="7" name="Content Placeholder 6"/>
          <p:cNvSpPr>
            <a:spLocks noGrp="1"/>
          </p:cNvSpPr>
          <p:nvPr>
            <p:ph type="body" sz="quarter" idx="13"/>
          </p:nvPr>
        </p:nvSpPr>
        <p:spPr>
          <a:xfrm>
            <a:off x="457200" y="816430"/>
            <a:ext cx="8229600" cy="478970"/>
          </a:xfrm>
        </p:spPr>
        <p:txBody>
          <a:bodyPr>
            <a:noAutofit/>
          </a:bodyPr>
          <a:lstStyle>
            <a:lvl1pPr marL="0" indent="0">
              <a:spcBef>
                <a:spcPts val="0"/>
              </a:spcBef>
              <a:buNone/>
              <a:defRPr sz="2400">
                <a:solidFill>
                  <a:schemeClr val="bg1"/>
                </a:solidFill>
                <a:latin typeface="Arial" pitchFamily="34" charset="0"/>
                <a:ea typeface="Verdana" pitchFamily="34" charset="0"/>
                <a:cs typeface="Arial" pitchFamily="34" charset="0"/>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9" name="Text Placeholder 8"/>
          <p:cNvSpPr>
            <a:spLocks noGrp="1"/>
          </p:cNvSpPr>
          <p:nvPr>
            <p:ph type="body" sz="quarter" idx="14"/>
          </p:nvPr>
        </p:nvSpPr>
        <p:spPr>
          <a:xfrm>
            <a:off x="5029200" y="1600201"/>
            <a:ext cx="3657600" cy="1600199"/>
          </a:xfrm>
        </p:spPr>
        <p:txBody>
          <a:bodyPr anchor="b">
            <a:noAutofit/>
          </a:bodyPr>
          <a:lstStyle>
            <a:lvl1pPr marL="0" indent="0">
              <a:spcBef>
                <a:spcPts val="0"/>
              </a:spcBef>
              <a:buNone/>
              <a:defRPr sz="4400" baseline="0">
                <a:latin typeface="Arial" pitchFamily="34" charset="0"/>
                <a:ea typeface="Verdana" pitchFamily="34" charset="0"/>
                <a:cs typeface="Arial" pitchFamily="34" charset="0"/>
              </a:defRPr>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a:t>Click to edit Master text styles</a:t>
            </a:r>
          </a:p>
        </p:txBody>
      </p:sp>
      <p:sp>
        <p:nvSpPr>
          <p:cNvPr id="10" name="Text Placeholder 8"/>
          <p:cNvSpPr>
            <a:spLocks noGrp="1"/>
          </p:cNvSpPr>
          <p:nvPr>
            <p:ph type="body" sz="quarter" idx="15"/>
          </p:nvPr>
        </p:nvSpPr>
        <p:spPr>
          <a:xfrm>
            <a:off x="5029200" y="3200400"/>
            <a:ext cx="3657600" cy="2925763"/>
          </a:xfrm>
        </p:spPr>
        <p:txBody>
          <a:bodyPr>
            <a:noAutofit/>
          </a:bodyPr>
          <a:lstStyle>
            <a:lvl1pPr marL="0" indent="0">
              <a:spcBef>
                <a:spcPts val="0"/>
              </a:spcBef>
              <a:buNone/>
              <a:defRPr sz="2800">
                <a:latin typeface="Arial" pitchFamily="34" charset="0"/>
                <a:ea typeface="Verdana" pitchFamily="34" charset="0"/>
                <a:cs typeface="Arial" pitchFamily="34" charset="0"/>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a:t>Click to edit Master text styles</a:t>
            </a:r>
          </a:p>
        </p:txBody>
      </p:sp>
      <p:sp>
        <p:nvSpPr>
          <p:cNvPr id="5" name="Content Placeholder 4"/>
          <p:cNvSpPr>
            <a:spLocks noGrp="1"/>
          </p:cNvSpPr>
          <p:nvPr>
            <p:ph sz="quarter" idx="16"/>
          </p:nvPr>
        </p:nvSpPr>
        <p:spPr>
          <a:xfrm>
            <a:off x="1600200" y="6285230"/>
            <a:ext cx="7543800" cy="572770"/>
          </a:xfrm>
          <a:solidFill>
            <a:srgbClr val="AE381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lang="en-US" smtClean="0">
                <a:solidFill>
                  <a:schemeClr val="lt1"/>
                </a:solidFill>
                <a:latin typeface="+mn-lt"/>
                <a:ea typeface="+mn-ea"/>
                <a:cs typeface="+mn-cs"/>
              </a:defRPr>
            </a:lvl1pPr>
          </a:lstStyle>
          <a:p>
            <a:pPr lvl="0" algn="ctr">
              <a:spcBef>
                <a:spcPct val="0"/>
              </a:spcBef>
            </a:pPr>
            <a:r>
              <a:rPr lang="en-US" dirty="0"/>
              <a:t>Click to edit Master text styles</a:t>
            </a:r>
          </a:p>
        </p:txBody>
      </p:sp>
    </p:spTree>
    <p:extLst>
      <p:ext uri="{BB962C8B-B14F-4D97-AF65-F5344CB8AC3E}">
        <p14:creationId xmlns:p14="http://schemas.microsoft.com/office/powerpoint/2010/main" val="2673331036"/>
      </p:ext>
    </p:extLst>
  </p:cSld>
  <p:clrMapOvr>
    <a:masterClrMapping/>
  </p:clrMapOvr>
  <p:transition spd="slow"/>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 y="27709"/>
            <a:ext cx="9052560" cy="1191491"/>
          </a:xfrm>
        </p:spPr>
        <p:txBody>
          <a:bodyPr>
            <a:normAutofit/>
          </a:bodyPr>
          <a:lstStyle>
            <a:lvl1pPr algn="ctr">
              <a:defRPr sz="3600">
                <a:latin typeface="Arial" pitchFamily="34" charset="0"/>
                <a:ea typeface="Verdana"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buClr>
                <a:srgbClr val="AE381C"/>
              </a:buClr>
              <a:buSzPct val="100000"/>
              <a:defRPr/>
            </a:lvl1pPr>
            <a:lvl2pPr>
              <a:buClr>
                <a:srgbClr val="AE381C"/>
              </a:buClr>
              <a:defRPr/>
            </a:lvl2pPr>
            <a:lvl3pPr marL="1143000" indent="-228600">
              <a:buClr>
                <a:srgbClr val="AE381C"/>
              </a:buClr>
              <a:buFont typeface="Wingdings" pitchFamily="2" charset="2"/>
              <a:buChar char="§"/>
              <a:defRPr/>
            </a:lvl3pPr>
            <a:lvl4pPr marL="1600200" indent="-228600">
              <a:buClr>
                <a:srgbClr val="AE381C"/>
              </a:buClr>
              <a:buFont typeface="Courier New" pitchFamily="49" charset="0"/>
              <a:buChar char="o"/>
              <a:defRPr/>
            </a:lvl4pPr>
            <a:lvl5pPr>
              <a:buClr>
                <a:srgbClr val="AE381C"/>
              </a:buCl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9133481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igure + Caption Layout">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6" name="Rectangle 5"/>
          <p:cNvSpPr/>
          <p:nvPr userDrawn="1"/>
        </p:nvSpPr>
        <p:spPr bwMode="white">
          <a:xfrm>
            <a:off x="-7938" y="6248400"/>
            <a:ext cx="9151938" cy="617538"/>
          </a:xfrm>
          <a:prstGeom prst="rect">
            <a:avLst/>
          </a:prstGeom>
          <a:solidFill>
            <a:srgbClr val="AE381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endParaRPr lang="en-US"/>
          </a:p>
        </p:txBody>
      </p:sp>
      <p:sp>
        <p:nvSpPr>
          <p:cNvPr id="7" name="Copyright" descr="Pearson: Copyright 2015, 2012, 2009"/>
          <p:cNvSpPr txBox="1">
            <a:spLocks noChangeArrowheads="1"/>
          </p:cNvSpPr>
          <p:nvPr userDrawn="1"/>
        </p:nvSpPr>
        <p:spPr bwMode="auto">
          <a:xfrm>
            <a:off x="1477963" y="6270625"/>
            <a:ext cx="7589837" cy="582613"/>
          </a:xfrm>
          <a:prstGeom prst="rect">
            <a:avLst/>
          </a:prstGeom>
          <a:solidFill>
            <a:srgbClr val="AE381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ctr">
              <a:defRPr>
                <a:solidFill>
                  <a:schemeClr val="lt1"/>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marL="0" lvl="0" indent="0" eaLnBrk="0" fontAlgn="base" hangingPunct="0">
              <a:spcBef>
                <a:spcPct val="0"/>
              </a:spcBef>
              <a:spcAft>
                <a:spcPct val="0"/>
              </a:spcAft>
              <a:buClrTx/>
              <a:buNone/>
              <a:defRPr/>
            </a:pPr>
            <a:r>
              <a:rPr lang="en-US" sz="1200" dirty="0">
                <a:solidFill>
                  <a:schemeClr val="bg1"/>
                </a:solidFill>
                <a:latin typeface="Arial" pitchFamily="34" charset="0"/>
                <a:cs typeface="Arial" pitchFamily="34" charset="0"/>
              </a:rPr>
              <a:t>© 2019 Cengage. All rights reserved</a:t>
            </a:r>
            <a:r>
              <a:rPr lang="en-US" sz="1200" dirty="0">
                <a:solidFill>
                  <a:schemeClr val="bg1"/>
                </a:solidFill>
                <a:latin typeface="Arial" pitchFamily="34" charset="0"/>
                <a:ea typeface="ＭＳ Ｐゴシック" charset="-128"/>
                <a:cs typeface="Arial" pitchFamily="34" charset="0"/>
              </a:rPr>
              <a:t>.</a:t>
            </a:r>
            <a:endParaRPr lang="en-US" sz="1200" dirty="0">
              <a:solidFill>
                <a:schemeClr val="bg1"/>
              </a:solidFill>
              <a:latin typeface="Arial" pitchFamily="34" charset="0"/>
              <a:cs typeface="Arial" pitchFamily="34" charset="0"/>
            </a:endParaRPr>
          </a:p>
        </p:txBody>
      </p:sp>
      <p:sp>
        <p:nvSpPr>
          <p:cNvPr id="10" name="Title 1"/>
          <p:cNvSpPr>
            <a:spLocks noGrp="1"/>
          </p:cNvSpPr>
          <p:nvPr>
            <p:ph type="title"/>
          </p:nvPr>
        </p:nvSpPr>
        <p:spPr>
          <a:xfrm>
            <a:off x="519169" y="357626"/>
            <a:ext cx="8032638" cy="1004011"/>
          </a:xfrm>
        </p:spPr>
        <p:txBody>
          <a:bodyPr>
            <a:normAutofit/>
          </a:bodyPr>
          <a:lstStyle>
            <a:lvl1pPr algn="ctr">
              <a:defRPr sz="3600" b="0">
                <a:solidFill>
                  <a:schemeClr val="tx1"/>
                </a:solidFill>
              </a:defRPr>
            </a:lvl1pPr>
          </a:lstStyle>
          <a:p>
            <a:r>
              <a:rPr lang="en-US"/>
              <a:t>Click to edit Master title style</a:t>
            </a:r>
            <a:endParaRPr lang="en-US" dirty="0"/>
          </a:p>
        </p:txBody>
      </p:sp>
      <p:sp>
        <p:nvSpPr>
          <p:cNvPr id="3" name="Picture Placeholder 2"/>
          <p:cNvSpPr>
            <a:spLocks noGrp="1"/>
          </p:cNvSpPr>
          <p:nvPr>
            <p:ph type="pic" sz="quarter" idx="10"/>
          </p:nvPr>
        </p:nvSpPr>
        <p:spPr>
          <a:xfrm>
            <a:off x="1143000" y="1752600"/>
            <a:ext cx="6997700" cy="2133600"/>
          </a:xfrm>
        </p:spPr>
        <p:txBody>
          <a:bodyPr rtlCol="0">
            <a:normAutofit/>
          </a:bodyPr>
          <a:lstStyle>
            <a:lvl1pPr>
              <a:buClr>
                <a:srgbClr val="AE381C"/>
              </a:buClr>
              <a:defRPr/>
            </a:lvl1pPr>
          </a:lstStyle>
          <a:p>
            <a:pPr lvl="0"/>
            <a:r>
              <a:rPr lang="en-US" noProof="0" dirty="0"/>
              <a:t>Click icon to add picture</a:t>
            </a:r>
          </a:p>
        </p:txBody>
      </p:sp>
      <p:sp>
        <p:nvSpPr>
          <p:cNvPr id="11" name="Text Placeholder 3"/>
          <p:cNvSpPr>
            <a:spLocks noGrp="1"/>
          </p:cNvSpPr>
          <p:nvPr>
            <p:ph type="body" sz="half" idx="2"/>
          </p:nvPr>
        </p:nvSpPr>
        <p:spPr>
          <a:xfrm>
            <a:off x="519169" y="5486400"/>
            <a:ext cx="8032638" cy="665175"/>
          </a:xfrm>
        </p:spPr>
        <p:txBody>
          <a:bodyPr/>
          <a:lstStyle>
            <a:lvl1pPr marL="0" indent="0">
              <a:buClr>
                <a:srgbClr val="AE381C"/>
              </a:buCl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Content Placeholder 3"/>
          <p:cNvSpPr>
            <a:spLocks noGrp="1"/>
          </p:cNvSpPr>
          <p:nvPr>
            <p:ph sz="quarter" idx="11"/>
          </p:nvPr>
        </p:nvSpPr>
        <p:spPr>
          <a:xfrm>
            <a:off x="3063081" y="4038600"/>
            <a:ext cx="3009900" cy="914400"/>
          </a:xfrm>
        </p:spPr>
        <p:txBody>
          <a:bodyPr/>
          <a:lstStyle>
            <a:lvl1pPr>
              <a:buClr>
                <a:srgbClr val="AE381C"/>
              </a:buClr>
              <a:defRPr/>
            </a:lvl1pPr>
            <a:lvl2pPr>
              <a:buClr>
                <a:srgbClr val="AE381C"/>
              </a:buClr>
              <a:defRPr/>
            </a:lvl2pPr>
            <a:lvl3pPr>
              <a:buClr>
                <a:srgbClr val="AE381C"/>
              </a:buClr>
              <a:defRPr/>
            </a:lvl3pPr>
            <a:lvl4pPr>
              <a:buClr>
                <a:srgbClr val="AE381C"/>
              </a:buClr>
              <a:defRPr/>
            </a:lvl4pPr>
            <a:lvl5pPr>
              <a:buClr>
                <a:srgbClr val="AE381C"/>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title="Cengage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34817"/>
            <a:ext cx="1375130" cy="308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4311459"/>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Content Placeholder 1"/>
          <p:cNvSpPr>
            <a:spLocks noGrp="1"/>
          </p:cNvSpPr>
          <p:nvPr>
            <p:ph type="title"/>
          </p:nvPr>
        </p:nvSpPr>
        <p:spPr bwMode="auto">
          <a:xfrm>
            <a:off x="457200" y="26988"/>
            <a:ext cx="8229600" cy="103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Content Placeholder 2"/>
          <p:cNvSpPr>
            <a:spLocks noGrp="1"/>
          </p:cNvSpPr>
          <p:nvPr>
            <p:ph type="body" idx="1"/>
          </p:nvPr>
        </p:nvSpPr>
        <p:spPr bwMode="auto">
          <a:xfrm>
            <a:off x="152400" y="1396652"/>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bwMode="white">
          <a:xfrm>
            <a:off x="0" y="-289"/>
            <a:ext cx="9144000" cy="1246823"/>
          </a:xfrm>
          <a:prstGeom prst="rect">
            <a:avLst/>
          </a:prstGeom>
          <a:solidFill>
            <a:srgbClr val="AE381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p:cNvSpPr/>
          <p:nvPr/>
        </p:nvSpPr>
        <p:spPr bwMode="white">
          <a:xfrm>
            <a:off x="-7938" y="6248400"/>
            <a:ext cx="9161463" cy="630238"/>
          </a:xfrm>
          <a:prstGeom prst="rect">
            <a:avLst/>
          </a:prstGeom>
          <a:solidFill>
            <a:srgbClr val="AE381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endParaRPr lang="en-US"/>
          </a:p>
        </p:txBody>
      </p:sp>
      <p:sp>
        <p:nvSpPr>
          <p:cNvPr id="8" name="Copyright" descr="Pearson: Copyright 2015, 2012, 2009"/>
          <p:cNvSpPr txBox="1">
            <a:spLocks noChangeArrowheads="1"/>
          </p:cNvSpPr>
          <p:nvPr userDrawn="1"/>
        </p:nvSpPr>
        <p:spPr bwMode="auto">
          <a:xfrm>
            <a:off x="1477963" y="6270625"/>
            <a:ext cx="7589837" cy="582613"/>
          </a:xfrm>
          <a:prstGeom prst="rect">
            <a:avLst/>
          </a:prstGeom>
          <a:solidFill>
            <a:srgbClr val="AE381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ctr">
              <a:defRPr>
                <a:solidFill>
                  <a:schemeClr val="lt1"/>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marL="0" lvl="0" indent="0" eaLnBrk="0" fontAlgn="base" hangingPunct="0">
              <a:spcBef>
                <a:spcPct val="0"/>
              </a:spcBef>
              <a:spcAft>
                <a:spcPct val="0"/>
              </a:spcAft>
              <a:buClrTx/>
              <a:buNone/>
              <a:defRPr/>
            </a:pPr>
            <a:r>
              <a:rPr lang="en-US" sz="1200" dirty="0">
                <a:solidFill>
                  <a:schemeClr val="bg1"/>
                </a:solidFill>
                <a:latin typeface="Arial" pitchFamily="34" charset="0"/>
                <a:cs typeface="Arial" pitchFamily="34" charset="0"/>
              </a:rPr>
              <a:t>© 2019 Cengage. All rights reserved</a:t>
            </a:r>
            <a:r>
              <a:rPr lang="en-US" sz="1200" dirty="0">
                <a:solidFill>
                  <a:schemeClr val="bg1"/>
                </a:solidFill>
                <a:latin typeface="Arial" pitchFamily="34" charset="0"/>
                <a:ea typeface="ＭＳ Ｐゴシック" charset="-128"/>
                <a:cs typeface="Arial" pitchFamily="34" charset="0"/>
              </a:rPr>
              <a:t>.</a:t>
            </a:r>
            <a:endParaRPr lang="en-US" sz="1200" dirty="0">
              <a:solidFill>
                <a:schemeClr val="bg1"/>
              </a:solidFill>
              <a:latin typeface="Arial" pitchFamily="34" charset="0"/>
              <a:cs typeface="Arial" pitchFamily="34" charset="0"/>
            </a:endParaRPr>
          </a:p>
        </p:txBody>
      </p:sp>
      <p:pic>
        <p:nvPicPr>
          <p:cNvPr id="10" name="Picture 9" title="Cengage Logo"/>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6434817"/>
            <a:ext cx="1375130" cy="308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1315191"/>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Lst>
  <p:hf sldNum="0" hdr="0" ftr="0" dt="0"/>
  <p:txStyles>
    <p:titleStyle>
      <a:lvl1pPr algn="ctr" rtl="0" eaLnBrk="0" fontAlgn="base" hangingPunct="0">
        <a:spcBef>
          <a:spcPct val="0"/>
        </a:spcBef>
        <a:spcAft>
          <a:spcPct val="0"/>
        </a:spcAft>
        <a:defRPr sz="3600" kern="12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3600">
          <a:solidFill>
            <a:schemeClr val="bg1"/>
          </a:solidFill>
          <a:latin typeface="Arial" charset="0"/>
          <a:cs typeface="Arial" charset="0"/>
        </a:defRPr>
      </a:lvl2pPr>
      <a:lvl3pPr algn="ctr" rtl="0" eaLnBrk="0" fontAlgn="base" hangingPunct="0">
        <a:spcBef>
          <a:spcPct val="0"/>
        </a:spcBef>
        <a:spcAft>
          <a:spcPct val="0"/>
        </a:spcAft>
        <a:defRPr sz="3600">
          <a:solidFill>
            <a:schemeClr val="bg1"/>
          </a:solidFill>
          <a:latin typeface="Arial" charset="0"/>
          <a:cs typeface="Arial" charset="0"/>
        </a:defRPr>
      </a:lvl3pPr>
      <a:lvl4pPr algn="ctr" rtl="0" eaLnBrk="0" fontAlgn="base" hangingPunct="0">
        <a:spcBef>
          <a:spcPct val="0"/>
        </a:spcBef>
        <a:spcAft>
          <a:spcPct val="0"/>
        </a:spcAft>
        <a:defRPr sz="3600">
          <a:solidFill>
            <a:schemeClr val="bg1"/>
          </a:solidFill>
          <a:latin typeface="Arial" charset="0"/>
          <a:cs typeface="Arial" charset="0"/>
        </a:defRPr>
      </a:lvl4pPr>
      <a:lvl5pPr algn="ctr" rtl="0" eaLnBrk="0" fontAlgn="base" hangingPunct="0">
        <a:spcBef>
          <a:spcPct val="0"/>
        </a:spcBef>
        <a:spcAft>
          <a:spcPct val="0"/>
        </a:spcAft>
        <a:defRPr sz="3600">
          <a:solidFill>
            <a:schemeClr val="bg1"/>
          </a:solidFill>
          <a:latin typeface="Arial" charset="0"/>
          <a:cs typeface="Arial" charset="0"/>
        </a:defRPr>
      </a:lvl5pPr>
      <a:lvl6pPr marL="457200" algn="ctr" rtl="0" fontAlgn="base">
        <a:spcBef>
          <a:spcPct val="0"/>
        </a:spcBef>
        <a:spcAft>
          <a:spcPct val="0"/>
        </a:spcAft>
        <a:defRPr sz="3600">
          <a:solidFill>
            <a:schemeClr val="bg1"/>
          </a:solidFill>
          <a:latin typeface="Arial" charset="0"/>
          <a:cs typeface="Arial" charset="0"/>
        </a:defRPr>
      </a:lvl6pPr>
      <a:lvl7pPr marL="914400" algn="ctr" rtl="0" fontAlgn="base">
        <a:spcBef>
          <a:spcPct val="0"/>
        </a:spcBef>
        <a:spcAft>
          <a:spcPct val="0"/>
        </a:spcAft>
        <a:defRPr sz="3600">
          <a:solidFill>
            <a:schemeClr val="bg1"/>
          </a:solidFill>
          <a:latin typeface="Arial" charset="0"/>
          <a:cs typeface="Arial" charset="0"/>
        </a:defRPr>
      </a:lvl7pPr>
      <a:lvl8pPr marL="1371600" algn="ctr" rtl="0" fontAlgn="base">
        <a:spcBef>
          <a:spcPct val="0"/>
        </a:spcBef>
        <a:spcAft>
          <a:spcPct val="0"/>
        </a:spcAft>
        <a:defRPr sz="3600">
          <a:solidFill>
            <a:schemeClr val="bg1"/>
          </a:solidFill>
          <a:latin typeface="Arial" charset="0"/>
          <a:cs typeface="Arial" charset="0"/>
        </a:defRPr>
      </a:lvl8pPr>
      <a:lvl9pPr marL="1828800" algn="ctr" rtl="0" fontAlgn="base">
        <a:spcBef>
          <a:spcPct val="0"/>
        </a:spcBef>
        <a:spcAft>
          <a:spcPct val="0"/>
        </a:spcAft>
        <a:defRPr sz="3600">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lr>
          <a:srgbClr val="AE381C"/>
        </a:buClr>
        <a:buFont typeface="Arial" panose="020B0604020202020204" pitchFamily="34" charset="0"/>
        <a:buChar char="•"/>
        <a:defRPr sz="2600" kern="1200">
          <a:solidFill>
            <a:schemeClr val="tx1"/>
          </a:solidFill>
          <a:latin typeface="Arial" pitchFamily="34" charset="0"/>
          <a:ea typeface="Verdana" pitchFamily="34" charset="0"/>
          <a:cs typeface="Arial" pitchFamily="34" charset="0"/>
        </a:defRPr>
      </a:lvl1pPr>
      <a:lvl2pPr marL="742950" indent="-285750" algn="l" rtl="0" eaLnBrk="0" fontAlgn="base" hangingPunct="0">
        <a:spcBef>
          <a:spcPct val="20000"/>
        </a:spcBef>
        <a:spcAft>
          <a:spcPct val="0"/>
        </a:spcAft>
        <a:buClr>
          <a:srgbClr val="AE381C"/>
        </a:buClr>
        <a:buFont typeface="Arial" panose="020B0604020202020204" pitchFamily="34" charset="0"/>
        <a:buChar char="–"/>
        <a:defRPr sz="2400" kern="1200">
          <a:solidFill>
            <a:schemeClr val="tx1"/>
          </a:solidFill>
          <a:latin typeface="Arial" pitchFamily="34" charset="0"/>
          <a:ea typeface="Verdana" pitchFamily="34" charset="0"/>
          <a:cs typeface="Arial" pitchFamily="34" charset="0"/>
        </a:defRPr>
      </a:lvl2pPr>
      <a:lvl3pPr marL="1143000" indent="-228600" algn="l" rtl="0" eaLnBrk="0" fontAlgn="base" hangingPunct="0">
        <a:spcBef>
          <a:spcPct val="20000"/>
        </a:spcBef>
        <a:spcAft>
          <a:spcPct val="0"/>
        </a:spcAft>
        <a:buClr>
          <a:srgbClr val="AE381C"/>
        </a:buClr>
        <a:buFont typeface="Wingdings" panose="05000000000000000000" pitchFamily="2" charset="2"/>
        <a:buChar char="§"/>
        <a:defRPr sz="2200" kern="1200">
          <a:solidFill>
            <a:schemeClr val="tx1"/>
          </a:solidFill>
          <a:latin typeface="Arial" pitchFamily="34" charset="0"/>
          <a:ea typeface="Verdana" pitchFamily="34" charset="0"/>
          <a:cs typeface="Arial" pitchFamily="34" charset="0"/>
        </a:defRPr>
      </a:lvl3pPr>
      <a:lvl4pPr marL="1600200" indent="-228600" algn="l" rtl="0" eaLnBrk="0" fontAlgn="base" hangingPunct="0">
        <a:spcBef>
          <a:spcPct val="20000"/>
        </a:spcBef>
        <a:spcAft>
          <a:spcPct val="0"/>
        </a:spcAft>
        <a:buClr>
          <a:srgbClr val="AE381C"/>
        </a:buClr>
        <a:buFont typeface="Courier New" panose="02070309020205020404" pitchFamily="49" charset="0"/>
        <a:buChar char="o"/>
        <a:defRPr sz="2000" kern="1200">
          <a:solidFill>
            <a:schemeClr val="tx1"/>
          </a:solidFill>
          <a:latin typeface="Arial" pitchFamily="34" charset="0"/>
          <a:ea typeface="Verdana" pitchFamily="34" charset="0"/>
          <a:cs typeface="Arial" pitchFamily="34" charset="0"/>
        </a:defRPr>
      </a:lvl4pPr>
      <a:lvl5pPr marL="2057400" indent="-228600" algn="l" rtl="0" eaLnBrk="0" fontAlgn="base" hangingPunct="0">
        <a:spcBef>
          <a:spcPct val="20000"/>
        </a:spcBef>
        <a:spcAft>
          <a:spcPct val="0"/>
        </a:spcAft>
        <a:buClr>
          <a:srgbClr val="AE381C"/>
        </a:buClr>
        <a:buFont typeface="Arial" panose="020B0604020202020204" pitchFamily="34" charset="0"/>
        <a:buChar char="»"/>
        <a:defRPr sz="1800" kern="1200">
          <a:solidFill>
            <a:schemeClr val="tx1"/>
          </a:solidFill>
          <a:latin typeface="Arial" pitchFamily="34" charset="0"/>
          <a:ea typeface="Verdana"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29028" y="152400"/>
            <a:ext cx="9051925" cy="685800"/>
          </a:xfrm>
        </p:spPr>
        <p:txBody>
          <a:bodyPr/>
          <a:lstStyle/>
          <a:p>
            <a:pPr algn="l">
              <a:buClr>
                <a:srgbClr val="177671"/>
              </a:buClr>
            </a:pPr>
            <a:r>
              <a:rPr lang="en-US" dirty="0"/>
              <a:t>AMERICAN CORRECTIONS</a:t>
            </a:r>
          </a:p>
        </p:txBody>
      </p:sp>
      <p:sp>
        <p:nvSpPr>
          <p:cNvPr id="7171" name="Text Placeholder 4"/>
          <p:cNvSpPr>
            <a:spLocks noGrp="1"/>
          </p:cNvSpPr>
          <p:nvPr>
            <p:ph type="body" sz="quarter" idx="13"/>
          </p:nvPr>
        </p:nvSpPr>
        <p:spPr>
          <a:xfrm>
            <a:off x="32658" y="914400"/>
            <a:ext cx="8577942" cy="415597"/>
          </a:xfrm>
        </p:spPr>
        <p:txBody>
          <a:bodyPr/>
          <a:lstStyle/>
          <a:p>
            <a:pPr>
              <a:spcBef>
                <a:spcPct val="0"/>
              </a:spcBef>
            </a:pPr>
            <a:r>
              <a:rPr lang="en-US" sz="2800" dirty="0"/>
              <a:t>Twelfth Edition</a:t>
            </a:r>
          </a:p>
        </p:txBody>
      </p:sp>
      <p:pic>
        <p:nvPicPr>
          <p:cNvPr id="8" name="Picture 1" descr="Book cover reads title, edition number, and name of the author as follows: &quot;AMERICAN CORRECTIONS,&quot; &quot;Twelfth Edition,&quot; and &quot;Todd R.Clear, Michael D. Reisig and George F. Cole.&quot; A photo on the cover page shows Amercian Flag at the background and three photos. The first photo shows a man looking at the girl who is sad, second photo shows a man and a woman cutting an object with machine, and the third photo shows man writing on the paper with the writing pad."/>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28" y="1550575"/>
            <a:ext cx="3524806" cy="4633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Text Placeholder 5"/>
          <p:cNvSpPr>
            <a:spLocks noGrp="1"/>
          </p:cNvSpPr>
          <p:nvPr>
            <p:ph type="body" sz="quarter" idx="14"/>
          </p:nvPr>
        </p:nvSpPr>
        <p:spPr>
          <a:xfrm>
            <a:off x="4106841" y="2590800"/>
            <a:ext cx="4808560" cy="2438400"/>
          </a:xfrm>
        </p:spPr>
        <p:txBody>
          <a:bodyPr anchor="ctr"/>
          <a:lstStyle/>
          <a:p>
            <a:pPr algn="ctr">
              <a:spcBef>
                <a:spcPct val="0"/>
              </a:spcBef>
            </a:pPr>
            <a:r>
              <a:rPr lang="en-US" sz="4000" b="1" dirty="0"/>
              <a:t>Chapter 16</a:t>
            </a:r>
          </a:p>
          <a:p>
            <a:pPr algn="ctr"/>
            <a:r>
              <a:rPr lang="en-US" sz="3600" dirty="0"/>
              <a:t>Making It: Supervision in the Community</a:t>
            </a:r>
          </a:p>
        </p:txBody>
      </p:sp>
      <p:pic>
        <p:nvPicPr>
          <p:cNvPr id="9" name="Picture 8" title="Cengag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434817"/>
            <a:ext cx="1375130" cy="308204"/>
          </a:xfrm>
          <a:prstGeom prst="rect">
            <a:avLst/>
          </a:prstGeom>
          <a:noFill/>
          <a:extLst>
            <a:ext uri="{909E8E84-426E-40DD-AFC4-6F175D3DCCD1}">
              <a14:hiddenFill xmlns:a14="http://schemas.microsoft.com/office/drawing/2010/main">
                <a:solidFill>
                  <a:srgbClr val="FFFFFF"/>
                </a:solidFill>
              </a14:hiddenFill>
            </a:ext>
          </a:extLst>
        </p:spPr>
      </p:pic>
      <p:sp>
        <p:nvSpPr>
          <p:cNvPr id="7174" name="Text Placeholder 6"/>
          <p:cNvSpPr>
            <a:spLocks noGrp="1"/>
          </p:cNvSpPr>
          <p:nvPr>
            <p:ph type="body" sz="quarter" idx="15"/>
          </p:nvPr>
        </p:nvSpPr>
        <p:spPr>
          <a:xfrm>
            <a:off x="1371600" y="6248400"/>
            <a:ext cx="7772400" cy="609600"/>
          </a:xfrm>
        </p:spPr>
        <p:txBody>
          <a:bodyPr anchor="ctr"/>
          <a:lstStyle/>
          <a:p>
            <a:pPr lvl="0" algn="ctr">
              <a:spcBef>
                <a:spcPct val="0"/>
              </a:spcBef>
              <a:buClrTx/>
              <a:defRPr/>
            </a:pPr>
            <a:r>
              <a:rPr lang="en-US" sz="1200" dirty="0">
                <a:solidFill>
                  <a:schemeClr val="bg1"/>
                </a:solidFill>
              </a:rPr>
              <a:t>© 2019 Cengage. All rights reserved</a:t>
            </a:r>
            <a:r>
              <a:rPr lang="en-US" sz="1200" dirty="0">
                <a:solidFill>
                  <a:schemeClr val="bg1"/>
                </a:solidFill>
                <a:ea typeface="ＭＳ Ｐゴシック" charset="-128"/>
              </a:rPr>
              <a:t>.</a:t>
            </a:r>
            <a:endParaRPr lang="en-US" sz="1200" dirty="0">
              <a:solidFill>
                <a:schemeClr val="bg1"/>
              </a:solidFill>
            </a:endParaRPr>
          </a:p>
        </p:txBody>
      </p:sp>
    </p:spTree>
    <p:extLst>
      <p:ext uri="{BB962C8B-B14F-4D97-AF65-F5344CB8AC3E}">
        <p14:creationId xmlns:p14="http://schemas.microsoft.com/office/powerpoint/2010/main" val="597771180"/>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dirty="0"/>
              <a:t>Figure 16.5 Percentage of Success After Release from State Prison to Parole Supervision</a:t>
            </a:r>
          </a:p>
        </p:txBody>
      </p:sp>
      <p:sp>
        <p:nvSpPr>
          <p:cNvPr id="2" name="Content Placeholder 1">
            <a:extLst>
              <a:ext uri="{FF2B5EF4-FFF2-40B4-BE49-F238E27FC236}">
                <a16:creationId xmlns:a16="http://schemas.microsoft.com/office/drawing/2014/main" id="{93C8FA2D-279D-4AAA-87AF-6C8AB90D4C3A}"/>
              </a:ext>
            </a:extLst>
          </p:cNvPr>
          <p:cNvSpPr>
            <a:spLocks noGrp="1"/>
          </p:cNvSpPr>
          <p:nvPr>
            <p:ph idx="1"/>
          </p:nvPr>
        </p:nvSpPr>
        <p:spPr/>
        <p:txBody>
          <a:bodyPr/>
          <a:lstStyle/>
          <a:p>
            <a:pPr marL="0" indent="0">
              <a:buNone/>
            </a:pPr>
            <a:r>
              <a:rPr lang="en-US" dirty="0"/>
              <a:t> </a:t>
            </a:r>
          </a:p>
        </p:txBody>
      </p:sp>
      <p:pic>
        <p:nvPicPr>
          <p:cNvPr id="13" name="Picture 12" descr="A map of the United States with the percentage of success after release from state prison to parole supervision, by state. 0 to 40 percent: Minnesota. 41 to 50 percent: Illinois, Missouri, Utah, California, Alaska. 51 to 60 percent: New Hampshire, Massachusetts, Connecticut, New York, Pennsylvania, New Jersey, North Carolina, Ohio, Kentucky, Wisconsin, Arkansas, North Dakota, South Dakota, Kansas, Montana, New Mexico, Washington. 61 to 70 percent: Rhode Island, South Carolina, Georgia, Alabama, Mississippi, Louisiana, Michigan, Indiana, Iowa, Nebraska, Texas, Arizona, Idaho. 71 to 100 percent: West Virginia, Virginia, Oklahoma, Wyoming, Oregon. Data Missing: Maine, Vermont, Delaware, Maryland, Tennessee, Florida, Colorado, Nevada, Hawaii."/>
          <p:cNvPicPr>
            <a:picLocks noChangeAspect="1"/>
          </p:cNvPicPr>
          <p:nvPr/>
        </p:nvPicPr>
        <p:blipFill>
          <a:blip r:embed="rId3"/>
          <a:stretch>
            <a:fillRect/>
          </a:stretch>
        </p:blipFill>
        <p:spPr>
          <a:xfrm>
            <a:off x="1127760" y="2002240"/>
            <a:ext cx="6858000" cy="4017560"/>
          </a:xfrm>
          <a:prstGeom prst="rect">
            <a:avLst/>
          </a:prstGeom>
        </p:spPr>
      </p:pic>
    </p:spTree>
    <p:extLst>
      <p:ext uri="{BB962C8B-B14F-4D97-AF65-F5344CB8AC3E}">
        <p14:creationId xmlns:p14="http://schemas.microsoft.com/office/powerpoint/2010/main" val="2498572784"/>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 2</a:t>
            </a:r>
          </a:p>
        </p:txBody>
      </p:sp>
      <p:sp>
        <p:nvSpPr>
          <p:cNvPr id="3" name="Content Placeholder 2"/>
          <p:cNvSpPr>
            <a:spLocks noGrp="1"/>
          </p:cNvSpPr>
          <p:nvPr>
            <p:ph idx="1"/>
          </p:nvPr>
        </p:nvSpPr>
        <p:spPr/>
        <p:txBody>
          <a:bodyPr/>
          <a:lstStyle/>
          <a:p>
            <a:r>
              <a:rPr lang="en-US" altLang="en-US" dirty="0"/>
              <a:t>If technical violations were no longer sufficient cause for revocation of parole, how do you think recidivism rates would change? Do you think these violations are necessary to supervise the behavior of the person on parole?</a:t>
            </a:r>
          </a:p>
        </p:txBody>
      </p:sp>
    </p:spTree>
    <p:extLst>
      <p:ext uri="{BB962C8B-B14F-4D97-AF65-F5344CB8AC3E}">
        <p14:creationId xmlns:p14="http://schemas.microsoft.com/office/powerpoint/2010/main" val="1293989430"/>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27709"/>
            <a:ext cx="8641080" cy="1191491"/>
          </a:xfrm>
        </p:spPr>
        <p:txBody>
          <a:bodyPr/>
          <a:lstStyle/>
          <a:p>
            <a:r>
              <a:rPr lang="en-US" dirty="0"/>
              <a:t>The Structure of Community Supervision (1 of 3)</a:t>
            </a:r>
          </a:p>
        </p:txBody>
      </p:sp>
      <p:sp>
        <p:nvSpPr>
          <p:cNvPr id="3" name="Content Placeholder 2"/>
          <p:cNvSpPr>
            <a:spLocks noGrp="1"/>
          </p:cNvSpPr>
          <p:nvPr>
            <p:ph idx="1"/>
          </p:nvPr>
        </p:nvSpPr>
        <p:spPr/>
        <p:txBody>
          <a:bodyPr/>
          <a:lstStyle/>
          <a:p>
            <a:r>
              <a:rPr lang="en-US" altLang="en-US" dirty="0"/>
              <a:t>Three forces influence released individual’s adjustment to free society:</a:t>
            </a:r>
          </a:p>
          <a:p>
            <a:pPr marL="822960" lvl="1" indent="-457200">
              <a:buFont typeface="+mj-lt"/>
              <a:buAutoNum type="arabicPeriod"/>
            </a:pPr>
            <a:r>
              <a:rPr lang="en-US" altLang="en-US" dirty="0"/>
              <a:t>Parole officer</a:t>
            </a:r>
          </a:p>
          <a:p>
            <a:pPr lvl="2" indent="-457200"/>
            <a:r>
              <a:rPr lang="en-US" altLang="en-US" dirty="0"/>
              <a:t>Play two roles, cop and social worker</a:t>
            </a:r>
          </a:p>
          <a:p>
            <a:pPr marL="822960" lvl="1" indent="-457200">
              <a:buFont typeface="+mj-lt"/>
              <a:buAutoNum type="arabicPeriod"/>
            </a:pPr>
            <a:r>
              <a:rPr lang="en-US" altLang="en-US" dirty="0"/>
              <a:t>Parole bureaucracy</a:t>
            </a:r>
          </a:p>
          <a:p>
            <a:pPr lvl="2" indent="-457200"/>
            <a:r>
              <a:rPr lang="en-US" altLang="en-US" dirty="0"/>
              <a:t>Workload of parole officers is extremely high</a:t>
            </a:r>
          </a:p>
          <a:p>
            <a:pPr marL="822960" lvl="1" indent="-457200">
              <a:buFont typeface="+mj-lt"/>
              <a:buAutoNum type="arabicPeriod"/>
            </a:pPr>
            <a:r>
              <a:rPr lang="en-US" altLang="en-US" dirty="0"/>
              <a:t>Experiences of individual</a:t>
            </a:r>
          </a:p>
          <a:p>
            <a:pPr lvl="2" indent="-457200"/>
            <a:r>
              <a:rPr lang="en-US" altLang="en-US" dirty="0"/>
              <a:t>Always important to consider</a:t>
            </a:r>
          </a:p>
          <a:p>
            <a:r>
              <a:rPr lang="en-US" altLang="en-US" dirty="0"/>
              <a:t>Complex web of attitudes, situations, policies, and random events determines the outcome of the supervision process.</a:t>
            </a:r>
          </a:p>
        </p:txBody>
      </p:sp>
    </p:spTree>
    <p:extLst>
      <p:ext uri="{BB962C8B-B14F-4D97-AF65-F5344CB8AC3E}">
        <p14:creationId xmlns:p14="http://schemas.microsoft.com/office/powerpoint/2010/main" val="4098638598"/>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27709"/>
            <a:ext cx="8641080" cy="1191491"/>
          </a:xfrm>
        </p:spPr>
        <p:txBody>
          <a:bodyPr>
            <a:normAutofit/>
          </a:bodyPr>
          <a:lstStyle/>
          <a:p>
            <a:r>
              <a:rPr lang="en-US" dirty="0"/>
              <a:t>The Structure of Community Supervision (2 of 3)</a:t>
            </a:r>
          </a:p>
        </p:txBody>
      </p:sp>
      <p:sp>
        <p:nvSpPr>
          <p:cNvPr id="3" name="Content Placeholder 2"/>
          <p:cNvSpPr>
            <a:spLocks noGrp="1"/>
          </p:cNvSpPr>
          <p:nvPr>
            <p:ph idx="1"/>
          </p:nvPr>
        </p:nvSpPr>
        <p:spPr/>
        <p:txBody>
          <a:bodyPr/>
          <a:lstStyle/>
          <a:p>
            <a:r>
              <a:rPr lang="en-US" altLang="en-US" dirty="0"/>
              <a:t>Agents of Community Supervision:</a:t>
            </a:r>
          </a:p>
          <a:p>
            <a:pPr lvl="1"/>
            <a:r>
              <a:rPr lang="en-US" altLang="en-US" dirty="0"/>
              <a:t>Cop and social worker</a:t>
            </a:r>
          </a:p>
          <a:p>
            <a:pPr lvl="1"/>
            <a:r>
              <a:rPr lang="en-US" altLang="en-US" dirty="0"/>
              <a:t>Two hidden conditions:</a:t>
            </a:r>
          </a:p>
          <a:p>
            <a:pPr lvl="2"/>
            <a:r>
              <a:rPr lang="en-US" altLang="en-US" dirty="0"/>
              <a:t>Parole officer’s style. Officers have certain expectations about how clients will behave and how to treat them:</a:t>
            </a:r>
          </a:p>
          <a:p>
            <a:pPr lvl="3"/>
            <a:r>
              <a:rPr lang="en-US" altLang="en-US" dirty="0"/>
              <a:t>Parental approach</a:t>
            </a:r>
          </a:p>
          <a:p>
            <a:pPr lvl="3"/>
            <a:r>
              <a:rPr lang="en-US" altLang="en-US" dirty="0"/>
              <a:t>Welfare approach</a:t>
            </a:r>
          </a:p>
          <a:p>
            <a:pPr lvl="3"/>
            <a:r>
              <a:rPr lang="en-US" altLang="en-US" dirty="0"/>
              <a:t>Punitive officers</a:t>
            </a:r>
          </a:p>
          <a:p>
            <a:pPr lvl="3"/>
            <a:r>
              <a:rPr lang="en-US" altLang="en-US" dirty="0"/>
              <a:t>Passive agents</a:t>
            </a:r>
          </a:p>
          <a:p>
            <a:pPr lvl="2"/>
            <a:r>
              <a:rPr lang="en-US" altLang="en-US" dirty="0"/>
              <a:t>Supervision plan. This plan states what the parole officer is going to do about his or her client’s problems and how they are going to supervise them.</a:t>
            </a:r>
          </a:p>
        </p:txBody>
      </p:sp>
    </p:spTree>
    <p:extLst>
      <p:ext uri="{BB962C8B-B14F-4D97-AF65-F5344CB8AC3E}">
        <p14:creationId xmlns:p14="http://schemas.microsoft.com/office/powerpoint/2010/main" val="968275227"/>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709"/>
            <a:ext cx="8671560" cy="1191491"/>
          </a:xfrm>
        </p:spPr>
        <p:txBody>
          <a:bodyPr>
            <a:normAutofit/>
          </a:bodyPr>
          <a:lstStyle/>
          <a:p>
            <a:r>
              <a:rPr lang="en-US" dirty="0"/>
              <a:t>The Structure of Community Supervision (3 of 3)</a:t>
            </a:r>
          </a:p>
        </p:txBody>
      </p:sp>
      <p:sp>
        <p:nvSpPr>
          <p:cNvPr id="3" name="Content Placeholder 2"/>
          <p:cNvSpPr>
            <a:spLocks noGrp="1"/>
          </p:cNvSpPr>
          <p:nvPr>
            <p:ph idx="1"/>
          </p:nvPr>
        </p:nvSpPr>
        <p:spPr/>
        <p:txBody>
          <a:bodyPr/>
          <a:lstStyle/>
          <a:p>
            <a:r>
              <a:rPr lang="en-US" altLang="en-US" dirty="0"/>
              <a:t>The Community Supervision Bureaucracy:</a:t>
            </a:r>
          </a:p>
          <a:p>
            <a:pPr lvl="1"/>
            <a:r>
              <a:rPr lang="en-US" altLang="en-US" dirty="0"/>
              <a:t>Workload:</a:t>
            </a:r>
          </a:p>
          <a:p>
            <a:pPr lvl="2"/>
            <a:r>
              <a:rPr lang="en-US" altLang="en-US" dirty="0"/>
              <a:t>Active versus reduced surveillance</a:t>
            </a:r>
          </a:p>
          <a:p>
            <a:pPr lvl="2"/>
            <a:r>
              <a:rPr lang="en-US" altLang="en-US" dirty="0"/>
              <a:t>Parole officers spend as much as 80 percent of their time at nonsupervisory work</a:t>
            </a:r>
          </a:p>
          <a:p>
            <a:pPr lvl="1"/>
            <a:r>
              <a:rPr lang="en-US" altLang="en-US" dirty="0"/>
              <a:t>Philosophy and Policy</a:t>
            </a:r>
          </a:p>
          <a:p>
            <a:pPr lvl="1"/>
            <a:r>
              <a:rPr lang="en-US" altLang="en-US" dirty="0"/>
              <a:t>Constraints on Officers’ Authority:</a:t>
            </a:r>
          </a:p>
          <a:p>
            <a:pPr lvl="2"/>
            <a:r>
              <a:rPr lang="en-US" altLang="en-US" dirty="0"/>
              <a:t>Go along with the system</a:t>
            </a:r>
          </a:p>
          <a:p>
            <a:pPr lvl="2"/>
            <a:r>
              <a:rPr lang="en-US" altLang="en-US" dirty="0"/>
              <a:t>Unwritten rules</a:t>
            </a:r>
          </a:p>
        </p:txBody>
      </p:sp>
    </p:spTree>
    <p:extLst>
      <p:ext uri="{BB962C8B-B14F-4D97-AF65-F5344CB8AC3E}">
        <p14:creationId xmlns:p14="http://schemas.microsoft.com/office/powerpoint/2010/main" val="3962478090"/>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ＭＳ Ｐゴシック" charset="-128"/>
              </a:rPr>
              <a:t>Residential Programs (1 of 2)</a:t>
            </a:r>
            <a:endParaRPr lang="en-US" dirty="0"/>
          </a:p>
        </p:txBody>
      </p:sp>
      <p:sp>
        <p:nvSpPr>
          <p:cNvPr id="3" name="Content Placeholder 2"/>
          <p:cNvSpPr>
            <a:spLocks noGrp="1"/>
          </p:cNvSpPr>
          <p:nvPr>
            <p:ph idx="1"/>
          </p:nvPr>
        </p:nvSpPr>
        <p:spPr/>
        <p:txBody>
          <a:bodyPr/>
          <a:lstStyle/>
          <a:p>
            <a:r>
              <a:rPr lang="en-US" altLang="en-US" u="sng" dirty="0"/>
              <a:t>Community Correctional Centers</a:t>
            </a:r>
            <a:r>
              <a:rPr lang="en-US" altLang="en-US" dirty="0"/>
              <a:t>:</a:t>
            </a:r>
          </a:p>
          <a:p>
            <a:pPr lvl="1"/>
            <a:r>
              <a:rPr lang="en-US" altLang="en-US" dirty="0"/>
              <a:t>A small-group living facility, especially those who have been recently released from prison:</a:t>
            </a:r>
          </a:p>
          <a:p>
            <a:pPr lvl="1"/>
            <a:r>
              <a:rPr lang="en-US" altLang="en-US" dirty="0"/>
              <a:t>Typically house between 10 and 25 people at a time.</a:t>
            </a:r>
          </a:p>
          <a:p>
            <a:pPr lvl="2"/>
            <a:r>
              <a:rPr lang="en-US" altLang="en-US" dirty="0"/>
              <a:t>Usually provide counseling and drug treatment</a:t>
            </a:r>
          </a:p>
          <a:p>
            <a:pPr lvl="2"/>
            <a:r>
              <a:rPr lang="en-US" altLang="en-US" dirty="0"/>
              <a:t>Impose strict curfews</a:t>
            </a:r>
          </a:p>
          <a:p>
            <a:pPr lvl="2"/>
            <a:r>
              <a:rPr lang="en-US" altLang="en-US" dirty="0"/>
              <a:t>Residents can gradually earn a reduction in restrictions</a:t>
            </a:r>
          </a:p>
          <a:p>
            <a:pPr lvl="2"/>
            <a:r>
              <a:rPr lang="en-US" altLang="en-US" dirty="0"/>
              <a:t>Idea is to provide treatment while promoting step-by-step adjustment to community life</a:t>
            </a:r>
          </a:p>
        </p:txBody>
      </p:sp>
    </p:spTree>
    <p:extLst>
      <p:ext uri="{BB962C8B-B14F-4D97-AF65-F5344CB8AC3E}">
        <p14:creationId xmlns:p14="http://schemas.microsoft.com/office/powerpoint/2010/main" val="137040614"/>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Residential Programs (2 of 2)</a:t>
            </a:r>
          </a:p>
        </p:txBody>
      </p:sp>
      <p:sp>
        <p:nvSpPr>
          <p:cNvPr id="3" name="Content Placeholder 2"/>
          <p:cNvSpPr>
            <a:spLocks noGrp="1"/>
          </p:cNvSpPr>
          <p:nvPr>
            <p:ph idx="1"/>
          </p:nvPr>
        </p:nvSpPr>
        <p:spPr/>
        <p:txBody>
          <a:bodyPr/>
          <a:lstStyle/>
          <a:p>
            <a:r>
              <a:rPr lang="en-US" altLang="en-US" u="sng" dirty="0"/>
              <a:t>Work Release Center</a:t>
            </a:r>
            <a:r>
              <a:rPr lang="en-US" altLang="en-US" dirty="0"/>
              <a:t>:</a:t>
            </a:r>
          </a:p>
          <a:p>
            <a:pPr lvl="1"/>
            <a:r>
              <a:rPr lang="en-US" altLang="en-US" dirty="0"/>
              <a:t>A facility that allows residents to work in the community during the day while residing in the center during nonworking hours</a:t>
            </a:r>
          </a:p>
          <a:p>
            <a:pPr lvl="1"/>
            <a:r>
              <a:rPr lang="en-US" altLang="en-US" dirty="0"/>
              <a:t>Originated in Wisconsin with the 1913 Huber Law</a:t>
            </a:r>
          </a:p>
          <a:p>
            <a:pPr lvl="1"/>
            <a:r>
              <a:rPr lang="en-US" altLang="en-US" dirty="0"/>
              <a:t>Two types:</a:t>
            </a:r>
          </a:p>
          <a:p>
            <a:pPr lvl="2"/>
            <a:r>
              <a:rPr lang="en-US" altLang="en-US" dirty="0"/>
              <a:t>People in prison work during day and return at night</a:t>
            </a:r>
          </a:p>
          <a:p>
            <a:pPr lvl="2"/>
            <a:r>
              <a:rPr lang="en-US" altLang="en-US" dirty="0"/>
              <a:t>People work and live at home during week; return to center on weekends</a:t>
            </a:r>
          </a:p>
        </p:txBody>
      </p:sp>
    </p:spTree>
    <p:extLst>
      <p:ext uri="{BB962C8B-B14F-4D97-AF65-F5344CB8AC3E}">
        <p14:creationId xmlns:p14="http://schemas.microsoft.com/office/powerpoint/2010/main" val="1435649512"/>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Experience of Postrelease Life (1 of 2)</a:t>
            </a:r>
          </a:p>
        </p:txBody>
      </p:sp>
      <p:sp>
        <p:nvSpPr>
          <p:cNvPr id="3" name="Content Placeholder 2"/>
          <p:cNvSpPr>
            <a:spLocks noGrp="1"/>
          </p:cNvSpPr>
          <p:nvPr>
            <p:ph idx="1"/>
          </p:nvPr>
        </p:nvSpPr>
        <p:spPr/>
        <p:txBody>
          <a:bodyPr/>
          <a:lstStyle/>
          <a:p>
            <a:r>
              <a:rPr lang="en-US" altLang="en-US" dirty="0"/>
              <a:t>The Strangeness of Reentry</a:t>
            </a:r>
          </a:p>
          <a:p>
            <a:r>
              <a:rPr lang="en-US" altLang="en-US" dirty="0"/>
              <a:t>Supervision and Surveillance</a:t>
            </a:r>
          </a:p>
          <a:p>
            <a:r>
              <a:rPr lang="en-US" altLang="en-US" dirty="0"/>
              <a:t>The Problem of Unmet Personal Needs</a:t>
            </a:r>
          </a:p>
          <a:p>
            <a:r>
              <a:rPr lang="en-US" altLang="en-US" dirty="0"/>
              <a:t>Barriers to Success:</a:t>
            </a:r>
          </a:p>
          <a:p>
            <a:pPr lvl="1"/>
            <a:r>
              <a:rPr lang="en-US" altLang="en-US" dirty="0"/>
              <a:t>Civil Disabilities:</a:t>
            </a:r>
          </a:p>
          <a:p>
            <a:pPr lvl="2"/>
            <a:r>
              <a:rPr lang="en-US" altLang="en-US" dirty="0"/>
              <a:t>Right to vote</a:t>
            </a:r>
          </a:p>
          <a:p>
            <a:pPr lvl="2"/>
            <a:r>
              <a:rPr lang="en-US" altLang="en-US" dirty="0"/>
              <a:t>Public assistance and food stamps</a:t>
            </a:r>
          </a:p>
          <a:p>
            <a:pPr lvl="2"/>
            <a:r>
              <a:rPr lang="en-US" altLang="en-US" dirty="0"/>
              <a:t>Public housing</a:t>
            </a:r>
          </a:p>
          <a:p>
            <a:pPr lvl="2"/>
            <a:r>
              <a:rPr lang="en-US" altLang="en-US" dirty="0"/>
              <a:t>Driver’s licenses</a:t>
            </a:r>
          </a:p>
          <a:p>
            <a:pPr lvl="2"/>
            <a:r>
              <a:rPr lang="en-US" altLang="en-US" dirty="0"/>
              <a:t>Adoptions and foster care</a:t>
            </a:r>
          </a:p>
          <a:p>
            <a:pPr lvl="2"/>
            <a:r>
              <a:rPr lang="en-US" altLang="en-US" dirty="0"/>
              <a:t>Student loans</a:t>
            </a:r>
          </a:p>
        </p:txBody>
      </p:sp>
    </p:spTree>
    <p:extLst>
      <p:ext uri="{BB962C8B-B14F-4D97-AF65-F5344CB8AC3E}">
        <p14:creationId xmlns:p14="http://schemas.microsoft.com/office/powerpoint/2010/main" val="1325738096"/>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lvl="0"/>
            <a:r>
              <a:rPr lang="en-US" dirty="0"/>
              <a:t>The Experience of Postrelease Life (2 of 2)</a:t>
            </a:r>
          </a:p>
        </p:txBody>
      </p:sp>
      <p:sp>
        <p:nvSpPr>
          <p:cNvPr id="7" name="Content Placeholder 6"/>
          <p:cNvSpPr>
            <a:spLocks noGrp="1"/>
          </p:cNvSpPr>
          <p:nvPr>
            <p:ph idx="1"/>
          </p:nvPr>
        </p:nvSpPr>
        <p:spPr>
          <a:xfrm>
            <a:off x="152400" y="1396652"/>
            <a:ext cx="8839200" cy="4775548"/>
          </a:xfrm>
        </p:spPr>
        <p:txBody>
          <a:bodyPr/>
          <a:lstStyle/>
          <a:p>
            <a:pPr lvl="1"/>
            <a:r>
              <a:rPr lang="en-US" altLang="en-US" dirty="0"/>
              <a:t>Many restrictions are statutory stemming from common law traditions of “civil death.”</a:t>
            </a:r>
          </a:p>
          <a:p>
            <a:pPr lvl="1"/>
            <a:r>
              <a:rPr lang="en-US" altLang="en-US" dirty="0"/>
              <a:t>Securing housing, food stamps, and childcare are some of the many issues this population faces.</a:t>
            </a:r>
          </a:p>
          <a:p>
            <a:r>
              <a:rPr lang="en-US" altLang="en-US" dirty="0"/>
              <a:t>Expungement and Pardon:</a:t>
            </a:r>
          </a:p>
          <a:p>
            <a:pPr lvl="1"/>
            <a:r>
              <a:rPr lang="en-US" altLang="en-US" u="sng" dirty="0"/>
              <a:t>Expungement</a:t>
            </a:r>
            <a:r>
              <a:rPr lang="en-US" altLang="en-US" dirty="0"/>
              <a:t>:</a:t>
            </a:r>
          </a:p>
          <a:p>
            <a:pPr lvl="2"/>
            <a:r>
              <a:rPr lang="en-US" altLang="en-US" dirty="0"/>
              <a:t>A legal process that results in the removal of a conviction from official records.</a:t>
            </a:r>
          </a:p>
          <a:p>
            <a:pPr lvl="1"/>
            <a:r>
              <a:rPr lang="en-US" altLang="en-US" u="sng" dirty="0"/>
              <a:t>Pardon</a:t>
            </a:r>
            <a:r>
              <a:rPr lang="en-US" altLang="en-US" dirty="0"/>
              <a:t>:</a:t>
            </a:r>
          </a:p>
          <a:p>
            <a:pPr lvl="2"/>
            <a:r>
              <a:rPr lang="en-US" altLang="en-US" dirty="0"/>
              <a:t>An action of the executive branch of the state or federal government excusing an offense and absolving a person of the consequences of his or her crime.</a:t>
            </a:r>
            <a:endParaRPr lang="en-US" dirty="0"/>
          </a:p>
        </p:txBody>
      </p:sp>
    </p:spTree>
    <p:extLst>
      <p:ext uri="{BB962C8B-B14F-4D97-AF65-F5344CB8AC3E}">
        <p14:creationId xmlns:p14="http://schemas.microsoft.com/office/powerpoint/2010/main" val="2735064767"/>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Figure 16.7 Voting Rights for People Convicted of Felonies</a:t>
            </a:r>
          </a:p>
        </p:txBody>
      </p:sp>
      <p:sp>
        <p:nvSpPr>
          <p:cNvPr id="2" name="Content Placeholder 1">
            <a:extLst>
              <a:ext uri="{FF2B5EF4-FFF2-40B4-BE49-F238E27FC236}">
                <a16:creationId xmlns:a16="http://schemas.microsoft.com/office/drawing/2014/main" id="{8C5E6A33-B75E-4F31-B1FE-B7D5D4C8204E}"/>
              </a:ext>
            </a:extLst>
          </p:cNvPr>
          <p:cNvSpPr>
            <a:spLocks noGrp="1"/>
          </p:cNvSpPr>
          <p:nvPr>
            <p:ph idx="1"/>
          </p:nvPr>
        </p:nvSpPr>
        <p:spPr/>
        <p:txBody>
          <a:bodyPr/>
          <a:lstStyle/>
          <a:p>
            <a:pPr marL="0" indent="0">
              <a:buNone/>
            </a:pPr>
            <a:r>
              <a:rPr lang="en-US" dirty="0"/>
              <a:t> </a:t>
            </a:r>
          </a:p>
        </p:txBody>
      </p:sp>
      <p:pic>
        <p:nvPicPr>
          <p:cNvPr id="12" name="Picture 11" descr="4 maps of the United States indicating voting rights for people convicted of felonies for each state. Map 1: all states except for Maine and Vermont prohibit felons from voting during prison. Map 2: the following states prohibit voting during prison and parole: New York, Connecticut, New Jersey, Delaware, Maryland, West Virginia, Virginia, North Carolina, South Carolina, Georgia, Florida, Alabama, Mississippi, Kentucky, Tennessee, Wisconsin, Missouri, Iowa, Minnesota, Arkansas, Louisiana, South Dakota, Nebraska, Kansas, Oklahoma, Texas, Wyoming, Colorado, New Mexico, Arizona, Idaho, Washington, Nevada, California, Alaska. Map 3: the following states prohibit voting during prison, parole, and probation: New Jersey, Delaware, Maryland, West Virginia, Virginia, North Carolina, South Carolina, Georgia, Florida, Alabama, Mississippi, Kentucky, Tennessee, Wisconsin, Missouri, Iowa, Minnesota, Arkansas, Louisiana, South Dakota, Nebraska, Kansas, Oklahoma, Texas, Wyoming, New Mexico, Arizona, Idaho, Washington, Nevada, Alaska. Map 4: the following states prohibit voting during prison, parole, probation, and post sentence for some of all felons: Virginia, Kentucky, Tennessee, Florida, Alabama, Mississippi, Iowa, Nebraska, Wyoming, Nevada, Arizona."/>
          <p:cNvPicPr>
            <a:picLocks noChangeAspect="1"/>
          </p:cNvPicPr>
          <p:nvPr/>
        </p:nvPicPr>
        <p:blipFill>
          <a:blip r:embed="rId3"/>
          <a:stretch>
            <a:fillRect/>
          </a:stretch>
        </p:blipFill>
        <p:spPr>
          <a:xfrm>
            <a:off x="1539240" y="1598826"/>
            <a:ext cx="6027209" cy="4497174"/>
          </a:xfrm>
          <a:prstGeom prst="rect">
            <a:avLst/>
          </a:prstGeom>
        </p:spPr>
      </p:pic>
    </p:spTree>
    <p:extLst>
      <p:ext uri="{BB962C8B-B14F-4D97-AF65-F5344CB8AC3E}">
        <p14:creationId xmlns:p14="http://schemas.microsoft.com/office/powerpoint/2010/main" val="18702273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ea typeface="ＭＳ Ｐゴシック" charset="-128"/>
              </a:rPr>
              <a:t>Learning Objectives (1 of 2)</a:t>
            </a:r>
            <a:endParaRPr lang="en-US" dirty="0"/>
          </a:p>
        </p:txBody>
      </p:sp>
      <p:sp>
        <p:nvSpPr>
          <p:cNvPr id="5" name="Content Placeholder 4"/>
          <p:cNvSpPr>
            <a:spLocks noGrp="1"/>
          </p:cNvSpPr>
          <p:nvPr>
            <p:ph idx="1"/>
          </p:nvPr>
        </p:nvSpPr>
        <p:spPr/>
        <p:txBody>
          <a:bodyPr/>
          <a:lstStyle/>
          <a:p>
            <a:pPr marL="582930" indent="-514350">
              <a:buFont typeface="+mj-lt"/>
              <a:buAutoNum type="arabicPeriod"/>
            </a:pPr>
            <a:r>
              <a:rPr lang="en-US" altLang="en-US" dirty="0"/>
              <a:t>Describe the major characteristics of the postrelease function of the corrections system.</a:t>
            </a:r>
          </a:p>
          <a:p>
            <a:pPr marL="582930" indent="-514350">
              <a:buFont typeface="+mj-lt"/>
              <a:buAutoNum type="arabicPeriod"/>
            </a:pPr>
            <a:r>
              <a:rPr lang="en-US" altLang="en-US" dirty="0"/>
              <a:t>Define community supervision and revocation of community supervision.</a:t>
            </a:r>
          </a:p>
          <a:p>
            <a:pPr marL="582930" indent="-514350">
              <a:buFont typeface="+mj-lt"/>
              <a:buAutoNum type="arabicPeriod"/>
            </a:pPr>
            <a:r>
              <a:rPr lang="en-US" altLang="en-US" dirty="0"/>
              <a:t>Explain how community supervision is structured.</a:t>
            </a:r>
          </a:p>
          <a:p>
            <a:pPr marL="582930" indent="-514350">
              <a:buFont typeface="+mj-lt"/>
              <a:buAutoNum type="arabicPeriod"/>
            </a:pPr>
            <a:r>
              <a:rPr lang="en-US" altLang="en-US" dirty="0"/>
              <a:t>Analyze the constraints on community supervision.</a:t>
            </a:r>
            <a:endParaRPr lang="en-US" dirty="0"/>
          </a:p>
        </p:txBody>
      </p:sp>
    </p:spTree>
    <p:extLst>
      <p:ext uri="{BB962C8B-B14F-4D97-AF65-F5344CB8AC3E}">
        <p14:creationId xmlns:p14="http://schemas.microsoft.com/office/powerpoint/2010/main" val="2878884583"/>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Person on Parole as “Dangerous”</a:t>
            </a:r>
          </a:p>
        </p:txBody>
      </p:sp>
      <p:sp>
        <p:nvSpPr>
          <p:cNvPr id="5" name="Content Placeholder 4"/>
          <p:cNvSpPr>
            <a:spLocks noGrp="1"/>
          </p:cNvSpPr>
          <p:nvPr>
            <p:ph idx="1"/>
          </p:nvPr>
        </p:nvSpPr>
        <p:spPr/>
        <p:txBody>
          <a:bodyPr/>
          <a:lstStyle/>
          <a:p>
            <a:r>
              <a:rPr lang="en-US" altLang="en-US" dirty="0"/>
              <a:t>More than two-third of states have passed sex offender notification laws:</a:t>
            </a:r>
          </a:p>
          <a:p>
            <a:pPr lvl="1"/>
            <a:r>
              <a:rPr lang="en-US" altLang="en-US" dirty="0"/>
              <a:t>Notification laws seem to have heightened public discomfort</a:t>
            </a:r>
          </a:p>
          <a:p>
            <a:pPr lvl="1"/>
            <a:r>
              <a:rPr lang="en-US" altLang="en-US" dirty="0"/>
              <a:t>Isolated tragedies can exaggerate the actual danger</a:t>
            </a:r>
          </a:p>
          <a:p>
            <a:r>
              <a:rPr lang="en-US" altLang="en-US" dirty="0"/>
              <a:t>No correlation between numbers of people on parole and crime rate</a:t>
            </a:r>
          </a:p>
          <a:p>
            <a:r>
              <a:rPr lang="en-US" altLang="en-US" dirty="0"/>
              <a:t>Statutes such as Megan’s Law come out of parole violations</a:t>
            </a:r>
          </a:p>
        </p:txBody>
      </p:sp>
    </p:spTree>
    <p:extLst>
      <p:ext uri="{BB962C8B-B14F-4D97-AF65-F5344CB8AC3E}">
        <p14:creationId xmlns:p14="http://schemas.microsoft.com/office/powerpoint/2010/main" val="2620079701"/>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Figure 16.9 Crime Rate and Releases from State and Federal Prisons, 1980–2015</a:t>
            </a:r>
          </a:p>
        </p:txBody>
      </p:sp>
      <p:sp>
        <p:nvSpPr>
          <p:cNvPr id="3" name="Content Placeholder 2">
            <a:extLst>
              <a:ext uri="{FF2B5EF4-FFF2-40B4-BE49-F238E27FC236}">
                <a16:creationId xmlns:a16="http://schemas.microsoft.com/office/drawing/2014/main" id="{E669188E-65CF-43F5-9464-CBE06BB17EFD}"/>
              </a:ext>
            </a:extLst>
          </p:cNvPr>
          <p:cNvSpPr>
            <a:spLocks noGrp="1"/>
          </p:cNvSpPr>
          <p:nvPr>
            <p:ph idx="1"/>
          </p:nvPr>
        </p:nvSpPr>
        <p:spPr/>
        <p:txBody>
          <a:bodyPr/>
          <a:lstStyle/>
          <a:p>
            <a:pPr marL="0" indent="0">
              <a:buNone/>
            </a:pPr>
            <a:r>
              <a:rPr lang="en-US" dirty="0"/>
              <a:t> </a:t>
            </a:r>
          </a:p>
        </p:txBody>
      </p:sp>
      <p:pic>
        <p:nvPicPr>
          <p:cNvPr id="7" name="Picture 6" descr="2 data sets plotted on one graph. The x axis is year, with number of releases in increments of 100,000 on the left y axis and index crimes per 100,000 population in increments of 1,000 on the right y axis. The line representing number of releases begins at 19 80, 180,000 and rises to 19 99, 570,000 before falling to 2001, 500,000. The line rises again to a peak at 2009, 740,000 before falling to 2015, 625,000. The line, index crime rate, begins at 19 80, 6,000 and falls to 19 84, 5,000 before rising again to 19 91, 6,000. It then declines steadily to 2015, 2,950. The lines intersect at the year 19 94. All values estimated."/>
          <p:cNvPicPr>
            <a:picLocks noChangeAspect="1"/>
          </p:cNvPicPr>
          <p:nvPr/>
        </p:nvPicPr>
        <p:blipFill>
          <a:blip r:embed="rId3"/>
          <a:stretch>
            <a:fillRect/>
          </a:stretch>
        </p:blipFill>
        <p:spPr>
          <a:xfrm>
            <a:off x="1602740" y="1485900"/>
            <a:ext cx="5917406" cy="4581633"/>
          </a:xfrm>
          <a:prstGeom prst="rect">
            <a:avLst/>
          </a:prstGeom>
        </p:spPr>
      </p:pic>
    </p:spTree>
    <p:extLst>
      <p:ext uri="{BB962C8B-B14F-4D97-AF65-F5344CB8AC3E}">
        <p14:creationId xmlns:p14="http://schemas.microsoft.com/office/powerpoint/2010/main" val="1778522039"/>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ea typeface="ＭＳ Ｐゴシック" charset="-128"/>
              </a:rPr>
              <a:t>The Elements of Successful Reentry</a:t>
            </a:r>
            <a:endParaRPr lang="en-US" dirty="0"/>
          </a:p>
        </p:txBody>
      </p:sp>
      <p:sp>
        <p:nvSpPr>
          <p:cNvPr id="7" name="Content Placeholder 6"/>
          <p:cNvSpPr>
            <a:spLocks noGrp="1"/>
          </p:cNvSpPr>
          <p:nvPr>
            <p:ph idx="1"/>
          </p:nvPr>
        </p:nvSpPr>
        <p:spPr/>
        <p:txBody>
          <a:bodyPr/>
          <a:lstStyle/>
          <a:p>
            <a:r>
              <a:rPr lang="en-US" altLang="en-US" dirty="0"/>
              <a:t>Most important adjustments for successful reentry</a:t>
            </a:r>
          </a:p>
          <a:p>
            <a:pPr lvl="1"/>
            <a:r>
              <a:rPr lang="en-US" altLang="en-US" dirty="0"/>
              <a:t>Getting substance abuse under control</a:t>
            </a:r>
          </a:p>
          <a:p>
            <a:pPr lvl="1"/>
            <a:r>
              <a:rPr lang="en-US" altLang="en-US" dirty="0"/>
              <a:t>Getting a job</a:t>
            </a:r>
          </a:p>
          <a:p>
            <a:pPr lvl="1"/>
            <a:r>
              <a:rPr lang="en-US" altLang="en-US" dirty="0"/>
              <a:t>Getting a community support system</a:t>
            </a:r>
          </a:p>
          <a:p>
            <a:pPr lvl="1"/>
            <a:r>
              <a:rPr lang="en-US" altLang="en-US" dirty="0"/>
              <a:t>Getting a new sense of “who I am”</a:t>
            </a:r>
          </a:p>
        </p:txBody>
      </p:sp>
    </p:spTree>
    <p:extLst>
      <p:ext uri="{BB962C8B-B14F-4D97-AF65-F5344CB8AC3E}">
        <p14:creationId xmlns:p14="http://schemas.microsoft.com/office/powerpoint/2010/main" val="195076086"/>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Postrelease Supervision (1 of 2)</a:t>
            </a:r>
          </a:p>
        </p:txBody>
      </p:sp>
      <p:sp>
        <p:nvSpPr>
          <p:cNvPr id="3" name="Content Placeholder 2"/>
          <p:cNvSpPr>
            <a:spLocks noGrp="1"/>
          </p:cNvSpPr>
          <p:nvPr>
            <p:ph idx="1"/>
          </p:nvPr>
        </p:nvSpPr>
        <p:spPr/>
        <p:txBody>
          <a:bodyPr/>
          <a:lstStyle/>
          <a:p>
            <a:r>
              <a:rPr lang="en-US" altLang="en-US" dirty="0"/>
              <a:t>How Effective Is Postrelease Supervision?</a:t>
            </a:r>
          </a:p>
          <a:p>
            <a:pPr lvl="1"/>
            <a:r>
              <a:rPr lang="en-US" altLang="en-US" dirty="0"/>
              <a:t>Measured in terms of rates of recidivism</a:t>
            </a:r>
          </a:p>
          <a:p>
            <a:pPr lvl="2"/>
            <a:r>
              <a:rPr lang="en-US" altLang="en-US" dirty="0"/>
              <a:t>Less than half of those released from prison remain arrest-free after three years</a:t>
            </a:r>
          </a:p>
          <a:p>
            <a:pPr lvl="2"/>
            <a:r>
              <a:rPr lang="en-US" altLang="en-US" dirty="0"/>
              <a:t>Mandatory release only seems to work for those who committed property offenses</a:t>
            </a:r>
          </a:p>
          <a:p>
            <a:pPr lvl="2"/>
            <a:r>
              <a:rPr lang="en-US" altLang="en-US" dirty="0"/>
              <a:t>Case management</a:t>
            </a:r>
          </a:p>
          <a:p>
            <a:pPr lvl="2"/>
            <a:r>
              <a:rPr lang="en-US" altLang="en-US" dirty="0"/>
              <a:t>Overall, success of parole supervision is mixed</a:t>
            </a:r>
          </a:p>
        </p:txBody>
      </p:sp>
    </p:spTree>
    <p:extLst>
      <p:ext uri="{BB962C8B-B14F-4D97-AF65-F5344CB8AC3E}">
        <p14:creationId xmlns:p14="http://schemas.microsoft.com/office/powerpoint/2010/main" val="729836298"/>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Postrelease Supervision (2 of 2)</a:t>
            </a:r>
          </a:p>
        </p:txBody>
      </p:sp>
      <p:sp>
        <p:nvSpPr>
          <p:cNvPr id="3" name="Content Placeholder 2"/>
          <p:cNvSpPr>
            <a:spLocks noGrp="1"/>
          </p:cNvSpPr>
          <p:nvPr>
            <p:ph idx="1"/>
          </p:nvPr>
        </p:nvSpPr>
        <p:spPr/>
        <p:txBody>
          <a:bodyPr/>
          <a:lstStyle/>
          <a:p>
            <a:r>
              <a:rPr lang="en-US" altLang="en-US" dirty="0"/>
              <a:t>Evidence-based priorities for policy changes to help the parole process include:</a:t>
            </a:r>
          </a:p>
          <a:p>
            <a:pPr lvl="1"/>
            <a:r>
              <a:rPr lang="en-US" altLang="en-US" dirty="0"/>
              <a:t>Develop and use of valid risk assessments</a:t>
            </a:r>
          </a:p>
          <a:p>
            <a:pPr lvl="1"/>
            <a:r>
              <a:rPr lang="en-US" altLang="en-US" dirty="0"/>
              <a:t>Target supervision strategies to deal with critical needs of high-risk cases</a:t>
            </a:r>
          </a:p>
          <a:p>
            <a:pPr lvl="1"/>
            <a:r>
              <a:rPr lang="en-US" altLang="en-US" dirty="0"/>
              <a:t>Creation of incentives for people who want to succeed</a:t>
            </a:r>
          </a:p>
          <a:p>
            <a:pPr lvl="1"/>
            <a:r>
              <a:rPr lang="en-US" altLang="en-US" dirty="0"/>
              <a:t>Support and help those who do reenter comply with the restrictions</a:t>
            </a:r>
          </a:p>
          <a:p>
            <a:pPr lvl="1"/>
            <a:r>
              <a:rPr lang="en-US" altLang="en-US" dirty="0"/>
              <a:t>Be sensible about revoking parole</a:t>
            </a:r>
          </a:p>
        </p:txBody>
      </p:sp>
    </p:spTree>
    <p:extLst>
      <p:ext uri="{BB962C8B-B14F-4D97-AF65-F5344CB8AC3E}">
        <p14:creationId xmlns:p14="http://schemas.microsoft.com/office/powerpoint/2010/main" val="849997791"/>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 3</a:t>
            </a:r>
          </a:p>
        </p:txBody>
      </p:sp>
      <p:sp>
        <p:nvSpPr>
          <p:cNvPr id="3" name="Content Placeholder 2"/>
          <p:cNvSpPr>
            <a:spLocks noGrp="1"/>
          </p:cNvSpPr>
          <p:nvPr>
            <p:ph idx="1"/>
          </p:nvPr>
        </p:nvSpPr>
        <p:spPr/>
        <p:txBody>
          <a:bodyPr/>
          <a:lstStyle/>
          <a:p>
            <a:pPr marL="0" indent="0">
              <a:buNone/>
            </a:pPr>
            <a:r>
              <a:rPr lang="en-US" altLang="en-US" dirty="0"/>
              <a:t>How do you see parole evolving in the future and how do you see these changes affecting the corrections system?</a:t>
            </a:r>
          </a:p>
        </p:txBody>
      </p:sp>
    </p:spTree>
    <p:extLst>
      <p:ext uri="{BB962C8B-B14F-4D97-AF65-F5344CB8AC3E}">
        <p14:creationId xmlns:p14="http://schemas.microsoft.com/office/powerpoint/2010/main" val="259116314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ＭＳ Ｐゴシック" charset="-128"/>
              </a:rPr>
              <a:t>Learning Objectives (2 of 2)</a:t>
            </a:r>
            <a:endParaRPr lang="en-US" dirty="0"/>
          </a:p>
        </p:txBody>
      </p:sp>
      <p:sp>
        <p:nvSpPr>
          <p:cNvPr id="3" name="Content Placeholder 2"/>
          <p:cNvSpPr>
            <a:spLocks noGrp="1"/>
          </p:cNvSpPr>
          <p:nvPr>
            <p:ph idx="1"/>
          </p:nvPr>
        </p:nvSpPr>
        <p:spPr/>
        <p:txBody>
          <a:bodyPr/>
          <a:lstStyle/>
          <a:p>
            <a:pPr marL="582930" indent="-514350">
              <a:buFont typeface="+mj-lt"/>
              <a:buAutoNum type="arabicPeriod" startAt="5"/>
            </a:pPr>
            <a:r>
              <a:rPr lang="en-US" altLang="en-US" dirty="0"/>
              <a:t>Describe residential programs and how they help people on parole.</a:t>
            </a:r>
          </a:p>
          <a:p>
            <a:pPr marL="582930" indent="-514350">
              <a:buFont typeface="+mj-lt"/>
              <a:buAutoNum type="arabicPeriod" startAt="5"/>
            </a:pPr>
            <a:r>
              <a:rPr lang="en-US" altLang="en-US" dirty="0"/>
              <a:t>Identify the major problems that people on parole confront.</a:t>
            </a:r>
          </a:p>
          <a:p>
            <a:pPr marL="582930" indent="-514350">
              <a:buFont typeface="+mj-lt"/>
              <a:buAutoNum type="arabicPeriod" startAt="5"/>
            </a:pPr>
            <a:r>
              <a:rPr lang="en-US" altLang="en-US" dirty="0"/>
              <a:t>Understand why some people on parole are viewed as dangerous and how society handles this problem. </a:t>
            </a:r>
          </a:p>
          <a:p>
            <a:pPr marL="582930" indent="-514350">
              <a:buFont typeface="+mj-lt"/>
              <a:buAutoNum type="arabicPeriod" startAt="5"/>
            </a:pPr>
            <a:r>
              <a:rPr lang="en-US" altLang="en-US" dirty="0"/>
              <a:t>Describe the effectiveness of </a:t>
            </a:r>
            <a:r>
              <a:rPr lang="en-US" altLang="en-US" dirty="0" err="1"/>
              <a:t>postrelease</a:t>
            </a:r>
            <a:r>
              <a:rPr lang="en-US" altLang="en-US" dirty="0"/>
              <a:t> supervision.</a:t>
            </a:r>
          </a:p>
        </p:txBody>
      </p:sp>
    </p:spTree>
    <p:extLst>
      <p:ext uri="{BB962C8B-B14F-4D97-AF65-F5344CB8AC3E}">
        <p14:creationId xmlns:p14="http://schemas.microsoft.com/office/powerpoint/2010/main" val="402295783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91491"/>
          </a:xfrm>
        </p:spPr>
        <p:txBody>
          <a:bodyPr/>
          <a:lstStyle/>
          <a:p>
            <a:r>
              <a:rPr lang="en-US" dirty="0">
                <a:ea typeface="ＭＳ Ｐゴシック" charset="-128"/>
              </a:rPr>
              <a:t>Overview of the Postrelease Function (1 of 5)</a:t>
            </a:r>
            <a:endParaRPr lang="en-US" dirty="0"/>
          </a:p>
        </p:txBody>
      </p:sp>
      <p:sp>
        <p:nvSpPr>
          <p:cNvPr id="3" name="Content Placeholder 2"/>
          <p:cNvSpPr>
            <a:spLocks noGrp="1"/>
          </p:cNvSpPr>
          <p:nvPr>
            <p:ph idx="1"/>
          </p:nvPr>
        </p:nvSpPr>
        <p:spPr/>
        <p:txBody>
          <a:bodyPr/>
          <a:lstStyle/>
          <a:p>
            <a:r>
              <a:rPr lang="en-US" altLang="en-US" u="sng" dirty="0"/>
              <a:t>Conditions of Release</a:t>
            </a:r>
            <a:r>
              <a:rPr lang="en-US" altLang="en-US" dirty="0"/>
              <a:t>:</a:t>
            </a:r>
          </a:p>
          <a:p>
            <a:pPr lvl="1"/>
            <a:r>
              <a:rPr lang="en-US" altLang="en-US" dirty="0"/>
              <a:t>Restrictions on conduct that people on parole must obey as a legally binding requirement of being released.</a:t>
            </a:r>
          </a:p>
          <a:p>
            <a:r>
              <a:rPr lang="en-US" altLang="en-US" dirty="0"/>
              <a:t>Parole boards only release about one-fourth of people from prison (down from 65 percent in 1976).</a:t>
            </a:r>
          </a:p>
          <a:p>
            <a:r>
              <a:rPr lang="en-US" altLang="en-US" dirty="0"/>
              <a:t>80 percent of those released now under parole supervision (compared to 60 percent in 1960).</a:t>
            </a:r>
          </a:p>
          <a:p>
            <a:r>
              <a:rPr lang="en-US" altLang="en-US" dirty="0"/>
              <a:t>No truly “clean” start is possible.</a:t>
            </a:r>
          </a:p>
          <a:p>
            <a:r>
              <a:rPr lang="en-US" altLang="en-US" dirty="0"/>
              <a:t>Important to remember that the experience of a “former convict” is almost as stigmatizing as that of a “convict,” and can be more frustrating.</a:t>
            </a:r>
          </a:p>
        </p:txBody>
      </p:sp>
    </p:spTree>
    <p:extLst>
      <p:ext uri="{BB962C8B-B14F-4D97-AF65-F5344CB8AC3E}">
        <p14:creationId xmlns:p14="http://schemas.microsoft.com/office/powerpoint/2010/main" val="217161463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91491"/>
          </a:xfrm>
        </p:spPr>
        <p:txBody>
          <a:bodyPr/>
          <a:lstStyle/>
          <a:p>
            <a:r>
              <a:rPr lang="en-US" dirty="0">
                <a:ea typeface="ＭＳ Ｐゴシック" charset="-128"/>
              </a:rPr>
              <a:t>Overview of the Postrelease Function (2 of 5)</a:t>
            </a:r>
            <a:endParaRPr lang="en-US" dirty="0"/>
          </a:p>
        </p:txBody>
      </p:sp>
      <p:sp>
        <p:nvSpPr>
          <p:cNvPr id="3" name="Content Placeholder 2"/>
          <p:cNvSpPr>
            <a:spLocks noGrp="1"/>
          </p:cNvSpPr>
          <p:nvPr>
            <p:ph idx="1"/>
          </p:nvPr>
        </p:nvSpPr>
        <p:spPr/>
        <p:txBody>
          <a:bodyPr/>
          <a:lstStyle/>
          <a:p>
            <a:r>
              <a:rPr lang="en-US" altLang="en-US" dirty="0"/>
              <a:t>Community Supervision:</a:t>
            </a:r>
          </a:p>
          <a:p>
            <a:pPr lvl="1"/>
            <a:r>
              <a:rPr lang="en-US" altLang="en-US" dirty="0"/>
              <a:t>Restrictions on people on parole:</a:t>
            </a:r>
          </a:p>
          <a:p>
            <a:pPr lvl="2"/>
            <a:r>
              <a:rPr lang="en-US" altLang="en-US" dirty="0"/>
              <a:t>Personal and material problems are staggering</a:t>
            </a:r>
          </a:p>
          <a:p>
            <a:pPr lvl="1"/>
            <a:r>
              <a:rPr lang="en-US" altLang="en-US" dirty="0"/>
              <a:t>Most are unskilled or semiskilled, and have trouble finding any type of reasonable employment.</a:t>
            </a:r>
          </a:p>
          <a:p>
            <a:pPr lvl="1"/>
            <a:r>
              <a:rPr lang="en-US" altLang="en-US" dirty="0"/>
              <a:t>Nearly one-fourth of people on parole fail within six months.</a:t>
            </a:r>
          </a:p>
          <a:p>
            <a:pPr lvl="1"/>
            <a:r>
              <a:rPr lang="en-US" altLang="en-US" dirty="0"/>
              <a:t>With little preparation, people move from the structured environment of the prison into a complex/temptation-filled free world.</a:t>
            </a:r>
          </a:p>
        </p:txBody>
      </p:sp>
    </p:spTree>
    <p:extLst>
      <p:ext uri="{BB962C8B-B14F-4D97-AF65-F5344CB8AC3E}">
        <p14:creationId xmlns:p14="http://schemas.microsoft.com/office/powerpoint/2010/main" val="78915156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0480"/>
            <a:ext cx="8229600" cy="1191491"/>
          </a:xfrm>
        </p:spPr>
        <p:txBody>
          <a:bodyPr/>
          <a:lstStyle/>
          <a:p>
            <a:r>
              <a:rPr lang="en-US" dirty="0">
                <a:ea typeface="ＭＳ Ｐゴシック" charset="-128"/>
              </a:rPr>
              <a:t>Overview of the Postrelease Function (3 of 5)</a:t>
            </a:r>
            <a:endParaRPr lang="en-US" dirty="0"/>
          </a:p>
        </p:txBody>
      </p:sp>
      <p:sp>
        <p:nvSpPr>
          <p:cNvPr id="7" name="Content Placeholder 6"/>
          <p:cNvSpPr>
            <a:spLocks noGrp="1"/>
          </p:cNvSpPr>
          <p:nvPr>
            <p:ph idx="1"/>
          </p:nvPr>
        </p:nvSpPr>
        <p:spPr>
          <a:xfrm>
            <a:off x="152400" y="1356360"/>
            <a:ext cx="8839200" cy="4892040"/>
          </a:xfrm>
        </p:spPr>
        <p:txBody>
          <a:bodyPr/>
          <a:lstStyle/>
          <a:p>
            <a:r>
              <a:rPr lang="en-US" altLang="en-US" dirty="0"/>
              <a:t>Revocation:</a:t>
            </a:r>
          </a:p>
          <a:p>
            <a:pPr lvl="1"/>
            <a:r>
              <a:rPr lang="en-US" altLang="en-US" dirty="0"/>
              <a:t>Parole revoked for two reasons:</a:t>
            </a:r>
          </a:p>
          <a:p>
            <a:pPr lvl="2" indent="-457200">
              <a:buFont typeface="+mj-lt"/>
              <a:buAutoNum type="arabicPeriod"/>
            </a:pPr>
            <a:r>
              <a:rPr lang="en-US" altLang="en-US" dirty="0"/>
              <a:t>Committing a new crime</a:t>
            </a:r>
          </a:p>
          <a:p>
            <a:pPr lvl="2" indent="-457200">
              <a:buFont typeface="+mj-lt"/>
              <a:buAutoNum type="arabicPeriod"/>
            </a:pPr>
            <a:r>
              <a:rPr lang="en-US" altLang="en-US" dirty="0"/>
              <a:t>Violating conditions of parole (technical violation):</a:t>
            </a:r>
          </a:p>
          <a:p>
            <a:pPr lvl="1"/>
            <a:r>
              <a:rPr lang="en-US" altLang="en-US" dirty="0"/>
              <a:t>Revocation usually involves noncriminal conduct (e.g., failure to change address)</a:t>
            </a:r>
          </a:p>
          <a:p>
            <a:pPr lvl="1"/>
            <a:r>
              <a:rPr lang="en-US" altLang="en-US" dirty="0"/>
              <a:t>Most occur when person on parole is arrested on a serious charge or cannot be located.</a:t>
            </a:r>
          </a:p>
          <a:p>
            <a:pPr lvl="1"/>
            <a:r>
              <a:rPr lang="en-US" altLang="en-US" dirty="0"/>
              <a:t>Parole is a privilege.</a:t>
            </a:r>
          </a:p>
          <a:p>
            <a:pPr lvl="1"/>
            <a:r>
              <a:rPr lang="en-US" altLang="en-US" dirty="0"/>
              <a:t>The Supreme Court requires a two-step process involving probable cause and potentially returning the individual to prison.</a:t>
            </a:r>
          </a:p>
        </p:txBody>
      </p:sp>
    </p:spTree>
    <p:extLst>
      <p:ext uri="{BB962C8B-B14F-4D97-AF65-F5344CB8AC3E}">
        <p14:creationId xmlns:p14="http://schemas.microsoft.com/office/powerpoint/2010/main" val="59696518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91491"/>
          </a:xfrm>
        </p:spPr>
        <p:txBody>
          <a:bodyPr/>
          <a:lstStyle/>
          <a:p>
            <a:r>
              <a:rPr lang="en-US" dirty="0">
                <a:ea typeface="ＭＳ Ｐゴシック" charset="-128"/>
              </a:rPr>
              <a:t>Overview of the Postrelease Function (4 of 5)</a:t>
            </a:r>
            <a:endParaRPr lang="en-US" dirty="0"/>
          </a:p>
        </p:txBody>
      </p:sp>
      <p:sp>
        <p:nvSpPr>
          <p:cNvPr id="3" name="Content Placeholder 2"/>
          <p:cNvSpPr>
            <a:spLocks noGrp="1"/>
          </p:cNvSpPr>
          <p:nvPr>
            <p:ph idx="1"/>
          </p:nvPr>
        </p:nvSpPr>
        <p:spPr/>
        <p:txBody>
          <a:bodyPr/>
          <a:lstStyle/>
          <a:p>
            <a:r>
              <a:rPr lang="en-US" altLang="en-US" dirty="0"/>
              <a:t>Two-stage Revocation Proceeding:</a:t>
            </a:r>
          </a:p>
          <a:p>
            <a:pPr marL="822960" lvl="1" indent="-457200">
              <a:buFont typeface="+mj-lt"/>
              <a:buAutoNum type="arabicPeriod"/>
            </a:pPr>
            <a:r>
              <a:rPr lang="en-US" altLang="en-US" dirty="0"/>
              <a:t>Parole board determines whether there is probable cause that a violation has occurred. The person on parole has the right to:</a:t>
            </a:r>
          </a:p>
          <a:p>
            <a:pPr lvl="2"/>
            <a:r>
              <a:rPr lang="en-US" altLang="en-US" dirty="0"/>
              <a:t>Be notified of charges</a:t>
            </a:r>
          </a:p>
          <a:p>
            <a:pPr lvl="2"/>
            <a:r>
              <a:rPr lang="en-US" altLang="en-US" dirty="0"/>
              <a:t>Be informed of witnesses</a:t>
            </a:r>
          </a:p>
          <a:p>
            <a:pPr lvl="2"/>
            <a:r>
              <a:rPr lang="en-US" altLang="en-US" dirty="0"/>
              <a:t>Be heard</a:t>
            </a:r>
          </a:p>
          <a:p>
            <a:pPr lvl="2"/>
            <a:r>
              <a:rPr lang="en-US" altLang="en-US" dirty="0"/>
              <a:t>Present witnesses</a:t>
            </a:r>
          </a:p>
          <a:p>
            <a:pPr lvl="2"/>
            <a:r>
              <a:rPr lang="en-US" altLang="en-US" dirty="0"/>
              <a:t>Confront parole board witnesses (safety)</a:t>
            </a:r>
          </a:p>
        </p:txBody>
      </p:sp>
    </p:spTree>
    <p:extLst>
      <p:ext uri="{BB962C8B-B14F-4D97-AF65-F5344CB8AC3E}">
        <p14:creationId xmlns:p14="http://schemas.microsoft.com/office/powerpoint/2010/main" val="2724870285"/>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91491"/>
          </a:xfrm>
        </p:spPr>
        <p:txBody>
          <a:bodyPr/>
          <a:lstStyle/>
          <a:p>
            <a:r>
              <a:rPr lang="en-US" dirty="0">
                <a:ea typeface="ＭＳ Ｐゴシック" charset="-128"/>
              </a:rPr>
              <a:t>Overview of the Postrelease Function (5 of 5)</a:t>
            </a:r>
            <a:endParaRPr lang="en-US" dirty="0"/>
          </a:p>
        </p:txBody>
      </p:sp>
      <p:sp>
        <p:nvSpPr>
          <p:cNvPr id="3" name="Content Placeholder 2"/>
          <p:cNvSpPr>
            <a:spLocks noGrp="1"/>
          </p:cNvSpPr>
          <p:nvPr>
            <p:ph idx="1"/>
          </p:nvPr>
        </p:nvSpPr>
        <p:spPr/>
        <p:txBody>
          <a:bodyPr/>
          <a:lstStyle/>
          <a:p>
            <a:pPr marL="822960" lvl="1" indent="-457200">
              <a:buFont typeface="+mj-lt"/>
              <a:buAutoNum type="arabicPeriod" startAt="2"/>
            </a:pPr>
            <a:r>
              <a:rPr lang="en-US" altLang="en-US" dirty="0"/>
              <a:t>Parole board decides if the violation is severe enough to warrant return to prison.</a:t>
            </a:r>
          </a:p>
          <a:p>
            <a:r>
              <a:rPr lang="en-US" altLang="en-US" dirty="0"/>
              <a:t>Parole agency has several options:</a:t>
            </a:r>
          </a:p>
          <a:p>
            <a:pPr lvl="1"/>
            <a:r>
              <a:rPr lang="en-US" altLang="en-US" dirty="0"/>
              <a:t>Return person on parole to prison</a:t>
            </a:r>
          </a:p>
          <a:p>
            <a:pPr lvl="1"/>
            <a:r>
              <a:rPr lang="en-US" altLang="en-US" dirty="0"/>
              <a:t>Note violation but strengthen supervision</a:t>
            </a:r>
          </a:p>
          <a:p>
            <a:pPr lvl="1"/>
            <a:r>
              <a:rPr lang="en-US" altLang="en-US" dirty="0"/>
              <a:t>Note violation but take no action</a:t>
            </a:r>
          </a:p>
          <a:p>
            <a:r>
              <a:rPr lang="en-US" altLang="en-US" dirty="0"/>
              <a:t>Highest rate of failure in first year</a:t>
            </a:r>
          </a:p>
          <a:p>
            <a:pPr marL="342900" lvl="2" indent="-274320">
              <a:spcBef>
                <a:spcPts val="600"/>
              </a:spcBef>
              <a:buClr>
                <a:schemeClr val="bg1"/>
              </a:buClr>
            </a:pPr>
            <a:r>
              <a:rPr lang="en-US" altLang="en-US" sz="2600" dirty="0"/>
              <a:t>Number of revocations is hard to determine. Within three years, nearly 68 percent of parolees are arrested for a new violation, and 43 percent are arrested during the first year after their release.</a:t>
            </a:r>
          </a:p>
        </p:txBody>
      </p:sp>
    </p:spTree>
    <p:extLst>
      <p:ext uri="{BB962C8B-B14F-4D97-AF65-F5344CB8AC3E}">
        <p14:creationId xmlns:p14="http://schemas.microsoft.com/office/powerpoint/2010/main" val="511502282"/>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 1</a:t>
            </a:r>
          </a:p>
        </p:txBody>
      </p:sp>
      <p:sp>
        <p:nvSpPr>
          <p:cNvPr id="3" name="Content Placeholder 2"/>
          <p:cNvSpPr>
            <a:spLocks noGrp="1"/>
          </p:cNvSpPr>
          <p:nvPr>
            <p:ph idx="1"/>
          </p:nvPr>
        </p:nvSpPr>
        <p:spPr/>
        <p:txBody>
          <a:bodyPr/>
          <a:lstStyle/>
          <a:p>
            <a:r>
              <a:rPr lang="en-US" altLang="en-US" dirty="0"/>
              <a:t>Do you think depriving a released individual of a “clean start” is a good deterrent or the result of a flawed system? Why?</a:t>
            </a:r>
          </a:p>
        </p:txBody>
      </p:sp>
    </p:spTree>
    <p:extLst>
      <p:ext uri="{BB962C8B-B14F-4D97-AF65-F5344CB8AC3E}">
        <p14:creationId xmlns:p14="http://schemas.microsoft.com/office/powerpoint/2010/main" val="3792229136"/>
      </p:ext>
    </p:extLst>
  </p:cSld>
  <p:clrMapOvr>
    <a:masterClrMapping/>
  </p:clrMapOvr>
  <p:transition spd="slow"/>
</p:sld>
</file>

<file path=ppt/theme/theme1.xml><?xml version="1.0" encoding="utf-8"?>
<a:theme xmlns:a="http://schemas.openxmlformats.org/drawingml/2006/main" name="Samp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1163</TotalTime>
  <Words>1541</Words>
  <Application>Microsoft Office PowerPoint</Application>
  <PresentationFormat>On-screen Show (4:3)</PresentationFormat>
  <Paragraphs>178</Paragraphs>
  <Slides>25</Slides>
  <Notes>12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25</vt:i4>
      </vt:variant>
    </vt:vector>
  </HeadingPairs>
  <TitlesOfParts>
    <vt:vector size="36" baseType="lpstr">
      <vt:lpstr>ＭＳ Ｐゴシック</vt:lpstr>
      <vt:lpstr>ＭＳ Ｐゴシック</vt:lpstr>
      <vt:lpstr>Aharoni</vt:lpstr>
      <vt:lpstr>Arial</vt:lpstr>
      <vt:lpstr>Calibri</vt:lpstr>
      <vt:lpstr>Century Gothic</vt:lpstr>
      <vt:lpstr>Courier New</vt:lpstr>
      <vt:lpstr>Tw Cen MT</vt:lpstr>
      <vt:lpstr>Verdana</vt:lpstr>
      <vt:lpstr>Wingdings</vt:lpstr>
      <vt:lpstr>Sample</vt:lpstr>
      <vt:lpstr>AMERICAN CORRECTIONS</vt:lpstr>
      <vt:lpstr>Learning Objectives (1 of 2)</vt:lpstr>
      <vt:lpstr>Learning Objectives (2 of 2)</vt:lpstr>
      <vt:lpstr>Overview of the Postrelease Function (1 of 5)</vt:lpstr>
      <vt:lpstr>Overview of the Postrelease Function (2 of 5)</vt:lpstr>
      <vt:lpstr>Overview of the Postrelease Function (3 of 5)</vt:lpstr>
      <vt:lpstr>Overview of the Postrelease Function (4 of 5)</vt:lpstr>
      <vt:lpstr>Overview of the Postrelease Function (5 of 5)</vt:lpstr>
      <vt:lpstr>Discussion Question 1</vt:lpstr>
      <vt:lpstr>Figure 16.5 Percentage of Success After Release from State Prison to Parole Supervision</vt:lpstr>
      <vt:lpstr>Discussion Question 2</vt:lpstr>
      <vt:lpstr>The Structure of Community Supervision (1 of 3)</vt:lpstr>
      <vt:lpstr>The Structure of Community Supervision (2 of 3)</vt:lpstr>
      <vt:lpstr>The Structure of Community Supervision (3 of 3)</vt:lpstr>
      <vt:lpstr>Residential Programs (1 of 2)</vt:lpstr>
      <vt:lpstr>Residential Programs (2 of 2)</vt:lpstr>
      <vt:lpstr>The Experience of Postrelease Life (1 of 2)</vt:lpstr>
      <vt:lpstr>The Experience of Postrelease Life (2 of 2)</vt:lpstr>
      <vt:lpstr>Figure 16.7 Voting Rights for People Convicted of Felonies</vt:lpstr>
      <vt:lpstr>The Person on Parole as “Dangerous”</vt:lpstr>
      <vt:lpstr>Figure 16.9 Crime Rate and Releases from State and Federal Prisons, 1980–2015</vt:lpstr>
      <vt:lpstr>The Elements of Successful Reentry</vt:lpstr>
      <vt:lpstr>Postrelease Supervision (1 of 2)</vt:lpstr>
      <vt:lpstr>Postrelease Supervision (2 of 2)</vt:lpstr>
      <vt:lpstr>Discussion Question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 Making It: Supervision in the Community</dc:title>
  <dc:creator>Hobbs</dc:creator>
  <cp:lastModifiedBy>Logan, Chelsea R</cp:lastModifiedBy>
  <cp:revision>200</cp:revision>
  <dcterms:created xsi:type="dcterms:W3CDTF">2015-10-16T17:45:18Z</dcterms:created>
  <dcterms:modified xsi:type="dcterms:W3CDTF">2017-11-17T19:12:40Z</dcterms:modified>
</cp:coreProperties>
</file>