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6" r:id="rId2"/>
    <p:sldId id="272" r:id="rId3"/>
    <p:sldId id="276" r:id="rId4"/>
    <p:sldId id="277" r:id="rId5"/>
    <p:sldId id="261" r:id="rId6"/>
    <p:sldId id="278" r:id="rId7"/>
    <p:sldId id="273" r:id="rId8"/>
    <p:sldId id="270" r:id="rId9"/>
    <p:sldId id="279" r:id="rId10"/>
    <p:sldId id="263" r:id="rId11"/>
    <p:sldId id="264" r:id="rId12"/>
    <p:sldId id="274" r:id="rId13"/>
    <p:sldId id="271" r:id="rId14"/>
    <p:sldId id="28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p:cViewPr varScale="1">
        <p:scale>
          <a:sx n="114" d="100"/>
          <a:sy n="114" d="100"/>
        </p:scale>
        <p:origin x="1536"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83B1C-D911-4CF9-A207-0AB8E7AE9347}" type="datetimeFigureOut">
              <a:rPr lang="en-US" smtClean="0"/>
              <a:t>9/2/20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CE1D7-88DA-4CCC-B2EA-DA9569B020BC}" type="slidenum">
              <a:rPr lang="en-US" smtClean="0"/>
              <a:t>‹#›</a:t>
            </a:fld>
            <a:endParaRPr lang="en-US" dirty="0"/>
          </a:p>
        </p:txBody>
      </p:sp>
    </p:spTree>
    <p:extLst>
      <p:ext uri="{BB962C8B-B14F-4D97-AF65-F5344CB8AC3E}">
        <p14:creationId xmlns:p14="http://schemas.microsoft.com/office/powerpoint/2010/main" val="101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949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6218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397524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MY" dirty="0"/>
          </a:p>
        </p:txBody>
      </p:sp>
      <p:sp>
        <p:nvSpPr>
          <p:cNvPr id="6" name="Slide Number Placeholder 5"/>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719234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MY" dirty="0"/>
          </a:p>
        </p:txBody>
      </p:sp>
      <p:sp>
        <p:nvSpPr>
          <p:cNvPr id="7" name="Slide Number Placeholder 6"/>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15180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MY" dirty="0"/>
          </a:p>
        </p:txBody>
      </p:sp>
      <p:sp>
        <p:nvSpPr>
          <p:cNvPr id="9" name="Slide Number Placeholder 8"/>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93790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MY" dirty="0"/>
          </a:p>
        </p:txBody>
      </p:sp>
      <p:sp>
        <p:nvSpPr>
          <p:cNvPr id="5" name="Slide Number Placeholder 4"/>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84871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MY" dirty="0"/>
          </a:p>
        </p:txBody>
      </p:sp>
      <p:sp>
        <p:nvSpPr>
          <p:cNvPr id="4" name="Slide Number Placeholder 3"/>
          <p:cNvSpPr>
            <a:spLocks noGrp="1"/>
          </p:cNvSpPr>
          <p:nvPr>
            <p:ph type="sldNum" sz="quarter" idx="12"/>
          </p:nvPr>
        </p:nvSpPr>
        <p:spPr/>
        <p:txBody>
          <a:bodyPr/>
          <a:lstStyle/>
          <a:p>
            <a:fld id="{248F6657-C8E7-4319-A541-48B02933DAFD}" type="slidenum">
              <a:rPr lang="en-MY" smtClean="0"/>
              <a:t>‹#›</a:t>
            </a:fld>
            <a:endParaRPr lang="en-MY" dirty="0"/>
          </a:p>
        </p:txBody>
      </p:sp>
    </p:spTree>
    <p:extLst>
      <p:ext uri="{BB962C8B-B14F-4D97-AF65-F5344CB8AC3E}">
        <p14:creationId xmlns:p14="http://schemas.microsoft.com/office/powerpoint/2010/main" val="211256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0143"/>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978053"/>
            <a:ext cx="7886700" cy="41529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F6657-C8E7-4319-A541-48B02933DAFD}" type="slidenum">
              <a:rPr lang="en-MY" smtClean="0"/>
              <a:t>‹#›</a:t>
            </a:fld>
            <a:endParaRPr lang="en-MY" dirty="0"/>
          </a:p>
        </p:txBody>
      </p:sp>
    </p:spTree>
    <p:extLst>
      <p:ext uri="{BB962C8B-B14F-4D97-AF65-F5344CB8AC3E}">
        <p14:creationId xmlns:p14="http://schemas.microsoft.com/office/powerpoint/2010/main" val="1647804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2pPr>
      <a:lvl3pPr marL="855663" indent="-279400" algn="l" defTabSz="914400" rtl="0" eaLnBrk="1" latinLnBrk="0" hangingPunct="1">
        <a:lnSpc>
          <a:spcPct val="100000"/>
        </a:lnSpc>
        <a:spcBef>
          <a:spcPts val="500"/>
        </a:spcBef>
        <a:buFont typeface="Courier New" panose="02070309020205020404" pitchFamily="49" charset="0"/>
        <a:buChar char="o"/>
        <a:defRPr sz="2200" kern="1200">
          <a:solidFill>
            <a:schemeClr val="tx1"/>
          </a:solidFill>
          <a:latin typeface="+mn-lt"/>
          <a:ea typeface="+mn-ea"/>
          <a:cs typeface="+mn-cs"/>
        </a:defRPr>
      </a:lvl3pPr>
      <a:lvl4pPr marL="1143000"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4pPr>
      <a:lvl5pPr marL="1490663" indent="-347663"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4682-310A-4C5D-8750-1B999101AB8E}"/>
              </a:ext>
            </a:extLst>
          </p:cNvPr>
          <p:cNvSpPr>
            <a:spLocks noGrp="1"/>
          </p:cNvSpPr>
          <p:nvPr>
            <p:ph type="title"/>
          </p:nvPr>
        </p:nvSpPr>
        <p:spPr/>
        <p:txBody>
          <a:bodyPr/>
          <a:lstStyle/>
          <a:p>
            <a:r>
              <a:rPr lang="en-MY" dirty="0"/>
              <a:t>Strategic management</a:t>
            </a:r>
          </a:p>
        </p:txBody>
      </p:sp>
      <p:pic>
        <p:nvPicPr>
          <p:cNvPr id="7" name="Picture 6">
            <a:extLst>
              <a:ext uri="{FF2B5EF4-FFF2-40B4-BE49-F238E27FC236}">
                <a16:creationId xmlns:a16="http://schemas.microsoft.com/office/drawing/2014/main" id="{BD8FE35D-4F67-40F6-85F6-2C8539F4DD5C}"/>
              </a:ext>
            </a:extLst>
          </p:cNvPr>
          <p:cNvPicPr>
            <a:picLocks noChangeAspect="1"/>
          </p:cNvPicPr>
          <p:nvPr/>
        </p:nvPicPr>
        <p:blipFill>
          <a:blip r:embed="rId2"/>
          <a:stretch>
            <a:fillRect/>
          </a:stretch>
        </p:blipFill>
        <p:spPr>
          <a:xfrm>
            <a:off x="838706" y="2461680"/>
            <a:ext cx="6907786" cy="3371854"/>
          </a:xfrm>
          <a:prstGeom prst="rect">
            <a:avLst/>
          </a:prstGeom>
        </p:spPr>
      </p:pic>
      <p:sp>
        <p:nvSpPr>
          <p:cNvPr id="3" name="Slide Number Placeholder 2"/>
          <p:cNvSpPr>
            <a:spLocks noGrp="1"/>
          </p:cNvSpPr>
          <p:nvPr>
            <p:ph type="sldNum" sz="quarter" idx="12"/>
          </p:nvPr>
        </p:nvSpPr>
        <p:spPr/>
        <p:txBody>
          <a:bodyPr/>
          <a:lstStyle/>
          <a:p>
            <a:fld id="{248F6657-C8E7-4319-A541-48B02933DAFD}" type="slidenum">
              <a:rPr lang="en-MY" smtClean="0"/>
              <a:t>1</a:t>
            </a:fld>
            <a:endParaRPr lang="en-MY" dirty="0"/>
          </a:p>
        </p:txBody>
      </p:sp>
    </p:spTree>
    <p:extLst>
      <p:ext uri="{BB962C8B-B14F-4D97-AF65-F5344CB8AC3E}">
        <p14:creationId xmlns:p14="http://schemas.microsoft.com/office/powerpoint/2010/main" val="3387400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972AB12-EAFB-46A2-9512-EA9A4F9BF8D4}"/>
              </a:ext>
            </a:extLst>
          </p:cNvPr>
          <p:cNvSpPr>
            <a:spLocks noGrp="1"/>
          </p:cNvSpPr>
          <p:nvPr>
            <p:ph type="title"/>
          </p:nvPr>
        </p:nvSpPr>
        <p:spPr>
          <a:xfrm>
            <a:off x="628650" y="461016"/>
            <a:ext cx="7886700" cy="1325563"/>
          </a:xfrm>
        </p:spPr>
        <p:txBody>
          <a:bodyPr>
            <a:normAutofit/>
          </a:bodyPr>
          <a:lstStyle/>
          <a:p>
            <a:r>
              <a:rPr lang="en-MY" dirty="0"/>
              <a:t>The external and internal contexts driving or disables innovation</a:t>
            </a:r>
          </a:p>
        </p:txBody>
      </p:sp>
      <p:sp>
        <p:nvSpPr>
          <p:cNvPr id="7" name="Content Placeholder 6">
            <a:extLst>
              <a:ext uri="{FF2B5EF4-FFF2-40B4-BE49-F238E27FC236}">
                <a16:creationId xmlns:a16="http://schemas.microsoft.com/office/drawing/2014/main" id="{C38ACF65-0809-41A9-A203-4A2AC7B2AD95}"/>
              </a:ext>
            </a:extLst>
          </p:cNvPr>
          <p:cNvSpPr>
            <a:spLocks noGrp="1"/>
          </p:cNvSpPr>
          <p:nvPr>
            <p:ph idx="1"/>
          </p:nvPr>
        </p:nvSpPr>
        <p:spPr>
          <a:xfrm>
            <a:off x="628650" y="2020388"/>
            <a:ext cx="7886700" cy="4482012"/>
          </a:xfrm>
        </p:spPr>
        <p:txBody>
          <a:bodyPr>
            <a:normAutofit/>
          </a:bodyPr>
          <a:lstStyle/>
          <a:p>
            <a:r>
              <a:rPr lang="en-MY" dirty="0"/>
              <a:t>External</a:t>
            </a:r>
          </a:p>
          <a:p>
            <a:pPr lvl="1"/>
            <a:r>
              <a:rPr lang="en-MY" dirty="0"/>
              <a:t>Globalization</a:t>
            </a:r>
          </a:p>
          <a:p>
            <a:pPr lvl="1"/>
            <a:r>
              <a:rPr lang="en-MY" dirty="0"/>
              <a:t>Market opportunities</a:t>
            </a:r>
          </a:p>
          <a:p>
            <a:pPr lvl="1"/>
            <a:r>
              <a:rPr lang="en-MY" dirty="0"/>
              <a:t>Competitive pressures</a:t>
            </a:r>
          </a:p>
          <a:p>
            <a:pPr lvl="1"/>
            <a:r>
              <a:rPr lang="en-MY" dirty="0"/>
              <a:t>Changes in laws and regulations</a:t>
            </a:r>
          </a:p>
          <a:p>
            <a:pPr lvl="1"/>
            <a:r>
              <a:rPr lang="en-MY" dirty="0"/>
              <a:t>Changes in available technologies</a:t>
            </a:r>
          </a:p>
          <a:p>
            <a:r>
              <a:rPr lang="en-MY" dirty="0"/>
              <a:t>Internal</a:t>
            </a:r>
          </a:p>
          <a:p>
            <a:pPr lvl="1"/>
            <a:r>
              <a:rPr lang="en-MY" dirty="0"/>
              <a:t>Available knowledge and resources</a:t>
            </a:r>
          </a:p>
          <a:p>
            <a:pPr lvl="1"/>
            <a:r>
              <a:rPr lang="en-MY" dirty="0"/>
              <a:t>Positive innovation strategies</a:t>
            </a:r>
          </a:p>
          <a:p>
            <a:pPr lvl="1"/>
            <a:r>
              <a:rPr lang="en-MY" dirty="0"/>
              <a:t>Organizational cultures and practices</a:t>
            </a:r>
          </a:p>
        </p:txBody>
      </p:sp>
      <p:sp>
        <p:nvSpPr>
          <p:cNvPr id="2" name="Slide Number Placeholder 1"/>
          <p:cNvSpPr>
            <a:spLocks noGrp="1"/>
          </p:cNvSpPr>
          <p:nvPr>
            <p:ph type="sldNum" sz="quarter" idx="12"/>
          </p:nvPr>
        </p:nvSpPr>
        <p:spPr/>
        <p:txBody>
          <a:bodyPr/>
          <a:lstStyle/>
          <a:p>
            <a:fld id="{248F6657-C8E7-4319-A541-48B02933DAFD}" type="slidenum">
              <a:rPr lang="en-MY" smtClean="0"/>
              <a:t>10</a:t>
            </a:fld>
            <a:endParaRPr lang="en-MY" dirty="0"/>
          </a:p>
        </p:txBody>
      </p:sp>
    </p:spTree>
    <p:extLst>
      <p:ext uri="{BB962C8B-B14F-4D97-AF65-F5344CB8AC3E}">
        <p14:creationId xmlns:p14="http://schemas.microsoft.com/office/powerpoint/2010/main" val="3592735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9665A6-B0AE-4D71-89DC-BE298E057A16}"/>
              </a:ext>
            </a:extLst>
          </p:cNvPr>
          <p:cNvSpPr>
            <a:spLocks noGrp="1"/>
          </p:cNvSpPr>
          <p:nvPr>
            <p:ph type="title"/>
          </p:nvPr>
        </p:nvSpPr>
        <p:spPr>
          <a:xfrm>
            <a:off x="628650" y="461016"/>
            <a:ext cx="7886700" cy="1325563"/>
          </a:xfrm>
        </p:spPr>
        <p:txBody>
          <a:bodyPr/>
          <a:lstStyle/>
          <a:p>
            <a:r>
              <a:rPr lang="en-MY" dirty="0"/>
              <a:t>The leaders’ roles in innovation processes</a:t>
            </a:r>
          </a:p>
        </p:txBody>
      </p:sp>
      <p:pic>
        <p:nvPicPr>
          <p:cNvPr id="8" name="Content Placeholder 7">
            <a:extLst>
              <a:ext uri="{FF2B5EF4-FFF2-40B4-BE49-F238E27FC236}">
                <a16:creationId xmlns:a16="http://schemas.microsoft.com/office/drawing/2014/main" id="{4BFC2546-6B2C-4AD9-9E14-AAC8CCFA0C27}"/>
              </a:ext>
            </a:extLst>
          </p:cNvPr>
          <p:cNvPicPr>
            <a:picLocks noGrp="1" noChangeAspect="1"/>
          </p:cNvPicPr>
          <p:nvPr>
            <p:ph idx="1"/>
          </p:nvPr>
        </p:nvPicPr>
        <p:blipFill>
          <a:blip r:embed="rId2"/>
          <a:stretch>
            <a:fillRect/>
          </a:stretch>
        </p:blipFill>
        <p:spPr>
          <a:xfrm>
            <a:off x="628650" y="2190035"/>
            <a:ext cx="7886700" cy="4084480"/>
          </a:xfrm>
        </p:spPr>
      </p:pic>
      <p:sp>
        <p:nvSpPr>
          <p:cNvPr id="2" name="Slide Number Placeholder 1"/>
          <p:cNvSpPr>
            <a:spLocks noGrp="1"/>
          </p:cNvSpPr>
          <p:nvPr>
            <p:ph type="sldNum" sz="quarter" idx="12"/>
          </p:nvPr>
        </p:nvSpPr>
        <p:spPr/>
        <p:txBody>
          <a:bodyPr/>
          <a:lstStyle/>
          <a:p>
            <a:fld id="{248F6657-C8E7-4319-A541-48B02933DAFD}" type="slidenum">
              <a:rPr lang="en-MY" smtClean="0"/>
              <a:t>11</a:t>
            </a:fld>
            <a:endParaRPr lang="en-MY" dirty="0"/>
          </a:p>
        </p:txBody>
      </p:sp>
    </p:spTree>
    <p:extLst>
      <p:ext uri="{BB962C8B-B14F-4D97-AF65-F5344CB8AC3E}">
        <p14:creationId xmlns:p14="http://schemas.microsoft.com/office/powerpoint/2010/main" val="196466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9665A6-B0AE-4D71-89DC-BE298E057A16}"/>
              </a:ext>
            </a:extLst>
          </p:cNvPr>
          <p:cNvSpPr>
            <a:spLocks noGrp="1"/>
          </p:cNvSpPr>
          <p:nvPr>
            <p:ph type="title"/>
          </p:nvPr>
        </p:nvSpPr>
        <p:spPr>
          <a:xfrm>
            <a:off x="628650" y="461016"/>
            <a:ext cx="7886700" cy="1325563"/>
          </a:xfrm>
        </p:spPr>
        <p:txBody>
          <a:bodyPr/>
          <a:lstStyle/>
          <a:p>
            <a:r>
              <a:rPr lang="en-MY" dirty="0"/>
              <a:t>The leaders’ roles in innovation processes</a:t>
            </a:r>
          </a:p>
        </p:txBody>
      </p:sp>
      <p:sp>
        <p:nvSpPr>
          <p:cNvPr id="3" name="Content Placeholder 2">
            <a:extLst>
              <a:ext uri="{FF2B5EF4-FFF2-40B4-BE49-F238E27FC236}">
                <a16:creationId xmlns:a16="http://schemas.microsoft.com/office/drawing/2014/main" id="{5F7CC3AA-E531-4F50-8FB2-15610ED25706}"/>
              </a:ext>
            </a:extLst>
          </p:cNvPr>
          <p:cNvSpPr>
            <a:spLocks noGrp="1"/>
          </p:cNvSpPr>
          <p:nvPr>
            <p:ph idx="1"/>
          </p:nvPr>
        </p:nvSpPr>
        <p:spPr>
          <a:xfrm>
            <a:off x="628650" y="2020388"/>
            <a:ext cx="7886700" cy="4152952"/>
          </a:xfrm>
        </p:spPr>
        <p:txBody>
          <a:bodyPr/>
          <a:lstStyle/>
          <a:p>
            <a:r>
              <a:rPr lang="en-US" dirty="0"/>
              <a:t>Individuals in leadership roles therefore need to be able to work well together in order to exercise shared leadership (Bolden and O’Regan, 2016).</a:t>
            </a:r>
          </a:p>
          <a:p>
            <a:r>
              <a:rPr lang="en-US" dirty="0"/>
              <a:t>Leadership of different types is thought to be needed at different stages of the innovation process. </a:t>
            </a:r>
          </a:p>
          <a:p>
            <a:r>
              <a:rPr lang="en-US" dirty="0"/>
              <a:t>There need to be a balance of exploration (search for new knowledge and ideas) and exploitation (of what is already known), also known as ambidexterity to realize an innovation process.</a:t>
            </a:r>
          </a:p>
          <a:p>
            <a:pPr lvl="1"/>
            <a:r>
              <a:rPr lang="en-US" dirty="0"/>
              <a:t>E.g. Transformation and transactional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12</a:t>
            </a:fld>
            <a:endParaRPr lang="en-MY" dirty="0"/>
          </a:p>
        </p:txBody>
      </p:sp>
    </p:spTree>
    <p:extLst>
      <p:ext uri="{BB962C8B-B14F-4D97-AF65-F5344CB8AC3E}">
        <p14:creationId xmlns:p14="http://schemas.microsoft.com/office/powerpoint/2010/main" val="133200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9665A6-B0AE-4D71-89DC-BE298E057A16}"/>
              </a:ext>
            </a:extLst>
          </p:cNvPr>
          <p:cNvSpPr>
            <a:spLocks noGrp="1"/>
          </p:cNvSpPr>
          <p:nvPr>
            <p:ph type="title"/>
          </p:nvPr>
        </p:nvSpPr>
        <p:spPr/>
        <p:txBody>
          <a:bodyPr/>
          <a:lstStyle/>
          <a:p>
            <a:r>
              <a:rPr lang="en-MY" dirty="0"/>
              <a:t>Evaluation and criticism</a:t>
            </a:r>
          </a:p>
        </p:txBody>
      </p:sp>
      <p:sp>
        <p:nvSpPr>
          <p:cNvPr id="5" name="Content Placeholder 4">
            <a:extLst>
              <a:ext uri="{FF2B5EF4-FFF2-40B4-BE49-F238E27FC236}">
                <a16:creationId xmlns:a16="http://schemas.microsoft.com/office/drawing/2014/main" id="{7F389CF0-CFC9-4FE3-B883-FC834C717175}"/>
              </a:ext>
            </a:extLst>
          </p:cNvPr>
          <p:cNvSpPr>
            <a:spLocks noGrp="1"/>
          </p:cNvSpPr>
          <p:nvPr>
            <p:ph idx="1"/>
          </p:nvPr>
        </p:nvSpPr>
        <p:spPr/>
        <p:txBody>
          <a:bodyPr/>
          <a:lstStyle/>
          <a:p>
            <a:r>
              <a:rPr lang="en-MY" dirty="0"/>
              <a:t>Neoliberalism has been criticised as not just as something that has created the atomization of labour through strict regulation and strengthen management’s ‘right to manage’; it is also emphasized to be more than just the economic system – it has a political and ideological agenda.</a:t>
            </a:r>
          </a:p>
          <a:p>
            <a:r>
              <a:rPr lang="en-MY" dirty="0"/>
              <a:t>This leads to corporate ideology where the major beliefs and values provided by leaders form the frame of reference for decision-making and action (lets us to understand how the employment relationship is managed).</a:t>
            </a:r>
          </a:p>
        </p:txBody>
      </p:sp>
      <p:sp>
        <p:nvSpPr>
          <p:cNvPr id="2" name="Slide Number Placeholder 1"/>
          <p:cNvSpPr>
            <a:spLocks noGrp="1"/>
          </p:cNvSpPr>
          <p:nvPr>
            <p:ph type="sldNum" sz="quarter" idx="12"/>
          </p:nvPr>
        </p:nvSpPr>
        <p:spPr/>
        <p:txBody>
          <a:bodyPr/>
          <a:lstStyle/>
          <a:p>
            <a:fld id="{248F6657-C8E7-4319-A541-48B02933DAFD}" type="slidenum">
              <a:rPr lang="en-MY" smtClean="0"/>
              <a:t>13</a:t>
            </a:fld>
            <a:endParaRPr lang="en-MY" dirty="0"/>
          </a:p>
        </p:txBody>
      </p:sp>
    </p:spTree>
    <p:extLst>
      <p:ext uri="{BB962C8B-B14F-4D97-AF65-F5344CB8AC3E}">
        <p14:creationId xmlns:p14="http://schemas.microsoft.com/office/powerpoint/2010/main" val="2980668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9665A6-B0AE-4D71-89DC-BE298E057A16}"/>
              </a:ext>
            </a:extLst>
          </p:cNvPr>
          <p:cNvSpPr>
            <a:spLocks noGrp="1"/>
          </p:cNvSpPr>
          <p:nvPr>
            <p:ph type="title"/>
          </p:nvPr>
        </p:nvSpPr>
        <p:spPr/>
        <p:txBody>
          <a:bodyPr/>
          <a:lstStyle/>
          <a:p>
            <a:r>
              <a:rPr lang="en-MY" dirty="0"/>
              <a:t>Evaluation and criticism</a:t>
            </a:r>
          </a:p>
        </p:txBody>
      </p:sp>
      <p:sp>
        <p:nvSpPr>
          <p:cNvPr id="5" name="Content Placeholder 4">
            <a:extLst>
              <a:ext uri="{FF2B5EF4-FFF2-40B4-BE49-F238E27FC236}">
                <a16:creationId xmlns:a16="http://schemas.microsoft.com/office/drawing/2014/main" id="{7F389CF0-CFC9-4FE3-B883-FC834C717175}"/>
              </a:ext>
            </a:extLst>
          </p:cNvPr>
          <p:cNvSpPr>
            <a:spLocks noGrp="1"/>
          </p:cNvSpPr>
          <p:nvPr>
            <p:ph idx="1"/>
          </p:nvPr>
        </p:nvSpPr>
        <p:spPr>
          <a:xfrm>
            <a:off x="628650" y="1978053"/>
            <a:ext cx="7886700" cy="4566680"/>
          </a:xfrm>
        </p:spPr>
        <p:txBody>
          <a:bodyPr>
            <a:normAutofit/>
          </a:bodyPr>
          <a:lstStyle/>
          <a:p>
            <a:r>
              <a:rPr lang="en-MY" dirty="0"/>
              <a:t>This idea continues to be aided by other organizations such as business schools, ‘think tanks’ and the media as “apparatus of justification” to continue spreading and formulation of these neoliberal ideas, such as shareholder value – illustrating that this is the way to do things and how the world is viewed.</a:t>
            </a:r>
          </a:p>
          <a:p>
            <a:r>
              <a:rPr lang="en-MY" dirty="0"/>
              <a:t>Power blind becomes an important matter in discussion of the strategy literature.</a:t>
            </a:r>
          </a:p>
          <a:p>
            <a:r>
              <a:rPr lang="en-MY" dirty="0"/>
              <a:t>Charismatic leaders also are romanticized as innovation enablers, while other key variables such as employees with creativity or the state is being ignored or downplayed.</a:t>
            </a:r>
          </a:p>
        </p:txBody>
      </p:sp>
      <p:sp>
        <p:nvSpPr>
          <p:cNvPr id="2" name="Slide Number Placeholder 1"/>
          <p:cNvSpPr>
            <a:spLocks noGrp="1"/>
          </p:cNvSpPr>
          <p:nvPr>
            <p:ph type="sldNum" sz="quarter" idx="12"/>
          </p:nvPr>
        </p:nvSpPr>
        <p:spPr/>
        <p:txBody>
          <a:bodyPr/>
          <a:lstStyle/>
          <a:p>
            <a:fld id="{248F6657-C8E7-4319-A541-48B02933DAFD}" type="slidenum">
              <a:rPr lang="en-MY" smtClean="0"/>
              <a:t>14</a:t>
            </a:fld>
            <a:endParaRPr lang="en-MY" dirty="0"/>
          </a:p>
        </p:txBody>
      </p:sp>
    </p:spTree>
    <p:extLst>
      <p:ext uri="{BB962C8B-B14F-4D97-AF65-F5344CB8AC3E}">
        <p14:creationId xmlns:p14="http://schemas.microsoft.com/office/powerpoint/2010/main" val="21420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4682-310A-4C5D-8750-1B999101AB8E}"/>
              </a:ext>
            </a:extLst>
          </p:cNvPr>
          <p:cNvSpPr>
            <a:spLocks noGrp="1"/>
          </p:cNvSpPr>
          <p:nvPr>
            <p:ph type="title"/>
          </p:nvPr>
        </p:nvSpPr>
        <p:spPr/>
        <p:txBody>
          <a:bodyPr/>
          <a:lstStyle/>
          <a:p>
            <a:r>
              <a:rPr lang="en-MY" dirty="0"/>
              <a:t>Strategic management</a:t>
            </a:r>
          </a:p>
        </p:txBody>
      </p:sp>
      <p:sp>
        <p:nvSpPr>
          <p:cNvPr id="5" name="Content Placeholder 4">
            <a:extLst>
              <a:ext uri="{FF2B5EF4-FFF2-40B4-BE49-F238E27FC236}">
                <a16:creationId xmlns:a16="http://schemas.microsoft.com/office/drawing/2014/main" id="{D1E3FCC3-43D5-46F2-A046-07FA497A23C4}"/>
              </a:ext>
            </a:extLst>
          </p:cNvPr>
          <p:cNvSpPr>
            <a:spLocks noGrp="1"/>
          </p:cNvSpPr>
          <p:nvPr>
            <p:ph idx="1"/>
          </p:nvPr>
        </p:nvSpPr>
        <p:spPr>
          <a:xfrm>
            <a:off x="628650" y="1978053"/>
            <a:ext cx="8312150" cy="4609014"/>
          </a:xfrm>
        </p:spPr>
        <p:txBody>
          <a:bodyPr>
            <a:normAutofit/>
          </a:bodyPr>
          <a:lstStyle/>
          <a:p>
            <a:r>
              <a:rPr lang="en-MY" dirty="0"/>
              <a:t>Environment operates at macro (external to an organization, i.e. industry level, economic) and micro level (specific environment, i.e. processes within the organization). </a:t>
            </a:r>
            <a:r>
              <a:rPr lang="en-US" dirty="0"/>
              <a:t>Elements in the macro environment constantly penetrate into the micro environment, and affect an individual organization.</a:t>
            </a:r>
          </a:p>
          <a:p>
            <a:r>
              <a:rPr lang="en-MY" dirty="0"/>
              <a:t>Conventional Strategic Management Process:</a:t>
            </a:r>
          </a:p>
          <a:p>
            <a:pPr lvl="1"/>
            <a:r>
              <a:rPr lang="en-MY" dirty="0"/>
              <a:t>Mission and Goals</a:t>
            </a:r>
          </a:p>
          <a:p>
            <a:pPr lvl="2"/>
            <a:r>
              <a:rPr lang="en-MY" dirty="0"/>
              <a:t>Organization’s direction and outcomes to be accomplish</a:t>
            </a:r>
          </a:p>
          <a:p>
            <a:pPr lvl="1"/>
            <a:r>
              <a:rPr lang="en-MY" dirty="0"/>
              <a:t>Environmental Analysis</a:t>
            </a:r>
          </a:p>
          <a:p>
            <a:pPr lvl="2"/>
            <a:r>
              <a:rPr lang="en-MY" dirty="0"/>
              <a:t>Macro – STEEPLE</a:t>
            </a:r>
          </a:p>
          <a:p>
            <a:pPr lvl="2"/>
            <a:r>
              <a:rPr lang="en-MY" dirty="0"/>
              <a:t>Micro – SWOT or PRIMO-F</a:t>
            </a:r>
          </a:p>
        </p:txBody>
      </p:sp>
      <p:sp>
        <p:nvSpPr>
          <p:cNvPr id="3" name="Slide Number Placeholder 2"/>
          <p:cNvSpPr>
            <a:spLocks noGrp="1"/>
          </p:cNvSpPr>
          <p:nvPr>
            <p:ph type="sldNum" sz="quarter" idx="12"/>
          </p:nvPr>
        </p:nvSpPr>
        <p:spPr/>
        <p:txBody>
          <a:bodyPr/>
          <a:lstStyle/>
          <a:p>
            <a:fld id="{248F6657-C8E7-4319-A541-48B02933DAFD}" type="slidenum">
              <a:rPr lang="en-MY" smtClean="0"/>
              <a:t>2</a:t>
            </a:fld>
            <a:endParaRPr lang="en-MY" dirty="0"/>
          </a:p>
        </p:txBody>
      </p:sp>
    </p:spTree>
    <p:extLst>
      <p:ext uri="{BB962C8B-B14F-4D97-AF65-F5344CB8AC3E}">
        <p14:creationId xmlns:p14="http://schemas.microsoft.com/office/powerpoint/2010/main" val="1273280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4682-310A-4C5D-8750-1B999101AB8E}"/>
              </a:ext>
            </a:extLst>
          </p:cNvPr>
          <p:cNvSpPr>
            <a:spLocks noGrp="1"/>
          </p:cNvSpPr>
          <p:nvPr>
            <p:ph type="title"/>
          </p:nvPr>
        </p:nvSpPr>
        <p:spPr/>
        <p:txBody>
          <a:bodyPr/>
          <a:lstStyle/>
          <a:p>
            <a:r>
              <a:rPr lang="en-MY" dirty="0"/>
              <a:t>Strategic management</a:t>
            </a:r>
          </a:p>
        </p:txBody>
      </p:sp>
      <p:sp>
        <p:nvSpPr>
          <p:cNvPr id="5" name="Content Placeholder 4">
            <a:extLst>
              <a:ext uri="{FF2B5EF4-FFF2-40B4-BE49-F238E27FC236}">
                <a16:creationId xmlns:a16="http://schemas.microsoft.com/office/drawing/2014/main" id="{D1E3FCC3-43D5-46F2-A046-07FA497A23C4}"/>
              </a:ext>
            </a:extLst>
          </p:cNvPr>
          <p:cNvSpPr>
            <a:spLocks noGrp="1"/>
          </p:cNvSpPr>
          <p:nvPr>
            <p:ph idx="1"/>
          </p:nvPr>
        </p:nvSpPr>
        <p:spPr>
          <a:xfrm>
            <a:off x="628650" y="1978053"/>
            <a:ext cx="7886700" cy="4380414"/>
          </a:xfrm>
        </p:spPr>
        <p:txBody>
          <a:bodyPr>
            <a:normAutofit/>
          </a:bodyPr>
          <a:lstStyle/>
          <a:p>
            <a:pPr lvl="1"/>
            <a:r>
              <a:rPr lang="en-MY" dirty="0"/>
              <a:t>Strategic Formulation</a:t>
            </a:r>
          </a:p>
          <a:p>
            <a:pPr lvl="2"/>
            <a:r>
              <a:rPr lang="en-MY" dirty="0"/>
              <a:t>Evaluation of factors and choices made to meet goals</a:t>
            </a:r>
          </a:p>
          <a:p>
            <a:pPr lvl="1"/>
            <a:r>
              <a:rPr lang="en-MY" dirty="0"/>
              <a:t>Strategy Implementation</a:t>
            </a:r>
          </a:p>
          <a:p>
            <a:pPr lvl="2"/>
            <a:r>
              <a:rPr lang="en-MY" dirty="0"/>
              <a:t>Leadership – adaptation and development of a strategy, and gaining support and commitment of those who are expected to carry it out</a:t>
            </a:r>
          </a:p>
          <a:p>
            <a:pPr lvl="1"/>
            <a:r>
              <a:rPr lang="en-MY" dirty="0"/>
              <a:t>Strategy Evaluation</a:t>
            </a:r>
          </a:p>
          <a:p>
            <a:pPr lvl="2"/>
            <a:r>
              <a:rPr lang="en-MY" dirty="0"/>
              <a:t>Activity that determines whether the actual change and performance matches what has been planned to what extent</a:t>
            </a:r>
          </a:p>
        </p:txBody>
      </p:sp>
      <p:sp>
        <p:nvSpPr>
          <p:cNvPr id="3" name="Slide Number Placeholder 2"/>
          <p:cNvSpPr>
            <a:spLocks noGrp="1"/>
          </p:cNvSpPr>
          <p:nvPr>
            <p:ph type="sldNum" sz="quarter" idx="12"/>
          </p:nvPr>
        </p:nvSpPr>
        <p:spPr/>
        <p:txBody>
          <a:bodyPr/>
          <a:lstStyle/>
          <a:p>
            <a:fld id="{248F6657-C8E7-4319-A541-48B02933DAFD}" type="slidenum">
              <a:rPr lang="en-MY" smtClean="0"/>
              <a:t>3</a:t>
            </a:fld>
            <a:endParaRPr lang="en-MY" dirty="0"/>
          </a:p>
        </p:txBody>
      </p:sp>
    </p:spTree>
    <p:extLst>
      <p:ext uri="{BB962C8B-B14F-4D97-AF65-F5344CB8AC3E}">
        <p14:creationId xmlns:p14="http://schemas.microsoft.com/office/powerpoint/2010/main" val="324170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74682-310A-4C5D-8750-1B999101AB8E}"/>
              </a:ext>
            </a:extLst>
          </p:cNvPr>
          <p:cNvSpPr>
            <a:spLocks noGrp="1"/>
          </p:cNvSpPr>
          <p:nvPr>
            <p:ph type="title"/>
          </p:nvPr>
        </p:nvSpPr>
        <p:spPr/>
        <p:txBody>
          <a:bodyPr/>
          <a:lstStyle/>
          <a:p>
            <a:r>
              <a:rPr lang="en-MY" dirty="0"/>
              <a:t>Strategic management</a:t>
            </a:r>
          </a:p>
        </p:txBody>
      </p:sp>
      <p:sp>
        <p:nvSpPr>
          <p:cNvPr id="5" name="Content Placeholder 4">
            <a:extLst>
              <a:ext uri="{FF2B5EF4-FFF2-40B4-BE49-F238E27FC236}">
                <a16:creationId xmlns:a16="http://schemas.microsoft.com/office/drawing/2014/main" id="{D1E3FCC3-43D5-46F2-A046-07FA497A23C4}"/>
              </a:ext>
            </a:extLst>
          </p:cNvPr>
          <p:cNvSpPr>
            <a:spLocks noGrp="1"/>
          </p:cNvSpPr>
          <p:nvPr>
            <p:ph idx="1"/>
          </p:nvPr>
        </p:nvSpPr>
        <p:spPr/>
        <p:txBody>
          <a:bodyPr>
            <a:normAutofit/>
          </a:bodyPr>
          <a:lstStyle/>
          <a:p>
            <a:r>
              <a:rPr lang="en-MY" dirty="0"/>
              <a:t>However, this process only </a:t>
            </a:r>
            <a:r>
              <a:rPr lang="en-US" dirty="0"/>
              <a:t>shows how strategic management should be done rather than describing what is actually done by senior managers.</a:t>
            </a:r>
          </a:p>
          <a:p>
            <a:r>
              <a:rPr lang="en-US" dirty="0"/>
              <a:t>Again, strategy is a political process undertaken by people with power and who are influenced by ideology.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4</a:t>
            </a:fld>
            <a:endParaRPr lang="en-MY" dirty="0"/>
          </a:p>
        </p:txBody>
      </p:sp>
    </p:spTree>
    <p:extLst>
      <p:ext uri="{BB962C8B-B14F-4D97-AF65-F5344CB8AC3E}">
        <p14:creationId xmlns:p14="http://schemas.microsoft.com/office/powerpoint/2010/main" val="399782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408DA04-8183-484D-9D8D-EB09455AB7BE}"/>
              </a:ext>
            </a:extLst>
          </p:cNvPr>
          <p:cNvSpPr>
            <a:spLocks noGrp="1"/>
          </p:cNvSpPr>
          <p:nvPr>
            <p:ph idx="1"/>
          </p:nvPr>
        </p:nvSpPr>
        <p:spPr>
          <a:xfrm>
            <a:off x="628650" y="2020388"/>
            <a:ext cx="7886700" cy="4152952"/>
          </a:xfrm>
        </p:spPr>
        <p:txBody>
          <a:bodyPr>
            <a:normAutofit/>
          </a:bodyPr>
          <a:lstStyle/>
          <a:p>
            <a:r>
              <a:rPr lang="en-US" dirty="0"/>
              <a:t>Macro environment</a:t>
            </a:r>
          </a:p>
          <a:p>
            <a:pPr lvl="1"/>
            <a:r>
              <a:rPr lang="en-US" b="1" dirty="0"/>
              <a:t>S</a:t>
            </a:r>
            <a:r>
              <a:rPr lang="en-US" dirty="0"/>
              <a:t>ocio-cultural, </a:t>
            </a:r>
            <a:r>
              <a:rPr lang="en-US" b="1" dirty="0"/>
              <a:t>T</a:t>
            </a:r>
            <a:r>
              <a:rPr lang="en-US" dirty="0"/>
              <a:t>echnology, </a:t>
            </a:r>
            <a:r>
              <a:rPr lang="en-US" b="1" dirty="0"/>
              <a:t>E</a:t>
            </a:r>
            <a:r>
              <a:rPr lang="en-US" dirty="0"/>
              <a:t>conomic, </a:t>
            </a:r>
            <a:r>
              <a:rPr lang="en-US" b="1" dirty="0"/>
              <a:t>E</a:t>
            </a:r>
            <a:r>
              <a:rPr lang="en-US" dirty="0"/>
              <a:t>cology, </a:t>
            </a:r>
            <a:r>
              <a:rPr lang="en-US" b="1" dirty="0"/>
              <a:t>P</a:t>
            </a:r>
            <a:r>
              <a:rPr lang="en-US" dirty="0"/>
              <a:t>olitics, </a:t>
            </a:r>
            <a:r>
              <a:rPr lang="en-US" b="1" dirty="0"/>
              <a:t>L</a:t>
            </a:r>
            <a:r>
              <a:rPr lang="en-US" dirty="0"/>
              <a:t>egal, </a:t>
            </a:r>
            <a:r>
              <a:rPr lang="en-US" b="1" dirty="0"/>
              <a:t>E</a:t>
            </a:r>
            <a:r>
              <a:rPr lang="en-US" dirty="0"/>
              <a:t>thical</a:t>
            </a:r>
          </a:p>
          <a:p>
            <a:r>
              <a:rPr lang="en-US" dirty="0"/>
              <a:t>Micro environment</a:t>
            </a:r>
          </a:p>
          <a:p>
            <a:pPr lvl="1"/>
            <a:r>
              <a:rPr lang="en-US" b="1" dirty="0"/>
              <a:t>P</a:t>
            </a:r>
            <a:r>
              <a:rPr lang="en-US" dirty="0"/>
              <a:t>eople, </a:t>
            </a:r>
            <a:r>
              <a:rPr lang="en-US" b="1" dirty="0"/>
              <a:t>R</a:t>
            </a:r>
            <a:r>
              <a:rPr lang="en-US" dirty="0"/>
              <a:t>esources, </a:t>
            </a:r>
            <a:r>
              <a:rPr lang="en-US" b="1" dirty="0"/>
              <a:t>I</a:t>
            </a:r>
            <a:r>
              <a:rPr lang="en-US" dirty="0"/>
              <a:t>nnovation, </a:t>
            </a:r>
            <a:r>
              <a:rPr lang="en-US" b="1" dirty="0"/>
              <a:t>M</a:t>
            </a:r>
            <a:r>
              <a:rPr lang="en-US" dirty="0"/>
              <a:t>arketing, </a:t>
            </a:r>
            <a:r>
              <a:rPr lang="en-US" b="1" dirty="0"/>
              <a:t>O</a:t>
            </a:r>
            <a:r>
              <a:rPr lang="en-US" dirty="0"/>
              <a:t>perations - </a:t>
            </a:r>
            <a:r>
              <a:rPr lang="en-US" b="1" dirty="0"/>
              <a:t>F</a:t>
            </a:r>
            <a:r>
              <a:rPr lang="en-US" dirty="0"/>
              <a:t>inance &amp; </a:t>
            </a:r>
            <a:r>
              <a:rPr lang="en-US" b="1" dirty="0"/>
              <a:t>S</a:t>
            </a:r>
            <a:r>
              <a:rPr lang="en-US" dirty="0"/>
              <a:t>trengths, </a:t>
            </a:r>
            <a:r>
              <a:rPr lang="en-US" b="1" dirty="0"/>
              <a:t>W</a:t>
            </a:r>
            <a:r>
              <a:rPr lang="en-US" dirty="0"/>
              <a:t>eaknesses, </a:t>
            </a:r>
            <a:r>
              <a:rPr lang="en-US" b="1" dirty="0"/>
              <a:t>O</a:t>
            </a:r>
            <a:r>
              <a:rPr lang="en-US" dirty="0"/>
              <a:t>pportunities, </a:t>
            </a:r>
            <a:r>
              <a:rPr lang="en-US" b="1" dirty="0"/>
              <a:t>T</a:t>
            </a:r>
            <a:r>
              <a:rPr lang="en-US" dirty="0"/>
              <a:t>hreats</a:t>
            </a:r>
          </a:p>
        </p:txBody>
      </p:sp>
      <p:sp>
        <p:nvSpPr>
          <p:cNvPr id="8" name="Title 1">
            <a:extLst>
              <a:ext uri="{FF2B5EF4-FFF2-40B4-BE49-F238E27FC236}">
                <a16:creationId xmlns:a16="http://schemas.microsoft.com/office/drawing/2014/main" id="{590E012D-B34B-412B-948B-884D3D1C747C}"/>
              </a:ext>
            </a:extLst>
          </p:cNvPr>
          <p:cNvSpPr>
            <a:spLocks noGrp="1"/>
          </p:cNvSpPr>
          <p:nvPr>
            <p:ph type="title"/>
          </p:nvPr>
        </p:nvSpPr>
        <p:spPr>
          <a:xfrm>
            <a:off x="628650" y="427148"/>
            <a:ext cx="7886700" cy="1325563"/>
          </a:xfrm>
        </p:spPr>
        <p:txBody>
          <a:bodyPr/>
          <a:lstStyle/>
          <a:p>
            <a:r>
              <a:rPr lang="en-MY" dirty="0"/>
              <a:t>A framework for studying strategy and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5</a:t>
            </a:fld>
            <a:endParaRPr lang="en-MY" dirty="0"/>
          </a:p>
        </p:txBody>
      </p:sp>
    </p:spTree>
    <p:extLst>
      <p:ext uri="{BB962C8B-B14F-4D97-AF65-F5344CB8AC3E}">
        <p14:creationId xmlns:p14="http://schemas.microsoft.com/office/powerpoint/2010/main" val="2171218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012D-B34B-412B-948B-884D3D1C747C}"/>
              </a:ext>
            </a:extLst>
          </p:cNvPr>
          <p:cNvSpPr>
            <a:spLocks noGrp="1"/>
          </p:cNvSpPr>
          <p:nvPr>
            <p:ph type="title"/>
          </p:nvPr>
        </p:nvSpPr>
        <p:spPr>
          <a:xfrm>
            <a:off x="628650" y="427148"/>
            <a:ext cx="7886700" cy="1325563"/>
          </a:xfrm>
        </p:spPr>
        <p:txBody>
          <a:bodyPr/>
          <a:lstStyle/>
          <a:p>
            <a:r>
              <a:rPr lang="en-MY" dirty="0"/>
              <a:t>A framework for studying strategy and leadership</a:t>
            </a:r>
          </a:p>
        </p:txBody>
      </p:sp>
      <p:sp>
        <p:nvSpPr>
          <p:cNvPr id="7" name="Content Placeholder 2">
            <a:extLst>
              <a:ext uri="{FF2B5EF4-FFF2-40B4-BE49-F238E27FC236}">
                <a16:creationId xmlns:a16="http://schemas.microsoft.com/office/drawing/2014/main" id="{2408DA04-8183-484D-9D8D-EB09455AB7BE}"/>
              </a:ext>
            </a:extLst>
          </p:cNvPr>
          <p:cNvSpPr>
            <a:spLocks noGrp="1"/>
          </p:cNvSpPr>
          <p:nvPr>
            <p:ph idx="1"/>
          </p:nvPr>
        </p:nvSpPr>
        <p:spPr>
          <a:xfrm>
            <a:off x="628650" y="2020388"/>
            <a:ext cx="7886700" cy="4152952"/>
          </a:xfrm>
        </p:spPr>
        <p:txBody>
          <a:bodyPr>
            <a:normAutofit/>
          </a:bodyPr>
          <a:lstStyle/>
          <a:p>
            <a:r>
              <a:rPr lang="en-US" dirty="0"/>
              <a:t>A hierarchy of strategy </a:t>
            </a:r>
          </a:p>
          <a:p>
            <a:pPr lvl="1"/>
            <a:r>
              <a:rPr lang="en-US" dirty="0"/>
              <a:t>Corporate-level strategy</a:t>
            </a:r>
          </a:p>
          <a:p>
            <a:pPr lvl="1"/>
            <a:r>
              <a:rPr lang="en-US" dirty="0"/>
              <a:t>Business-level strategy</a:t>
            </a:r>
          </a:p>
          <a:p>
            <a:pPr lvl="1"/>
            <a:r>
              <a:rPr lang="en-US" dirty="0"/>
              <a:t>Functional-level strategy</a:t>
            </a:r>
          </a:p>
          <a:p>
            <a:pPr lvl="1"/>
            <a:r>
              <a:rPr lang="en-US" dirty="0"/>
              <a:t>Team-level strategy</a:t>
            </a:r>
          </a:p>
          <a:p>
            <a:r>
              <a:rPr lang="en-US" dirty="0"/>
              <a:t>Levels of leadership</a:t>
            </a:r>
          </a:p>
          <a:p>
            <a:r>
              <a:rPr lang="en-US" dirty="0"/>
              <a:t>Organizational performance </a:t>
            </a:r>
            <a:endParaRPr lang="en-MY" dirty="0"/>
          </a:p>
        </p:txBody>
      </p:sp>
      <p:sp>
        <p:nvSpPr>
          <p:cNvPr id="3" name="Slide Number Placeholder 2"/>
          <p:cNvSpPr>
            <a:spLocks noGrp="1"/>
          </p:cNvSpPr>
          <p:nvPr>
            <p:ph type="sldNum" sz="quarter" idx="12"/>
          </p:nvPr>
        </p:nvSpPr>
        <p:spPr/>
        <p:txBody>
          <a:bodyPr/>
          <a:lstStyle/>
          <a:p>
            <a:fld id="{248F6657-C8E7-4319-A541-48B02933DAFD}" type="slidenum">
              <a:rPr lang="en-MY" smtClean="0"/>
              <a:t>6</a:t>
            </a:fld>
            <a:endParaRPr lang="en-MY" dirty="0"/>
          </a:p>
        </p:txBody>
      </p:sp>
    </p:spTree>
    <p:extLst>
      <p:ext uri="{BB962C8B-B14F-4D97-AF65-F5344CB8AC3E}">
        <p14:creationId xmlns:p14="http://schemas.microsoft.com/office/powerpoint/2010/main" val="43525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65EE7C7-D76B-46E0-A854-CAB7B26BF119}"/>
              </a:ext>
            </a:extLst>
          </p:cNvPr>
          <p:cNvPicPr>
            <a:picLocks noGrp="1" noChangeAspect="1"/>
          </p:cNvPicPr>
          <p:nvPr>
            <p:ph idx="1"/>
          </p:nvPr>
        </p:nvPicPr>
        <p:blipFill>
          <a:blip r:embed="rId2"/>
          <a:stretch>
            <a:fillRect/>
          </a:stretch>
        </p:blipFill>
        <p:spPr>
          <a:xfrm>
            <a:off x="2311400" y="2022376"/>
            <a:ext cx="4521200" cy="4385930"/>
          </a:xfrm>
        </p:spPr>
      </p:pic>
      <p:sp>
        <p:nvSpPr>
          <p:cNvPr id="7" name="Title 1">
            <a:extLst>
              <a:ext uri="{FF2B5EF4-FFF2-40B4-BE49-F238E27FC236}">
                <a16:creationId xmlns:a16="http://schemas.microsoft.com/office/drawing/2014/main" id="{590E012D-B34B-412B-948B-884D3D1C747C}"/>
              </a:ext>
            </a:extLst>
          </p:cNvPr>
          <p:cNvSpPr>
            <a:spLocks noGrp="1"/>
          </p:cNvSpPr>
          <p:nvPr>
            <p:ph type="title"/>
          </p:nvPr>
        </p:nvSpPr>
        <p:spPr>
          <a:xfrm>
            <a:off x="628650" y="427148"/>
            <a:ext cx="7886700" cy="1325563"/>
          </a:xfrm>
        </p:spPr>
        <p:txBody>
          <a:bodyPr/>
          <a:lstStyle/>
          <a:p>
            <a:r>
              <a:rPr lang="en-MY" dirty="0"/>
              <a:t>A framework for studying strategy and leadership</a:t>
            </a:r>
          </a:p>
        </p:txBody>
      </p:sp>
      <p:sp>
        <p:nvSpPr>
          <p:cNvPr id="2" name="Slide Number Placeholder 1"/>
          <p:cNvSpPr>
            <a:spLocks noGrp="1"/>
          </p:cNvSpPr>
          <p:nvPr>
            <p:ph type="sldNum" sz="quarter" idx="12"/>
          </p:nvPr>
        </p:nvSpPr>
        <p:spPr/>
        <p:txBody>
          <a:bodyPr/>
          <a:lstStyle/>
          <a:p>
            <a:fld id="{248F6657-C8E7-4319-A541-48B02933DAFD}" type="slidenum">
              <a:rPr lang="en-MY" smtClean="0"/>
              <a:t>7</a:t>
            </a:fld>
            <a:endParaRPr lang="en-MY" dirty="0"/>
          </a:p>
        </p:txBody>
      </p:sp>
    </p:spTree>
    <p:extLst>
      <p:ext uri="{BB962C8B-B14F-4D97-AF65-F5344CB8AC3E}">
        <p14:creationId xmlns:p14="http://schemas.microsoft.com/office/powerpoint/2010/main" val="91465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B4A67FA-CE6A-45D5-8EFA-230FB2DCDD7F}"/>
              </a:ext>
            </a:extLst>
          </p:cNvPr>
          <p:cNvSpPr>
            <a:spLocks noGrp="1"/>
          </p:cNvSpPr>
          <p:nvPr>
            <p:ph type="title"/>
          </p:nvPr>
        </p:nvSpPr>
        <p:spPr/>
        <p:txBody>
          <a:bodyPr/>
          <a:lstStyle/>
          <a:p>
            <a:r>
              <a:rPr lang="en-MY" dirty="0"/>
              <a:t>The nature of innovation</a:t>
            </a:r>
          </a:p>
        </p:txBody>
      </p:sp>
      <p:sp>
        <p:nvSpPr>
          <p:cNvPr id="5" name="Content Placeholder 4">
            <a:extLst>
              <a:ext uri="{FF2B5EF4-FFF2-40B4-BE49-F238E27FC236}">
                <a16:creationId xmlns:a16="http://schemas.microsoft.com/office/drawing/2014/main" id="{BB973DE2-E3AD-4429-A4B4-7BF7D64CEFD2}"/>
              </a:ext>
            </a:extLst>
          </p:cNvPr>
          <p:cNvSpPr>
            <a:spLocks noGrp="1"/>
          </p:cNvSpPr>
          <p:nvPr>
            <p:ph idx="1"/>
          </p:nvPr>
        </p:nvSpPr>
        <p:spPr>
          <a:xfrm>
            <a:off x="628650" y="1978053"/>
            <a:ext cx="7886700" cy="4439680"/>
          </a:xfrm>
        </p:spPr>
        <p:txBody>
          <a:bodyPr>
            <a:normAutofit/>
          </a:bodyPr>
          <a:lstStyle/>
          <a:p>
            <a:r>
              <a:rPr lang="en-US" dirty="0"/>
              <a:t>Innovation can be defined as the process of coming up with good, new ideas and making them work technically and commercially (Tidd and Bessant, 2018). Innovation therefore only counts as innovation, if it produces something that ultimately will be sold to customers, or, in the public sector, that will result in ‘more for less’ (Parker, 2018, p. 30).</a:t>
            </a:r>
          </a:p>
          <a:p>
            <a:r>
              <a:rPr lang="en-US" dirty="0"/>
              <a:t>Incremental innovations enable organizations to ‘do things better’. Over time, and in cumulative form, incremental innovations can produce significant changes. Breakthrough innovations enable organizations to ‘do things different’ (Bessant, 2003).</a:t>
            </a:r>
          </a:p>
        </p:txBody>
      </p:sp>
      <p:sp>
        <p:nvSpPr>
          <p:cNvPr id="2" name="Slide Number Placeholder 1"/>
          <p:cNvSpPr>
            <a:spLocks noGrp="1"/>
          </p:cNvSpPr>
          <p:nvPr>
            <p:ph type="sldNum" sz="quarter" idx="12"/>
          </p:nvPr>
        </p:nvSpPr>
        <p:spPr/>
        <p:txBody>
          <a:bodyPr/>
          <a:lstStyle/>
          <a:p>
            <a:fld id="{248F6657-C8E7-4319-A541-48B02933DAFD}" type="slidenum">
              <a:rPr lang="en-MY" smtClean="0"/>
              <a:t>8</a:t>
            </a:fld>
            <a:endParaRPr lang="en-MY" dirty="0"/>
          </a:p>
        </p:txBody>
      </p:sp>
    </p:spTree>
    <p:extLst>
      <p:ext uri="{BB962C8B-B14F-4D97-AF65-F5344CB8AC3E}">
        <p14:creationId xmlns:p14="http://schemas.microsoft.com/office/powerpoint/2010/main" val="107734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B4A67FA-CE6A-45D5-8EFA-230FB2DCDD7F}"/>
              </a:ext>
            </a:extLst>
          </p:cNvPr>
          <p:cNvSpPr>
            <a:spLocks noGrp="1"/>
          </p:cNvSpPr>
          <p:nvPr>
            <p:ph type="title"/>
          </p:nvPr>
        </p:nvSpPr>
        <p:spPr/>
        <p:txBody>
          <a:bodyPr/>
          <a:lstStyle/>
          <a:p>
            <a:r>
              <a:rPr lang="en-MY" dirty="0"/>
              <a:t>The nature of innovation</a:t>
            </a:r>
          </a:p>
        </p:txBody>
      </p:sp>
      <p:sp>
        <p:nvSpPr>
          <p:cNvPr id="5" name="Content Placeholder 4">
            <a:extLst>
              <a:ext uri="{FF2B5EF4-FFF2-40B4-BE49-F238E27FC236}">
                <a16:creationId xmlns:a16="http://schemas.microsoft.com/office/drawing/2014/main" id="{BB973DE2-E3AD-4429-A4B4-7BF7D64CEFD2}"/>
              </a:ext>
            </a:extLst>
          </p:cNvPr>
          <p:cNvSpPr>
            <a:spLocks noGrp="1"/>
          </p:cNvSpPr>
          <p:nvPr>
            <p:ph idx="1"/>
          </p:nvPr>
        </p:nvSpPr>
        <p:spPr/>
        <p:txBody>
          <a:bodyPr>
            <a:normAutofit/>
          </a:bodyPr>
          <a:lstStyle/>
          <a:p>
            <a:pPr lvl="1"/>
            <a:r>
              <a:rPr lang="en-US" dirty="0"/>
              <a:t>Product innovation</a:t>
            </a:r>
          </a:p>
          <a:p>
            <a:pPr lvl="1"/>
            <a:r>
              <a:rPr lang="en-US" dirty="0"/>
              <a:t>Process innovation</a:t>
            </a:r>
          </a:p>
          <a:p>
            <a:r>
              <a:rPr lang="en-US" dirty="0"/>
              <a:t>Disruptive innovation is a common pattern of innovation (Christensen, 2016).</a:t>
            </a:r>
            <a:endParaRPr lang="en-MY" dirty="0"/>
          </a:p>
        </p:txBody>
      </p:sp>
      <p:sp>
        <p:nvSpPr>
          <p:cNvPr id="2" name="Slide Number Placeholder 1"/>
          <p:cNvSpPr>
            <a:spLocks noGrp="1"/>
          </p:cNvSpPr>
          <p:nvPr>
            <p:ph type="sldNum" sz="quarter" idx="12"/>
          </p:nvPr>
        </p:nvSpPr>
        <p:spPr/>
        <p:txBody>
          <a:bodyPr/>
          <a:lstStyle/>
          <a:p>
            <a:fld id="{248F6657-C8E7-4319-A541-48B02933DAFD}" type="slidenum">
              <a:rPr lang="en-MY" smtClean="0"/>
              <a:t>9</a:t>
            </a:fld>
            <a:endParaRPr lang="en-MY" dirty="0"/>
          </a:p>
        </p:txBody>
      </p:sp>
    </p:spTree>
    <p:extLst>
      <p:ext uri="{BB962C8B-B14F-4D97-AF65-F5344CB8AC3E}">
        <p14:creationId xmlns:p14="http://schemas.microsoft.com/office/powerpoint/2010/main" val="541795615"/>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CW_TEMPLATE_PPTX</Template>
  <TotalTime>879</TotalTime>
  <Words>732</Words>
  <Application>Microsoft Macintosh PowerPoint</Application>
  <PresentationFormat>On-screen Show (4:3)</PresentationFormat>
  <Paragraphs>78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Courier New</vt:lpstr>
      <vt:lpstr>CDC PPT master theme</vt:lpstr>
      <vt:lpstr>Strategic management</vt:lpstr>
      <vt:lpstr>Strategic management</vt:lpstr>
      <vt:lpstr>Strategic management</vt:lpstr>
      <vt:lpstr>Strategic management</vt:lpstr>
      <vt:lpstr>A framework for studying strategy and leadership</vt:lpstr>
      <vt:lpstr>A framework for studying strategy and leadership</vt:lpstr>
      <vt:lpstr>A framework for studying strategy and leadership</vt:lpstr>
      <vt:lpstr>The nature of innovation</vt:lpstr>
      <vt:lpstr>The nature of innovation</vt:lpstr>
      <vt:lpstr>The external and internal contexts driving or disables innovation</vt:lpstr>
      <vt:lpstr>The leaders’ roles in innovation processes</vt:lpstr>
      <vt:lpstr>The leaders’ roles in innovation processes</vt:lpstr>
      <vt:lpstr>Evaluation and criticism</vt:lpstr>
      <vt:lpstr>Evaluation and criticism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Leadership</dc:title>
  <dc:creator>Asus</dc:creator>
  <cp:lastModifiedBy>Hussain, Azhar</cp:lastModifiedBy>
  <cp:revision>182</cp:revision>
  <dcterms:created xsi:type="dcterms:W3CDTF">2019-07-06T10:41:26Z</dcterms:created>
  <dcterms:modified xsi:type="dcterms:W3CDTF">2020-09-03T01:30:29Z</dcterms:modified>
</cp:coreProperties>
</file>