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2" r:id="rId1"/>
  </p:sldMasterIdLst>
  <p:notesMasterIdLst>
    <p:notesMasterId r:id="rId14"/>
  </p:notesMasterIdLst>
  <p:sldIdLst>
    <p:sldId id="256" r:id="rId2"/>
    <p:sldId id="257" r:id="rId3"/>
    <p:sldId id="258" r:id="rId4"/>
    <p:sldId id="259" r:id="rId5"/>
    <p:sldId id="266" r:id="rId6"/>
    <p:sldId id="260" r:id="rId7"/>
    <p:sldId id="261" r:id="rId8"/>
    <p:sldId id="262" r:id="rId9"/>
    <p:sldId id="263" r:id="rId10"/>
    <p:sldId id="264" r:id="rId11"/>
    <p:sldId id="265" r:id="rId12"/>
    <p:sldId id="267"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4" d="100"/>
          <a:sy n="64" d="100"/>
        </p:scale>
        <p:origin x="87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F4C54CD-E76D-4E31-8D7A-7DFF3EB92139}" type="datetimeFigureOut">
              <a:rPr lang="en-US" smtClean="0"/>
              <a:t>10/16/2020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D20377C-0B7D-4CAA-980B-642DB60A16BD}" type="slidenum">
              <a:rPr lang="en-US" smtClean="0"/>
              <a:t>‹#›</a:t>
            </a:fld>
            <a:endParaRPr lang="en-US"/>
          </a:p>
        </p:txBody>
      </p:sp>
    </p:spTree>
    <p:extLst>
      <p:ext uri="{BB962C8B-B14F-4D97-AF65-F5344CB8AC3E}">
        <p14:creationId xmlns:p14="http://schemas.microsoft.com/office/powerpoint/2010/main" val="20454324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D20377C-0B7D-4CAA-980B-642DB60A16BD}" type="slidenum">
              <a:rPr lang="en-US" smtClean="0"/>
              <a:t>3</a:t>
            </a:fld>
            <a:endParaRPr lang="en-US"/>
          </a:p>
        </p:txBody>
      </p:sp>
    </p:spTree>
    <p:extLst>
      <p:ext uri="{BB962C8B-B14F-4D97-AF65-F5344CB8AC3E}">
        <p14:creationId xmlns:p14="http://schemas.microsoft.com/office/powerpoint/2010/main" val="14768903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CFE4D48F-B405-4CEE-BDA0-1429190A9EFB}" type="datetimeFigureOut">
              <a:rPr lang="en-US" smtClean="0"/>
              <a:t>10/16/2020</a:t>
            </a:fld>
            <a:endParaRPr lang="en-US"/>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US"/>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C71788DB-E712-45B6-B9F2-EC801A816493}" type="slidenum">
              <a:rPr lang="en-US" smtClean="0"/>
              <a:t>‹#›</a:t>
            </a:fld>
            <a:endParaRPr lang="en-US"/>
          </a:p>
        </p:txBody>
      </p:sp>
    </p:spTree>
    <p:extLst>
      <p:ext uri="{BB962C8B-B14F-4D97-AF65-F5344CB8AC3E}">
        <p14:creationId xmlns:p14="http://schemas.microsoft.com/office/powerpoint/2010/main" val="12879659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FE4D48F-B405-4CEE-BDA0-1429190A9EFB}" type="datetimeFigureOut">
              <a:rPr lang="en-US" smtClean="0"/>
              <a:t>10/16/2020</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C71788DB-E712-45B6-B9F2-EC801A816493}" type="slidenum">
              <a:rPr lang="en-US" smtClean="0"/>
              <a:t>‹#›</a:t>
            </a:fld>
            <a:endParaRPr lang="en-US"/>
          </a:p>
        </p:txBody>
      </p:sp>
    </p:spTree>
    <p:extLst>
      <p:ext uri="{BB962C8B-B14F-4D97-AF65-F5344CB8AC3E}">
        <p14:creationId xmlns:p14="http://schemas.microsoft.com/office/powerpoint/2010/main" val="25621766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CFE4D48F-B405-4CEE-BDA0-1429190A9EFB}" type="datetimeFigureOut">
              <a:rPr lang="en-US" smtClean="0"/>
              <a:t>10/16/2020</a:t>
            </a:fld>
            <a:endParaRPr lang="en-US"/>
          </a:p>
        </p:txBody>
      </p:sp>
      <p:sp>
        <p:nvSpPr>
          <p:cNvPr id="5" name="Footer Placeholder 4"/>
          <p:cNvSpPr>
            <a:spLocks noGrp="1"/>
          </p:cNvSpPr>
          <p:nvPr>
            <p:ph type="ftr" sz="quarter" idx="11"/>
          </p:nvPr>
        </p:nvSpPr>
        <p:spPr/>
        <p:txBody>
          <a:bodyPr/>
          <a:lstStyle/>
          <a:p>
            <a:endParaRPr lang="en-US"/>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C71788DB-E712-45B6-B9F2-EC801A816493}" type="slidenum">
              <a:rPr lang="en-US" smtClean="0"/>
              <a:t>‹#›</a:t>
            </a:fld>
            <a:endParaRPr lang="en-US"/>
          </a:p>
        </p:txBody>
      </p:sp>
    </p:spTree>
    <p:extLst>
      <p:ext uri="{BB962C8B-B14F-4D97-AF65-F5344CB8AC3E}">
        <p14:creationId xmlns:p14="http://schemas.microsoft.com/office/powerpoint/2010/main" val="361020119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CFE4D48F-B405-4CEE-BDA0-1429190A9EFB}" type="datetimeFigureOut">
              <a:rPr lang="en-US" smtClean="0"/>
              <a:t>10/16/2020</a:t>
            </a:fld>
            <a:endParaRPr lang="en-US"/>
          </a:p>
        </p:txBody>
      </p:sp>
      <p:sp>
        <p:nvSpPr>
          <p:cNvPr id="5" name="Footer Placeholder 4"/>
          <p:cNvSpPr>
            <a:spLocks noGrp="1"/>
          </p:cNvSpPr>
          <p:nvPr>
            <p:ph type="ftr" sz="quarter" idx="11"/>
          </p:nvPr>
        </p:nvSpPr>
        <p:spPr/>
        <p:txBody>
          <a:bodyPr/>
          <a:lstStyle/>
          <a:p>
            <a:endParaRPr lang="en-US"/>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C71788DB-E712-45B6-B9F2-EC801A816493}" type="slidenum">
              <a:rPr lang="en-US" smtClean="0"/>
              <a:t>‹#›</a:t>
            </a:fld>
            <a:endParaRPr lang="en-US"/>
          </a:p>
        </p:txBody>
      </p:sp>
    </p:spTree>
    <p:extLst>
      <p:ext uri="{BB962C8B-B14F-4D97-AF65-F5344CB8AC3E}">
        <p14:creationId xmlns:p14="http://schemas.microsoft.com/office/powerpoint/2010/main" val="388766765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FE4D48F-B405-4CEE-BDA0-1429190A9EFB}" type="datetimeFigureOut">
              <a:rPr lang="en-US" smtClean="0"/>
              <a:t>10/16/2020</a:t>
            </a:fld>
            <a:endParaRPr lang="en-US"/>
          </a:p>
        </p:txBody>
      </p:sp>
      <p:sp>
        <p:nvSpPr>
          <p:cNvPr id="5" name="Footer Placeholder 4"/>
          <p:cNvSpPr>
            <a:spLocks noGrp="1"/>
          </p:cNvSpPr>
          <p:nvPr>
            <p:ph type="ftr" sz="quarter" idx="11"/>
          </p:nvPr>
        </p:nvSpPr>
        <p:spPr/>
        <p:txBody>
          <a:bodyPr/>
          <a:lstStyle/>
          <a:p>
            <a:endParaRPr lang="en-US"/>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C71788DB-E712-45B6-B9F2-EC801A816493}" type="slidenum">
              <a:rPr lang="en-US" smtClean="0"/>
              <a:t>‹#›</a:t>
            </a:fld>
            <a:endParaRPr lang="en-US"/>
          </a:p>
        </p:txBody>
      </p:sp>
    </p:spTree>
    <p:extLst>
      <p:ext uri="{BB962C8B-B14F-4D97-AF65-F5344CB8AC3E}">
        <p14:creationId xmlns:p14="http://schemas.microsoft.com/office/powerpoint/2010/main" val="155498935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CFE4D48F-B405-4CEE-BDA0-1429190A9EFB}" type="datetimeFigureOut">
              <a:rPr lang="en-US" smtClean="0"/>
              <a:t>10/16/2020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71788DB-E712-45B6-B9F2-EC801A816493}" type="slidenum">
              <a:rPr lang="en-US" smtClean="0"/>
              <a:t>‹#›</a:t>
            </a:fld>
            <a:endParaRPr lang="en-US"/>
          </a:p>
        </p:txBody>
      </p:sp>
    </p:spTree>
    <p:extLst>
      <p:ext uri="{BB962C8B-B14F-4D97-AF65-F5344CB8AC3E}">
        <p14:creationId xmlns:p14="http://schemas.microsoft.com/office/powerpoint/2010/main" val="60327977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CFE4D48F-B405-4CEE-BDA0-1429190A9EFB}" type="datetimeFigureOut">
              <a:rPr lang="en-US" smtClean="0"/>
              <a:t>10/16/2020</a:t>
            </a:fld>
            <a:endParaRPr lang="en-US"/>
          </a:p>
        </p:txBody>
      </p:sp>
      <p:sp>
        <p:nvSpPr>
          <p:cNvPr id="8" name="Footer Placeholder 7"/>
          <p:cNvSpPr>
            <a:spLocks noGrp="1"/>
          </p:cNvSpPr>
          <p:nvPr>
            <p:ph type="ftr" sz="quarter" idx="11"/>
          </p:nvPr>
        </p:nvSpPr>
        <p:spPr>
          <a:xfrm>
            <a:off x="561111" y="6391838"/>
            <a:ext cx="3644282" cy="304801"/>
          </a:xfrm>
        </p:spPr>
        <p:txBody>
          <a:bodyPr/>
          <a:lstStyle/>
          <a:p>
            <a:endParaRPr lang="en-US"/>
          </a:p>
        </p:txBody>
      </p:sp>
      <p:sp>
        <p:nvSpPr>
          <p:cNvPr id="9" name="Slide Number Placeholder 8"/>
          <p:cNvSpPr>
            <a:spLocks noGrp="1"/>
          </p:cNvSpPr>
          <p:nvPr>
            <p:ph type="sldNum" sz="quarter" idx="12"/>
          </p:nvPr>
        </p:nvSpPr>
        <p:spPr/>
        <p:txBody>
          <a:bodyPr/>
          <a:lstStyle/>
          <a:p>
            <a:fld id="{C71788DB-E712-45B6-B9F2-EC801A816493}" type="slidenum">
              <a:rPr lang="en-US" smtClean="0"/>
              <a:t>‹#›</a:t>
            </a:fld>
            <a:endParaRPr lang="en-US"/>
          </a:p>
        </p:txBody>
      </p:sp>
    </p:spTree>
    <p:extLst>
      <p:ext uri="{BB962C8B-B14F-4D97-AF65-F5344CB8AC3E}">
        <p14:creationId xmlns:p14="http://schemas.microsoft.com/office/powerpoint/2010/main" val="356243153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CFE4D48F-B405-4CEE-BDA0-1429190A9EFB}" type="datetimeFigureOut">
              <a:rPr lang="en-US" smtClean="0"/>
              <a:t>10/16/2020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1788DB-E712-45B6-B9F2-EC801A816493}" type="slidenum">
              <a:rPr lang="en-US" smtClean="0"/>
              <a:t>‹#›</a:t>
            </a:fld>
            <a:endParaRPr lang="en-US"/>
          </a:p>
        </p:txBody>
      </p:sp>
    </p:spTree>
    <p:extLst>
      <p:ext uri="{BB962C8B-B14F-4D97-AF65-F5344CB8AC3E}">
        <p14:creationId xmlns:p14="http://schemas.microsoft.com/office/powerpoint/2010/main" val="81690453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CFE4D48F-B405-4CEE-BDA0-1429190A9EFB}" type="datetimeFigureOut">
              <a:rPr lang="en-US" smtClean="0"/>
              <a:t>10/16/2020</a:t>
            </a:fld>
            <a:endParaRPr lang="en-US"/>
          </a:p>
        </p:txBody>
      </p:sp>
      <p:sp>
        <p:nvSpPr>
          <p:cNvPr id="5" name="Footer Placeholder 4"/>
          <p:cNvSpPr>
            <a:spLocks noGrp="1"/>
          </p:cNvSpPr>
          <p:nvPr>
            <p:ph type="ftr" sz="quarter" idx="11"/>
          </p:nvPr>
        </p:nvSpPr>
        <p:spPr/>
        <p:txBody>
          <a:bodyPr/>
          <a:lstStyle/>
          <a:p>
            <a:endParaRPr lang="en-US"/>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C71788DB-E712-45B6-B9F2-EC801A816493}" type="slidenum">
              <a:rPr lang="en-US" smtClean="0"/>
              <a:t>‹#›</a:t>
            </a:fld>
            <a:endParaRPr lang="en-US"/>
          </a:p>
        </p:txBody>
      </p:sp>
    </p:spTree>
    <p:extLst>
      <p:ext uri="{BB962C8B-B14F-4D97-AF65-F5344CB8AC3E}">
        <p14:creationId xmlns:p14="http://schemas.microsoft.com/office/powerpoint/2010/main" val="28210538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FE4D48F-B405-4CEE-BDA0-1429190A9EFB}" type="datetimeFigureOut">
              <a:rPr lang="en-US" smtClean="0"/>
              <a:t>10/16/2020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1788DB-E712-45B6-B9F2-EC801A816493}" type="slidenum">
              <a:rPr lang="en-US" smtClean="0"/>
              <a:t>‹#›</a:t>
            </a:fld>
            <a:endParaRPr lang="en-US"/>
          </a:p>
        </p:txBody>
      </p:sp>
    </p:spTree>
    <p:extLst>
      <p:ext uri="{BB962C8B-B14F-4D97-AF65-F5344CB8AC3E}">
        <p14:creationId xmlns:p14="http://schemas.microsoft.com/office/powerpoint/2010/main" val="36248434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FE4D48F-B405-4CEE-BDA0-1429190A9EFB}" type="datetimeFigureOut">
              <a:rPr lang="en-US" smtClean="0"/>
              <a:t>10/16/2020</a:t>
            </a:fld>
            <a:endParaRPr lang="en-US"/>
          </a:p>
        </p:txBody>
      </p:sp>
      <p:sp>
        <p:nvSpPr>
          <p:cNvPr id="5" name="Footer Placeholder 4"/>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C71788DB-E712-45B6-B9F2-EC801A816493}" type="slidenum">
              <a:rPr lang="en-US" smtClean="0"/>
              <a:t>‹#›</a:t>
            </a:fld>
            <a:endParaRPr lang="en-US"/>
          </a:p>
        </p:txBody>
      </p:sp>
    </p:spTree>
    <p:extLst>
      <p:ext uri="{BB962C8B-B14F-4D97-AF65-F5344CB8AC3E}">
        <p14:creationId xmlns:p14="http://schemas.microsoft.com/office/powerpoint/2010/main" val="21189005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FE4D48F-B405-4CEE-BDA0-1429190A9EFB}" type="datetimeFigureOut">
              <a:rPr lang="en-US" smtClean="0"/>
              <a:t>10/16/2020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71788DB-E712-45B6-B9F2-EC801A816493}" type="slidenum">
              <a:rPr lang="en-US" smtClean="0"/>
              <a:t>‹#›</a:t>
            </a:fld>
            <a:endParaRPr lang="en-US"/>
          </a:p>
        </p:txBody>
      </p:sp>
    </p:spTree>
    <p:extLst>
      <p:ext uri="{BB962C8B-B14F-4D97-AF65-F5344CB8AC3E}">
        <p14:creationId xmlns:p14="http://schemas.microsoft.com/office/powerpoint/2010/main" val="8490262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FE4D48F-B405-4CEE-BDA0-1429190A9EFB}" type="datetimeFigureOut">
              <a:rPr lang="en-US" smtClean="0"/>
              <a:t>10/16/2020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71788DB-E712-45B6-B9F2-EC801A816493}" type="slidenum">
              <a:rPr lang="en-US" smtClean="0"/>
              <a:t>‹#›</a:t>
            </a:fld>
            <a:endParaRPr lang="en-US"/>
          </a:p>
        </p:txBody>
      </p:sp>
    </p:spTree>
    <p:extLst>
      <p:ext uri="{BB962C8B-B14F-4D97-AF65-F5344CB8AC3E}">
        <p14:creationId xmlns:p14="http://schemas.microsoft.com/office/powerpoint/2010/main" val="21534361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FE4D48F-B405-4CEE-BDA0-1429190A9EFB}" type="datetimeFigureOut">
              <a:rPr lang="en-US" smtClean="0"/>
              <a:t>10/16/2020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71788DB-E712-45B6-B9F2-EC801A816493}" type="slidenum">
              <a:rPr lang="en-US" smtClean="0"/>
              <a:t>‹#›</a:t>
            </a:fld>
            <a:endParaRPr lang="en-US"/>
          </a:p>
        </p:txBody>
      </p:sp>
    </p:spTree>
    <p:extLst>
      <p:ext uri="{BB962C8B-B14F-4D97-AF65-F5344CB8AC3E}">
        <p14:creationId xmlns:p14="http://schemas.microsoft.com/office/powerpoint/2010/main" val="22515685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FE4D48F-B405-4CEE-BDA0-1429190A9EFB}" type="datetimeFigureOut">
              <a:rPr lang="en-US" smtClean="0"/>
              <a:t>10/16/2020</a:t>
            </a:fld>
            <a:endParaRPr lang="en-US"/>
          </a:p>
        </p:txBody>
      </p:sp>
      <p:sp>
        <p:nvSpPr>
          <p:cNvPr id="3" name="Footer Placeholder 2"/>
          <p:cNvSpPr>
            <a:spLocks noGrp="1"/>
          </p:cNvSpPr>
          <p:nvPr>
            <p:ph type="ftr" sz="quarter" idx="11"/>
          </p:nvPr>
        </p:nvSpPr>
        <p:spPr/>
        <p:txBody>
          <a:bodyPr/>
          <a:lstStyle/>
          <a:p>
            <a:endParaRPr lang="en-US"/>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C71788DB-E712-45B6-B9F2-EC801A816493}" type="slidenum">
              <a:rPr lang="en-US" smtClean="0"/>
              <a:t>‹#›</a:t>
            </a:fld>
            <a:endParaRPr lang="en-US"/>
          </a:p>
        </p:txBody>
      </p:sp>
    </p:spTree>
    <p:extLst>
      <p:ext uri="{BB962C8B-B14F-4D97-AF65-F5344CB8AC3E}">
        <p14:creationId xmlns:p14="http://schemas.microsoft.com/office/powerpoint/2010/main" val="15177474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FE4D48F-B405-4CEE-BDA0-1429190A9EFB}" type="datetimeFigureOut">
              <a:rPr lang="en-US" smtClean="0"/>
              <a:t>10/16/2020</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C71788DB-E712-45B6-B9F2-EC801A816493}" type="slidenum">
              <a:rPr lang="en-US" smtClean="0"/>
              <a:t>‹#›</a:t>
            </a:fld>
            <a:endParaRPr lang="en-US"/>
          </a:p>
        </p:txBody>
      </p:sp>
    </p:spTree>
    <p:extLst>
      <p:ext uri="{BB962C8B-B14F-4D97-AF65-F5344CB8AC3E}">
        <p14:creationId xmlns:p14="http://schemas.microsoft.com/office/powerpoint/2010/main" val="29740543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a:t>Click icon to add picture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FE4D48F-B405-4CEE-BDA0-1429190A9EFB}" type="datetimeFigureOut">
              <a:rPr lang="en-US" smtClean="0"/>
              <a:t>10/16/2020</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C71788DB-E712-45B6-B9F2-EC801A816493}" type="slidenum">
              <a:rPr lang="en-US" smtClean="0"/>
              <a:t>‹#›</a:t>
            </a:fld>
            <a:endParaRPr lang="en-US"/>
          </a:p>
        </p:txBody>
      </p:sp>
    </p:spTree>
    <p:extLst>
      <p:ext uri="{BB962C8B-B14F-4D97-AF65-F5344CB8AC3E}">
        <p14:creationId xmlns:p14="http://schemas.microsoft.com/office/powerpoint/2010/main" val="23175328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CFE4D48F-B405-4CEE-BDA0-1429190A9EFB}" type="datetimeFigureOut">
              <a:rPr lang="en-US" smtClean="0"/>
              <a:t>10/16/2020</a:t>
            </a:fld>
            <a:endParaRPr lang="en-US"/>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US"/>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C71788DB-E712-45B6-B9F2-EC801A816493}" type="slidenum">
              <a:rPr lang="en-US" smtClean="0"/>
              <a:t>‹#›</a:t>
            </a:fld>
            <a:endParaRPr lang="en-US"/>
          </a:p>
        </p:txBody>
      </p:sp>
    </p:spTree>
    <p:extLst>
      <p:ext uri="{BB962C8B-B14F-4D97-AF65-F5344CB8AC3E}">
        <p14:creationId xmlns:p14="http://schemas.microsoft.com/office/powerpoint/2010/main" val="955603959"/>
      </p:ext>
    </p:extLst>
  </p:cSld>
  <p:clrMap bg1="lt1" tx1="dk1" bg2="lt2" tx2="dk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 id="2147483714" r:id="rId12"/>
    <p:sldLayoutId id="2147483715" r:id="rId13"/>
    <p:sldLayoutId id="2147483716" r:id="rId14"/>
    <p:sldLayoutId id="2147483717" r:id="rId15"/>
    <p:sldLayoutId id="2147483718" r:id="rId16"/>
    <p:sldLayoutId id="2147483719"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latin typeface="Times New Roman" panose="02020603050405020304" pitchFamily="18" charset="0"/>
                <a:cs typeface="Times New Roman" panose="02020603050405020304" pitchFamily="18" charset="0"/>
              </a:rPr>
              <a:t>Change Proposal </a:t>
            </a:r>
          </a:p>
        </p:txBody>
      </p:sp>
      <p:sp>
        <p:nvSpPr>
          <p:cNvPr id="3" name="Subtitle 2"/>
          <p:cNvSpPr>
            <a:spLocks noGrp="1"/>
          </p:cNvSpPr>
          <p:nvPr>
            <p:ph type="subTitle" idx="1"/>
          </p:nvPr>
        </p:nvSpPr>
        <p:spPr/>
        <p:txBody>
          <a:bodyPr>
            <a:normAutofit fontScale="77500" lnSpcReduction="20000"/>
          </a:bodyPr>
          <a:lstStyle/>
          <a:p>
            <a:r>
              <a:rPr lang="en-US" dirty="0">
                <a:latin typeface="Times New Roman" panose="02020603050405020304" pitchFamily="18" charset="0"/>
                <a:cs typeface="Times New Roman" panose="02020603050405020304" pitchFamily="18" charset="0"/>
              </a:rPr>
              <a:t>Jobber Romero Castillo</a:t>
            </a:r>
          </a:p>
          <a:p>
            <a:r>
              <a:rPr lang="en-US" dirty="0">
                <a:latin typeface="Times New Roman" panose="02020603050405020304" pitchFamily="18" charset="0"/>
                <a:cs typeface="Times New Roman" panose="02020603050405020304" pitchFamily="18" charset="0"/>
              </a:rPr>
              <a:t>Grand Canyon University: NRS-493-0502</a:t>
            </a:r>
          </a:p>
          <a:p>
            <a:r>
              <a:rPr lang="en-US" dirty="0">
                <a:latin typeface="Times New Roman" panose="02020603050405020304" pitchFamily="18" charset="0"/>
                <a:cs typeface="Times New Roman" panose="02020603050405020304" pitchFamily="18" charset="0"/>
              </a:rPr>
              <a:t>October 16, 2020</a:t>
            </a:r>
          </a:p>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129753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latin typeface="Times New Roman" panose="02020603050405020304" pitchFamily="18" charset="0"/>
                <a:cs typeface="Times New Roman" panose="02020603050405020304" pitchFamily="18" charset="0"/>
              </a:rPr>
              <a:t>The Evaluation Process </a:t>
            </a:r>
          </a:p>
        </p:txBody>
      </p:sp>
      <p:sp>
        <p:nvSpPr>
          <p:cNvPr id="3" name="Content Placeholder 2"/>
          <p:cNvSpPr>
            <a:spLocks noGrp="1"/>
          </p:cNvSpPr>
          <p:nvPr>
            <p:ph idx="1"/>
          </p:nvPr>
        </p:nvSpPr>
        <p:spPr/>
        <p:txBody>
          <a:bodyPr>
            <a:normAutofit fontScale="92500" lnSpcReduction="10000"/>
          </a:bodyPr>
          <a:lstStyle/>
          <a:p>
            <a:r>
              <a:rPr lang="en-US" sz="2400" dirty="0">
                <a:latin typeface="Times New Roman" panose="02020603050405020304" pitchFamily="18" charset="0"/>
                <a:cs typeface="Times New Roman" panose="02020603050405020304" pitchFamily="18" charset="0"/>
              </a:rPr>
              <a:t>The efforts to evaluate the change proposal will occur procedurally.  </a:t>
            </a:r>
          </a:p>
          <a:p>
            <a:r>
              <a:rPr lang="en-US" sz="2400" dirty="0">
                <a:latin typeface="Times New Roman" panose="02020603050405020304" pitchFamily="18" charset="0"/>
                <a:cs typeface="Times New Roman" panose="02020603050405020304" pitchFamily="18" charset="0"/>
              </a:rPr>
              <a:t>Firstly, it will be the identification of the dimensions which will be used in the evaluation process </a:t>
            </a:r>
          </a:p>
          <a:p>
            <a:r>
              <a:rPr lang="en-US" sz="2400" dirty="0">
                <a:latin typeface="Times New Roman" panose="02020603050405020304" pitchFamily="18" charset="0"/>
                <a:cs typeface="Times New Roman" panose="02020603050405020304" pitchFamily="18" charset="0"/>
              </a:rPr>
              <a:t>Some of the dimensions will include costs, length of hospital stays, readmission rates, and the level of patient satisfaction. </a:t>
            </a:r>
          </a:p>
          <a:p>
            <a:r>
              <a:rPr lang="en-US" sz="2400" dirty="0">
                <a:latin typeface="Times New Roman" panose="02020603050405020304" pitchFamily="18" charset="0"/>
                <a:cs typeface="Times New Roman" panose="02020603050405020304" pitchFamily="18" charset="0"/>
              </a:rPr>
              <a:t>Secondly, there will be the identification of different stakeholders who will be involved in the evaluation. </a:t>
            </a:r>
          </a:p>
          <a:p>
            <a:r>
              <a:rPr lang="en-US" sz="2400" dirty="0">
                <a:latin typeface="Times New Roman" panose="02020603050405020304" pitchFamily="18" charset="0"/>
                <a:cs typeface="Times New Roman" panose="02020603050405020304" pitchFamily="18" charset="0"/>
              </a:rPr>
              <a:t>Some of the stakeholders will include healthcare professionals and hospital administration. </a:t>
            </a:r>
          </a:p>
          <a:p>
            <a:pPr marL="0" indent="0">
              <a:buNone/>
            </a:pP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032943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latin typeface="Times New Roman" panose="02020603050405020304" pitchFamily="18" charset="0"/>
                <a:cs typeface="Times New Roman" panose="02020603050405020304" pitchFamily="18" charset="0"/>
              </a:rPr>
              <a:t>The Evaluation Process </a:t>
            </a:r>
            <a:endParaRPr lang="en-US" sz="3200" dirty="0"/>
          </a:p>
        </p:txBody>
      </p:sp>
      <p:sp>
        <p:nvSpPr>
          <p:cNvPr id="3" name="Content Placeholder 2"/>
          <p:cNvSpPr>
            <a:spLocks noGrp="1"/>
          </p:cNvSpPr>
          <p:nvPr>
            <p:ph idx="1"/>
          </p:nvPr>
        </p:nvSpPr>
        <p:spPr/>
        <p:txBody>
          <a:bodyPr>
            <a:normAutofit fontScale="92500" lnSpcReduction="20000"/>
          </a:bodyPr>
          <a:lstStyle/>
          <a:p>
            <a:r>
              <a:rPr lang="en-US" sz="2400" dirty="0">
                <a:latin typeface="Times New Roman" panose="02020603050405020304" pitchFamily="18" charset="0"/>
                <a:cs typeface="Times New Roman" panose="02020603050405020304" pitchFamily="18" charset="0"/>
              </a:rPr>
              <a:t>Thirdly, there will be the identification of the methods which will be used in the evaluation process. </a:t>
            </a:r>
          </a:p>
          <a:p>
            <a:r>
              <a:rPr lang="en-US" sz="2400" dirty="0">
                <a:latin typeface="Times New Roman" panose="02020603050405020304" pitchFamily="18" charset="0"/>
                <a:cs typeface="Times New Roman" panose="02020603050405020304" pitchFamily="18" charset="0"/>
              </a:rPr>
              <a:t>Fourthly, it is determining the resources which will be needed to carry out the evaluation successfully. </a:t>
            </a:r>
          </a:p>
          <a:p>
            <a:r>
              <a:rPr lang="en-US" sz="2400" dirty="0">
                <a:latin typeface="Times New Roman" panose="02020603050405020304" pitchFamily="18" charset="0"/>
                <a:cs typeface="Times New Roman" panose="02020603050405020304" pitchFamily="18" charset="0"/>
              </a:rPr>
              <a:t>For example, will the nurses and other healthcare professionals need to be trained in the manner they will handle the entire process?</a:t>
            </a:r>
          </a:p>
          <a:p>
            <a:r>
              <a:rPr lang="en-US" sz="2400" dirty="0">
                <a:latin typeface="Times New Roman" panose="02020603050405020304" pitchFamily="18" charset="0"/>
                <a:cs typeface="Times New Roman" panose="02020603050405020304" pitchFamily="18" charset="0"/>
              </a:rPr>
              <a:t>Fifthly, it is to create a plan which will be utilized in implementing the results of the evaluation. </a:t>
            </a:r>
          </a:p>
          <a:p>
            <a:r>
              <a:rPr lang="en-US" sz="2400" dirty="0">
                <a:latin typeface="Times New Roman" panose="02020603050405020304" pitchFamily="18" charset="0"/>
                <a:cs typeface="Times New Roman" panose="02020603050405020304" pitchFamily="18" charset="0"/>
              </a:rPr>
              <a:t>There is a need to ensure that the results of the evaluation process are implemented in the practice setting to create improvements. </a:t>
            </a:r>
          </a:p>
        </p:txBody>
      </p:sp>
    </p:spTree>
    <p:extLst>
      <p:ext uri="{BB962C8B-B14F-4D97-AF65-F5344CB8AC3E}">
        <p14:creationId xmlns:p14="http://schemas.microsoft.com/office/powerpoint/2010/main" val="19365758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latin typeface="Times New Roman" panose="02020603050405020304" pitchFamily="18" charset="0"/>
                <a:cs typeface="Times New Roman" panose="02020603050405020304" pitchFamily="18" charset="0"/>
              </a:rPr>
              <a:t>References </a:t>
            </a:r>
          </a:p>
        </p:txBody>
      </p:sp>
      <p:sp>
        <p:nvSpPr>
          <p:cNvPr id="3" name="Content Placeholder 2"/>
          <p:cNvSpPr>
            <a:spLocks noGrp="1"/>
          </p:cNvSpPr>
          <p:nvPr>
            <p:ph idx="1"/>
          </p:nvPr>
        </p:nvSpPr>
        <p:spPr/>
        <p:txBody>
          <a:bodyPr>
            <a:normAutofit fontScale="40000" lnSpcReduction="20000"/>
          </a:bodyPr>
          <a:lstStyle/>
          <a:p>
            <a:r>
              <a:rPr lang="en-US" sz="2400" dirty="0" err="1">
                <a:latin typeface="Times New Roman" panose="02020603050405020304" pitchFamily="18" charset="0"/>
                <a:cs typeface="Times New Roman" panose="02020603050405020304" pitchFamily="18" charset="0"/>
              </a:rPr>
              <a:t>Atilla</a:t>
            </a:r>
            <a:r>
              <a:rPr lang="en-US" sz="2400" dirty="0">
                <a:latin typeface="Times New Roman" panose="02020603050405020304" pitchFamily="18" charset="0"/>
                <a:cs typeface="Times New Roman" panose="02020603050405020304" pitchFamily="18" charset="0"/>
              </a:rPr>
              <a:t>, A., </a:t>
            </a:r>
            <a:r>
              <a:rPr lang="en-US" sz="2400" dirty="0" err="1">
                <a:latin typeface="Times New Roman" panose="02020603050405020304" pitchFamily="18" charset="0"/>
                <a:cs typeface="Times New Roman" panose="02020603050405020304" pitchFamily="18" charset="0"/>
              </a:rPr>
              <a:t>Doğanay</a:t>
            </a:r>
            <a:r>
              <a:rPr lang="en-US" sz="2400" dirty="0">
                <a:latin typeface="Times New Roman" panose="02020603050405020304" pitchFamily="18" charset="0"/>
                <a:cs typeface="Times New Roman" panose="02020603050405020304" pitchFamily="18" charset="0"/>
              </a:rPr>
              <a:t>, Z., </a:t>
            </a:r>
            <a:r>
              <a:rPr lang="en-US" sz="2400" dirty="0" err="1">
                <a:latin typeface="Times New Roman" panose="02020603050405020304" pitchFamily="18" charset="0"/>
                <a:cs typeface="Times New Roman" panose="02020603050405020304" pitchFamily="18" charset="0"/>
              </a:rPr>
              <a:t>Çelik</a:t>
            </a:r>
            <a:r>
              <a:rPr lang="en-US" sz="2400" dirty="0">
                <a:latin typeface="Times New Roman" panose="02020603050405020304" pitchFamily="18" charset="0"/>
                <a:cs typeface="Times New Roman" panose="02020603050405020304" pitchFamily="18" charset="0"/>
              </a:rPr>
              <a:t>, H. K., </a:t>
            </a:r>
            <a:r>
              <a:rPr lang="en-US" sz="2400" dirty="0" err="1">
                <a:latin typeface="Times New Roman" panose="02020603050405020304" pitchFamily="18" charset="0"/>
                <a:cs typeface="Times New Roman" panose="02020603050405020304" pitchFamily="18" charset="0"/>
              </a:rPr>
              <a:t>Tomak</a:t>
            </a:r>
            <a:r>
              <a:rPr lang="en-US" sz="2400" dirty="0">
                <a:latin typeface="Times New Roman" panose="02020603050405020304" pitchFamily="18" charset="0"/>
                <a:cs typeface="Times New Roman" panose="02020603050405020304" pitchFamily="18" charset="0"/>
              </a:rPr>
              <a:t>, L., </a:t>
            </a:r>
            <a:r>
              <a:rPr lang="en-US" sz="2400" dirty="0" err="1">
                <a:latin typeface="Times New Roman" panose="02020603050405020304" pitchFamily="18" charset="0"/>
                <a:cs typeface="Times New Roman" panose="02020603050405020304" pitchFamily="18" charset="0"/>
              </a:rPr>
              <a:t>Günal</a:t>
            </a:r>
            <a:r>
              <a:rPr lang="en-US" sz="2400" dirty="0">
                <a:latin typeface="Times New Roman" panose="02020603050405020304" pitchFamily="18" charset="0"/>
                <a:cs typeface="Times New Roman" panose="02020603050405020304" pitchFamily="18" charset="0"/>
              </a:rPr>
              <a:t>, Ö., &amp; </a:t>
            </a:r>
            <a:r>
              <a:rPr lang="en-US" sz="2400" dirty="0" err="1">
                <a:latin typeface="Times New Roman" panose="02020603050405020304" pitchFamily="18" charset="0"/>
                <a:cs typeface="Times New Roman" panose="02020603050405020304" pitchFamily="18" charset="0"/>
              </a:rPr>
              <a:t>Kılıç</a:t>
            </a:r>
            <a:r>
              <a:rPr lang="en-US" sz="2400" dirty="0">
                <a:latin typeface="Times New Roman" panose="02020603050405020304" pitchFamily="18" charset="0"/>
                <a:cs typeface="Times New Roman" panose="02020603050405020304" pitchFamily="18" charset="0"/>
              </a:rPr>
              <a:t>, S. S. (2016). Central line-associated bloodstream infections in the intensive care unit: Importance of the care bundle. </a:t>
            </a:r>
            <a:r>
              <a:rPr lang="en-US" sz="2400" i="1" dirty="0">
                <a:latin typeface="Times New Roman" panose="02020603050405020304" pitchFamily="18" charset="0"/>
                <a:cs typeface="Times New Roman" panose="02020603050405020304" pitchFamily="18" charset="0"/>
              </a:rPr>
              <a:t>Korean Journal of Anesthesiology</a:t>
            </a:r>
            <a:r>
              <a:rPr lang="en-US" sz="2400" dirty="0">
                <a:latin typeface="Times New Roman" panose="02020603050405020304" pitchFamily="18" charset="0"/>
                <a:cs typeface="Times New Roman" panose="02020603050405020304" pitchFamily="18" charset="0"/>
              </a:rPr>
              <a:t>, </a:t>
            </a:r>
            <a:r>
              <a:rPr lang="en-US" sz="2400" i="1" dirty="0">
                <a:latin typeface="Times New Roman" panose="02020603050405020304" pitchFamily="18" charset="0"/>
                <a:cs typeface="Times New Roman" panose="02020603050405020304" pitchFamily="18" charset="0"/>
              </a:rPr>
              <a:t>69</a:t>
            </a:r>
            <a:r>
              <a:rPr lang="en-US" sz="2400" dirty="0">
                <a:latin typeface="Times New Roman" panose="02020603050405020304" pitchFamily="18" charset="0"/>
                <a:cs typeface="Times New Roman" panose="02020603050405020304" pitchFamily="18" charset="0"/>
              </a:rPr>
              <a:t>(6), 599-603. doi:10.4097/kjae.2016.69.6.599</a:t>
            </a:r>
          </a:p>
          <a:p>
            <a:r>
              <a:rPr lang="en-US" sz="2400" dirty="0" err="1">
                <a:latin typeface="Times New Roman" panose="02020603050405020304" pitchFamily="18" charset="0"/>
                <a:cs typeface="Times New Roman" panose="02020603050405020304" pitchFamily="18" charset="0"/>
              </a:rPr>
              <a:t>Baier</a:t>
            </a:r>
            <a:r>
              <a:rPr lang="en-US" sz="2400" dirty="0">
                <a:latin typeface="Times New Roman" panose="02020603050405020304" pitchFamily="18" charset="0"/>
                <a:cs typeface="Times New Roman" panose="02020603050405020304" pitchFamily="18" charset="0"/>
              </a:rPr>
              <a:t>, C., </a:t>
            </a:r>
            <a:r>
              <a:rPr lang="en-US" sz="2400" dirty="0" err="1">
                <a:latin typeface="Times New Roman" panose="02020603050405020304" pitchFamily="18" charset="0"/>
                <a:cs typeface="Times New Roman" panose="02020603050405020304" pitchFamily="18" charset="0"/>
              </a:rPr>
              <a:t>Linke</a:t>
            </a:r>
            <a:r>
              <a:rPr lang="en-US" sz="2400" dirty="0">
                <a:latin typeface="Times New Roman" panose="02020603050405020304" pitchFamily="18" charset="0"/>
                <a:cs typeface="Times New Roman" panose="02020603050405020304" pitchFamily="18" charset="0"/>
              </a:rPr>
              <a:t>, L., Eder, M., Schwab, F., </a:t>
            </a:r>
            <a:r>
              <a:rPr lang="en-US" sz="2400" dirty="0" err="1">
                <a:latin typeface="Times New Roman" panose="02020603050405020304" pitchFamily="18" charset="0"/>
                <a:cs typeface="Times New Roman" panose="02020603050405020304" pitchFamily="18" charset="0"/>
              </a:rPr>
              <a:t>Chaberny</a:t>
            </a:r>
            <a:r>
              <a:rPr lang="en-US" sz="2400" dirty="0">
                <a:latin typeface="Times New Roman" panose="02020603050405020304" pitchFamily="18" charset="0"/>
                <a:cs typeface="Times New Roman" panose="02020603050405020304" pitchFamily="18" charset="0"/>
              </a:rPr>
              <a:t>, I. F., </a:t>
            </a:r>
            <a:r>
              <a:rPr lang="en-US" sz="2400" dirty="0" err="1">
                <a:latin typeface="Times New Roman" panose="02020603050405020304" pitchFamily="18" charset="0"/>
                <a:cs typeface="Times New Roman" panose="02020603050405020304" pitchFamily="18" charset="0"/>
              </a:rPr>
              <a:t>Vonberg</a:t>
            </a:r>
            <a:r>
              <a:rPr lang="en-US" sz="2400" dirty="0">
                <a:latin typeface="Times New Roman" panose="02020603050405020304" pitchFamily="18" charset="0"/>
                <a:cs typeface="Times New Roman" panose="02020603050405020304" pitchFamily="18" charset="0"/>
              </a:rPr>
              <a:t>, R., &amp; </a:t>
            </a:r>
            <a:r>
              <a:rPr lang="en-US" sz="2400" dirty="0" err="1">
                <a:latin typeface="Times New Roman" panose="02020603050405020304" pitchFamily="18" charset="0"/>
                <a:cs typeface="Times New Roman" panose="02020603050405020304" pitchFamily="18" charset="0"/>
              </a:rPr>
              <a:t>Ebadi</a:t>
            </a:r>
            <a:r>
              <a:rPr lang="en-US" sz="2400" dirty="0">
                <a:latin typeface="Times New Roman" panose="02020603050405020304" pitchFamily="18" charset="0"/>
                <a:cs typeface="Times New Roman" panose="02020603050405020304" pitchFamily="18" charset="0"/>
              </a:rPr>
              <a:t>, E. (2020). Incidence, risk factors and healthcare costs of central line-associated nosocomial bloodstream infections in hematologic and oncologic patients. </a:t>
            </a:r>
            <a:r>
              <a:rPr lang="en-US" sz="2400" i="1" dirty="0">
                <a:latin typeface="Times New Roman" panose="02020603050405020304" pitchFamily="18" charset="0"/>
                <a:cs typeface="Times New Roman" panose="02020603050405020304" pitchFamily="18" charset="0"/>
              </a:rPr>
              <a:t>PLOS ONE</a:t>
            </a:r>
            <a:r>
              <a:rPr lang="en-US" sz="2400" dirty="0">
                <a:latin typeface="Times New Roman" panose="02020603050405020304" pitchFamily="18" charset="0"/>
                <a:cs typeface="Times New Roman" panose="02020603050405020304" pitchFamily="18" charset="0"/>
              </a:rPr>
              <a:t>, </a:t>
            </a:r>
            <a:r>
              <a:rPr lang="en-US" sz="2400" i="1" dirty="0">
                <a:latin typeface="Times New Roman" panose="02020603050405020304" pitchFamily="18" charset="0"/>
                <a:cs typeface="Times New Roman" panose="02020603050405020304" pitchFamily="18" charset="0"/>
              </a:rPr>
              <a:t>15</a:t>
            </a:r>
            <a:r>
              <a:rPr lang="en-US" sz="2400" dirty="0">
                <a:latin typeface="Times New Roman" panose="02020603050405020304" pitchFamily="18" charset="0"/>
                <a:cs typeface="Times New Roman" panose="02020603050405020304" pitchFamily="18" charset="0"/>
              </a:rPr>
              <a:t>(1), 1-11. doi:10.1371/journal.pone.0227772</a:t>
            </a:r>
          </a:p>
          <a:p>
            <a:r>
              <a:rPr lang="en-US" sz="2400" dirty="0">
                <a:latin typeface="Times New Roman" panose="02020603050405020304" pitchFamily="18" charset="0"/>
                <a:cs typeface="Times New Roman" panose="02020603050405020304" pitchFamily="18" charset="0"/>
              </a:rPr>
              <a:t>Cohen, R., </a:t>
            </a:r>
            <a:r>
              <a:rPr lang="en-US" sz="2400" dirty="0" err="1">
                <a:latin typeface="Times New Roman" panose="02020603050405020304" pitchFamily="18" charset="0"/>
                <a:cs typeface="Times New Roman" panose="02020603050405020304" pitchFamily="18" charset="0"/>
              </a:rPr>
              <a:t>Gesser-Edelsburg</a:t>
            </a:r>
            <a:r>
              <a:rPr lang="en-US" sz="2400" dirty="0">
                <a:latin typeface="Times New Roman" panose="02020603050405020304" pitchFamily="18" charset="0"/>
                <a:cs typeface="Times New Roman" panose="02020603050405020304" pitchFamily="18" charset="0"/>
              </a:rPr>
              <a:t>, A., </a:t>
            </a:r>
            <a:r>
              <a:rPr lang="en-US" sz="2400" dirty="0" err="1">
                <a:latin typeface="Times New Roman" panose="02020603050405020304" pitchFamily="18" charset="0"/>
                <a:cs typeface="Times New Roman" panose="02020603050405020304" pitchFamily="18" charset="0"/>
              </a:rPr>
              <a:t>Singhal</a:t>
            </a:r>
            <a:r>
              <a:rPr lang="en-US" sz="2400" dirty="0">
                <a:latin typeface="Times New Roman" panose="02020603050405020304" pitchFamily="18" charset="0"/>
                <a:cs typeface="Times New Roman" panose="02020603050405020304" pitchFamily="18" charset="0"/>
              </a:rPr>
              <a:t>, A., </a:t>
            </a:r>
            <a:r>
              <a:rPr lang="en-US" sz="2400" dirty="0" err="1">
                <a:latin typeface="Times New Roman" panose="02020603050405020304" pitchFamily="18" charset="0"/>
                <a:cs typeface="Times New Roman" panose="02020603050405020304" pitchFamily="18" charset="0"/>
              </a:rPr>
              <a:t>Benenson</a:t>
            </a:r>
            <a:r>
              <a:rPr lang="en-US" sz="2400" dirty="0">
                <a:latin typeface="Times New Roman" panose="02020603050405020304" pitchFamily="18" charset="0"/>
                <a:cs typeface="Times New Roman" panose="02020603050405020304" pitchFamily="18" charset="0"/>
              </a:rPr>
              <a:t>, S., &amp; Moses, A. E. (2019). Deconstruction of central line insertion guidelines based on the positive deviance approach—Reducing gaps between guidelines and implementation: A qualitative ethnographic research. </a:t>
            </a:r>
            <a:r>
              <a:rPr lang="en-US" sz="2400" i="1" dirty="0">
                <a:latin typeface="Times New Roman" panose="02020603050405020304" pitchFamily="18" charset="0"/>
                <a:cs typeface="Times New Roman" panose="02020603050405020304" pitchFamily="18" charset="0"/>
              </a:rPr>
              <a:t>PLOS ONE</a:t>
            </a:r>
            <a:r>
              <a:rPr lang="en-US" sz="2400" dirty="0">
                <a:latin typeface="Times New Roman" panose="02020603050405020304" pitchFamily="18" charset="0"/>
                <a:cs typeface="Times New Roman" panose="02020603050405020304" pitchFamily="18" charset="0"/>
              </a:rPr>
              <a:t>, </a:t>
            </a:r>
            <a:r>
              <a:rPr lang="en-US" sz="2400" i="1" dirty="0">
                <a:latin typeface="Times New Roman" panose="02020603050405020304" pitchFamily="18" charset="0"/>
                <a:cs typeface="Times New Roman" panose="02020603050405020304" pitchFamily="18" charset="0"/>
              </a:rPr>
              <a:t>14</a:t>
            </a:r>
            <a:r>
              <a:rPr lang="en-US" sz="2400" dirty="0">
                <a:latin typeface="Times New Roman" panose="02020603050405020304" pitchFamily="18" charset="0"/>
                <a:cs typeface="Times New Roman" panose="02020603050405020304" pitchFamily="18" charset="0"/>
              </a:rPr>
              <a:t>(9), 1-15. doi:10.1371/journal.pone.0222608</a:t>
            </a:r>
          </a:p>
          <a:p>
            <a:r>
              <a:rPr lang="en-US" sz="2400" dirty="0">
                <a:latin typeface="Times New Roman" panose="02020603050405020304" pitchFamily="18" charset="0"/>
                <a:cs typeface="Times New Roman" panose="02020603050405020304" pitchFamily="18" charset="0"/>
              </a:rPr>
              <a:t>Huerta, L. E., Nelson, G. E., Stewart, T. G., &amp; Rice, T. W. (2018). Factors associated with recurrence and mortality in central line-associated bloodstream infections: A retrospective cohort study. </a:t>
            </a:r>
            <a:r>
              <a:rPr lang="en-US" sz="2400" i="1" dirty="0">
                <a:latin typeface="Times New Roman" panose="02020603050405020304" pitchFamily="18" charset="0"/>
                <a:cs typeface="Times New Roman" panose="02020603050405020304" pitchFamily="18" charset="0"/>
              </a:rPr>
              <a:t>Critical Care</a:t>
            </a:r>
            <a:r>
              <a:rPr lang="en-US" sz="2400" dirty="0">
                <a:latin typeface="Times New Roman" panose="02020603050405020304" pitchFamily="18" charset="0"/>
                <a:cs typeface="Times New Roman" panose="02020603050405020304" pitchFamily="18" charset="0"/>
              </a:rPr>
              <a:t>, </a:t>
            </a:r>
            <a:r>
              <a:rPr lang="en-US" sz="2400" i="1" dirty="0">
                <a:latin typeface="Times New Roman" panose="02020603050405020304" pitchFamily="18" charset="0"/>
                <a:cs typeface="Times New Roman" panose="02020603050405020304" pitchFamily="18" charset="0"/>
              </a:rPr>
              <a:t>22</a:t>
            </a:r>
            <a:r>
              <a:rPr lang="en-US" sz="2400" dirty="0">
                <a:latin typeface="Times New Roman" panose="02020603050405020304" pitchFamily="18" charset="0"/>
                <a:cs typeface="Times New Roman" panose="02020603050405020304" pitchFamily="18" charset="0"/>
              </a:rPr>
              <a:t>(266), 1-8. doi:10.1186/s13054-018-2206-7</a:t>
            </a:r>
          </a:p>
          <a:p>
            <a:r>
              <a:rPr lang="en-US" sz="2400" dirty="0" err="1">
                <a:latin typeface="Times New Roman" panose="02020603050405020304" pitchFamily="18" charset="0"/>
                <a:cs typeface="Times New Roman" panose="02020603050405020304" pitchFamily="18" charset="0"/>
              </a:rPr>
              <a:t>Lutwick</a:t>
            </a:r>
            <a:r>
              <a:rPr lang="en-US" sz="2400" dirty="0">
                <a:latin typeface="Times New Roman" panose="02020603050405020304" pitchFamily="18" charset="0"/>
                <a:cs typeface="Times New Roman" panose="02020603050405020304" pitchFamily="18" charset="0"/>
              </a:rPr>
              <a:t>, L., Al-</a:t>
            </a:r>
            <a:r>
              <a:rPr lang="en-US" sz="2400" dirty="0" err="1">
                <a:latin typeface="Times New Roman" panose="02020603050405020304" pitchFamily="18" charset="0"/>
                <a:cs typeface="Times New Roman" panose="02020603050405020304" pitchFamily="18" charset="0"/>
              </a:rPr>
              <a:t>Maani</a:t>
            </a:r>
            <a:r>
              <a:rPr lang="en-US" sz="2400" dirty="0">
                <a:latin typeface="Times New Roman" panose="02020603050405020304" pitchFamily="18" charset="0"/>
                <a:cs typeface="Times New Roman" panose="02020603050405020304" pitchFamily="18" charset="0"/>
              </a:rPr>
              <a:t>, A. S., </a:t>
            </a:r>
            <a:r>
              <a:rPr lang="en-US" sz="2400" dirty="0" err="1">
                <a:latin typeface="Times New Roman" panose="02020603050405020304" pitchFamily="18" charset="0"/>
                <a:cs typeface="Times New Roman" panose="02020603050405020304" pitchFamily="18" charset="0"/>
              </a:rPr>
              <a:t>Mehtar</a:t>
            </a:r>
            <a:r>
              <a:rPr lang="en-US" sz="2400" dirty="0">
                <a:latin typeface="Times New Roman" panose="02020603050405020304" pitchFamily="18" charset="0"/>
                <a:cs typeface="Times New Roman" panose="02020603050405020304" pitchFamily="18" charset="0"/>
              </a:rPr>
              <a:t>, S., </a:t>
            </a:r>
            <a:r>
              <a:rPr lang="en-US" sz="2400" dirty="0" err="1">
                <a:latin typeface="Times New Roman" panose="02020603050405020304" pitchFamily="18" charset="0"/>
                <a:cs typeface="Times New Roman" panose="02020603050405020304" pitchFamily="18" charset="0"/>
              </a:rPr>
              <a:t>Memish</a:t>
            </a:r>
            <a:r>
              <a:rPr lang="en-US" sz="2400" dirty="0">
                <a:latin typeface="Times New Roman" panose="02020603050405020304" pitchFamily="18" charset="0"/>
                <a:cs typeface="Times New Roman" panose="02020603050405020304" pitchFamily="18" charset="0"/>
              </a:rPr>
              <a:t>, Z., Rosenthal, V. D., </a:t>
            </a:r>
            <a:r>
              <a:rPr lang="en-US" sz="2400" dirty="0" err="1">
                <a:latin typeface="Times New Roman" panose="02020603050405020304" pitchFamily="18" charset="0"/>
                <a:cs typeface="Times New Roman" panose="02020603050405020304" pitchFamily="18" charset="0"/>
              </a:rPr>
              <a:t>Dramowski</a:t>
            </a:r>
            <a:r>
              <a:rPr lang="en-US" sz="2400" dirty="0">
                <a:latin typeface="Times New Roman" panose="02020603050405020304" pitchFamily="18" charset="0"/>
                <a:cs typeface="Times New Roman" panose="02020603050405020304" pitchFamily="18" charset="0"/>
              </a:rPr>
              <a:t>, A., … </a:t>
            </a:r>
            <a:r>
              <a:rPr lang="en-US" sz="2400" dirty="0" err="1">
                <a:latin typeface="Times New Roman" panose="02020603050405020304" pitchFamily="18" charset="0"/>
                <a:cs typeface="Times New Roman" panose="02020603050405020304" pitchFamily="18" charset="0"/>
              </a:rPr>
              <a:t>Bearman</a:t>
            </a:r>
            <a:r>
              <a:rPr lang="en-US" sz="2400" dirty="0">
                <a:latin typeface="Times New Roman" panose="02020603050405020304" pitchFamily="18" charset="0"/>
                <a:cs typeface="Times New Roman" panose="02020603050405020304" pitchFamily="18" charset="0"/>
              </a:rPr>
              <a:t>, G. (2019). Managing and preventing vascular catheter infections: A position paper of the international society for infectious diseases. </a:t>
            </a:r>
            <a:r>
              <a:rPr lang="en-US" sz="2400" i="1" dirty="0">
                <a:latin typeface="Times New Roman" panose="02020603050405020304" pitchFamily="18" charset="0"/>
                <a:cs typeface="Times New Roman" panose="02020603050405020304" pitchFamily="18" charset="0"/>
              </a:rPr>
              <a:t>International Journal of Infectious Diseases</a:t>
            </a:r>
            <a:r>
              <a:rPr lang="en-US" sz="2400" dirty="0">
                <a:latin typeface="Times New Roman" panose="02020603050405020304" pitchFamily="18" charset="0"/>
                <a:cs typeface="Times New Roman" panose="02020603050405020304" pitchFamily="18" charset="0"/>
              </a:rPr>
              <a:t>, </a:t>
            </a:r>
            <a:r>
              <a:rPr lang="en-US" sz="2400" i="1" dirty="0">
                <a:latin typeface="Times New Roman" panose="02020603050405020304" pitchFamily="18" charset="0"/>
                <a:cs typeface="Times New Roman" panose="02020603050405020304" pitchFamily="18" charset="0"/>
              </a:rPr>
              <a:t>84</a:t>
            </a:r>
            <a:r>
              <a:rPr lang="en-US" sz="2400" dirty="0">
                <a:latin typeface="Times New Roman" panose="02020603050405020304" pitchFamily="18" charset="0"/>
                <a:cs typeface="Times New Roman" panose="02020603050405020304" pitchFamily="18" charset="0"/>
              </a:rPr>
              <a:t>, 22-29. doi:10.1016/j.ijid.2019.04.014</a:t>
            </a:r>
          </a:p>
          <a:p>
            <a:r>
              <a:rPr lang="en-US" sz="2400" dirty="0">
                <a:latin typeface="Times New Roman" panose="02020603050405020304" pitchFamily="18" charset="0"/>
                <a:cs typeface="Times New Roman" panose="02020603050405020304" pitchFamily="18" charset="0"/>
              </a:rPr>
              <a:t>Mishra, S., </a:t>
            </a:r>
            <a:r>
              <a:rPr lang="en-US" sz="2400" dirty="0" err="1">
                <a:latin typeface="Times New Roman" panose="02020603050405020304" pitchFamily="18" charset="0"/>
                <a:cs typeface="Times New Roman" panose="02020603050405020304" pitchFamily="18" charset="0"/>
              </a:rPr>
              <a:t>Misra</a:t>
            </a:r>
            <a:r>
              <a:rPr lang="en-US" sz="2400" dirty="0">
                <a:latin typeface="Times New Roman" panose="02020603050405020304" pitchFamily="18" charset="0"/>
                <a:cs typeface="Times New Roman" panose="02020603050405020304" pitchFamily="18" charset="0"/>
              </a:rPr>
              <a:t>, R., </a:t>
            </a:r>
            <a:r>
              <a:rPr lang="en-US" sz="2400" dirty="0" err="1">
                <a:latin typeface="Times New Roman" panose="02020603050405020304" pitchFamily="18" charset="0"/>
                <a:cs typeface="Times New Roman" panose="02020603050405020304" pitchFamily="18" charset="0"/>
              </a:rPr>
              <a:t>Azim</a:t>
            </a:r>
            <a:r>
              <a:rPr lang="en-US" sz="2400" dirty="0">
                <a:latin typeface="Times New Roman" panose="02020603050405020304" pitchFamily="18" charset="0"/>
                <a:cs typeface="Times New Roman" panose="02020603050405020304" pitchFamily="18" charset="0"/>
              </a:rPr>
              <a:t>, A., </a:t>
            </a:r>
            <a:r>
              <a:rPr lang="en-US" sz="2400" dirty="0" err="1">
                <a:latin typeface="Times New Roman" panose="02020603050405020304" pitchFamily="18" charset="0"/>
                <a:cs typeface="Times New Roman" panose="02020603050405020304" pitchFamily="18" charset="0"/>
              </a:rPr>
              <a:t>Baronia</a:t>
            </a:r>
            <a:r>
              <a:rPr lang="en-US" sz="2400" dirty="0">
                <a:latin typeface="Times New Roman" panose="02020603050405020304" pitchFamily="18" charset="0"/>
                <a:cs typeface="Times New Roman" panose="02020603050405020304" pitchFamily="18" charset="0"/>
              </a:rPr>
              <a:t>, A., Prasad, K., Dhole, T., … </a:t>
            </a:r>
            <a:r>
              <a:rPr lang="en-US" sz="2400" dirty="0" err="1">
                <a:latin typeface="Times New Roman" panose="02020603050405020304" pitchFamily="18" charset="0"/>
                <a:cs typeface="Times New Roman" panose="02020603050405020304" pitchFamily="18" charset="0"/>
              </a:rPr>
              <a:t>Poddar</a:t>
            </a:r>
            <a:r>
              <a:rPr lang="en-US" sz="2400" dirty="0">
                <a:latin typeface="Times New Roman" panose="02020603050405020304" pitchFamily="18" charset="0"/>
                <a:cs typeface="Times New Roman" panose="02020603050405020304" pitchFamily="18" charset="0"/>
              </a:rPr>
              <a:t>, B. (2016). Incidence, risk factors and associated mortality of central line-associated bloodstream infections at an intensive care unit in northern India. </a:t>
            </a:r>
            <a:r>
              <a:rPr lang="en-US" sz="2400" i="1" dirty="0">
                <a:latin typeface="Times New Roman" panose="02020603050405020304" pitchFamily="18" charset="0"/>
                <a:cs typeface="Times New Roman" panose="02020603050405020304" pitchFamily="18" charset="0"/>
              </a:rPr>
              <a:t>International Journal for Quality in Health Care</a:t>
            </a:r>
            <a:r>
              <a:rPr lang="en-US" sz="2400" dirty="0">
                <a:latin typeface="Times New Roman" panose="02020603050405020304" pitchFamily="18" charset="0"/>
                <a:cs typeface="Times New Roman" panose="02020603050405020304" pitchFamily="18" charset="0"/>
              </a:rPr>
              <a:t>, </a:t>
            </a:r>
            <a:r>
              <a:rPr lang="en-US" sz="2400" i="1" dirty="0">
                <a:latin typeface="Times New Roman" panose="02020603050405020304" pitchFamily="18" charset="0"/>
                <a:cs typeface="Times New Roman" panose="02020603050405020304" pitchFamily="18" charset="0"/>
              </a:rPr>
              <a:t>29</a:t>
            </a:r>
            <a:r>
              <a:rPr lang="en-US" sz="2400" dirty="0">
                <a:latin typeface="Times New Roman" panose="02020603050405020304" pitchFamily="18" charset="0"/>
                <a:cs typeface="Times New Roman" panose="02020603050405020304" pitchFamily="18" charset="0"/>
              </a:rPr>
              <a:t>(1), 63-67 doi:10.1093/</a:t>
            </a:r>
            <a:r>
              <a:rPr lang="en-US" sz="2400" dirty="0" err="1">
                <a:latin typeface="Times New Roman" panose="02020603050405020304" pitchFamily="18" charset="0"/>
                <a:cs typeface="Times New Roman" panose="02020603050405020304" pitchFamily="18" charset="0"/>
              </a:rPr>
              <a:t>intqhc</a:t>
            </a:r>
            <a:r>
              <a:rPr lang="en-US" sz="2400" dirty="0">
                <a:latin typeface="Times New Roman" panose="02020603050405020304" pitchFamily="18" charset="0"/>
                <a:cs typeface="Times New Roman" panose="02020603050405020304" pitchFamily="18" charset="0"/>
              </a:rPr>
              <a:t>/mzw144</a:t>
            </a:r>
          </a:p>
          <a:p>
            <a:r>
              <a:rPr lang="en-US" sz="2400" dirty="0">
                <a:latin typeface="Times New Roman" panose="02020603050405020304" pitchFamily="18" charset="0"/>
                <a:cs typeface="Times New Roman" panose="02020603050405020304" pitchFamily="18" charset="0"/>
              </a:rPr>
              <a:t>Patel, P. K. (2018). Prevention of Central Line–Associated Bloodstream Infections. </a:t>
            </a:r>
            <a:r>
              <a:rPr lang="en-US" sz="2400" i="1" dirty="0">
                <a:latin typeface="Times New Roman" panose="02020603050405020304" pitchFamily="18" charset="0"/>
                <a:cs typeface="Times New Roman" panose="02020603050405020304" pitchFamily="18" charset="0"/>
              </a:rPr>
              <a:t>Journal of Clinical Outcomes Management</a:t>
            </a:r>
            <a:r>
              <a:rPr lang="en-US" sz="2400" dirty="0">
                <a:latin typeface="Times New Roman" panose="02020603050405020304" pitchFamily="18" charset="0"/>
                <a:cs typeface="Times New Roman" panose="02020603050405020304" pitchFamily="18" charset="0"/>
              </a:rPr>
              <a:t>, </a:t>
            </a:r>
            <a:r>
              <a:rPr lang="en-US" sz="2400" i="1" dirty="0">
                <a:latin typeface="Times New Roman" panose="02020603050405020304" pitchFamily="18" charset="0"/>
                <a:cs typeface="Times New Roman" panose="02020603050405020304" pitchFamily="18" charset="0"/>
              </a:rPr>
              <a:t>25</a:t>
            </a:r>
            <a:r>
              <a:rPr lang="en-US" sz="2400" dirty="0">
                <a:latin typeface="Times New Roman" panose="02020603050405020304" pitchFamily="18" charset="0"/>
                <a:cs typeface="Times New Roman" panose="02020603050405020304" pitchFamily="18" charset="0"/>
              </a:rPr>
              <a:t>(6), 273-277. </a:t>
            </a:r>
          </a:p>
          <a:p>
            <a:r>
              <a:rPr lang="en-US" sz="2400" dirty="0">
                <a:latin typeface="Times New Roman" panose="02020603050405020304" pitchFamily="18" charset="0"/>
                <a:cs typeface="Times New Roman" panose="02020603050405020304" pitchFamily="18" charset="0"/>
              </a:rPr>
              <a:t>Patel, P. K., Gupta, A., Vaughn, V. M., Mann, J. D., </a:t>
            </a:r>
            <a:r>
              <a:rPr lang="en-US" sz="2400" dirty="0" err="1">
                <a:latin typeface="Times New Roman" panose="02020603050405020304" pitchFamily="18" charset="0"/>
                <a:cs typeface="Times New Roman" panose="02020603050405020304" pitchFamily="18" charset="0"/>
              </a:rPr>
              <a:t>Ameling</a:t>
            </a:r>
            <a:r>
              <a:rPr lang="en-US" sz="2400" dirty="0">
                <a:latin typeface="Times New Roman" panose="02020603050405020304" pitchFamily="18" charset="0"/>
                <a:cs typeface="Times New Roman" panose="02020603050405020304" pitchFamily="18" charset="0"/>
              </a:rPr>
              <a:t>, J. M., &amp; </a:t>
            </a:r>
            <a:r>
              <a:rPr lang="en-US" sz="2400" dirty="0" err="1">
                <a:latin typeface="Times New Roman" panose="02020603050405020304" pitchFamily="18" charset="0"/>
                <a:cs typeface="Times New Roman" panose="02020603050405020304" pitchFamily="18" charset="0"/>
              </a:rPr>
              <a:t>Meddings</a:t>
            </a:r>
            <a:r>
              <a:rPr lang="en-US" sz="2400" dirty="0">
                <a:latin typeface="Times New Roman" panose="02020603050405020304" pitchFamily="18" charset="0"/>
                <a:cs typeface="Times New Roman" panose="02020603050405020304" pitchFamily="18" charset="0"/>
              </a:rPr>
              <a:t>, J. (2017). Review of strategies to reduce central line-associated bloodstream infection (CLABSI) and catheter-associated urinary tract infection (CAUTI) in adult ICUs. </a:t>
            </a:r>
            <a:r>
              <a:rPr lang="en-US" sz="2400" i="1" dirty="0">
                <a:latin typeface="Times New Roman" panose="02020603050405020304" pitchFamily="18" charset="0"/>
                <a:cs typeface="Times New Roman" panose="02020603050405020304" pitchFamily="18" charset="0"/>
              </a:rPr>
              <a:t>Journal of Hospital Medicine</a:t>
            </a:r>
            <a:r>
              <a:rPr lang="en-US" sz="2400" dirty="0">
                <a:latin typeface="Times New Roman" panose="02020603050405020304" pitchFamily="18" charset="0"/>
                <a:cs typeface="Times New Roman" panose="02020603050405020304" pitchFamily="18" charset="0"/>
              </a:rPr>
              <a:t>, </a:t>
            </a:r>
            <a:r>
              <a:rPr lang="en-US" sz="2400" i="1" dirty="0">
                <a:latin typeface="Times New Roman" panose="02020603050405020304" pitchFamily="18" charset="0"/>
                <a:cs typeface="Times New Roman" panose="02020603050405020304" pitchFamily="18" charset="0"/>
              </a:rPr>
              <a:t>13</a:t>
            </a:r>
            <a:r>
              <a:rPr lang="en-US" sz="2400" dirty="0">
                <a:latin typeface="Times New Roman" panose="02020603050405020304" pitchFamily="18" charset="0"/>
                <a:cs typeface="Times New Roman" panose="02020603050405020304" pitchFamily="18" charset="0"/>
              </a:rPr>
              <a:t>(2), 105-106. doi:10.12788/jhm.2856</a:t>
            </a:r>
          </a:p>
          <a:p>
            <a:pPr marL="0" indent="0">
              <a:buNone/>
            </a:pP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778920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latin typeface="Times New Roman" panose="02020603050405020304" pitchFamily="18" charset="0"/>
                <a:cs typeface="Times New Roman" panose="02020603050405020304" pitchFamily="18" charset="0"/>
              </a:rPr>
              <a:t>The Intervention</a:t>
            </a:r>
          </a:p>
        </p:txBody>
      </p:sp>
      <p:sp>
        <p:nvSpPr>
          <p:cNvPr id="3" name="Content Placeholder 2"/>
          <p:cNvSpPr>
            <a:spLocks noGrp="1"/>
          </p:cNvSpPr>
          <p:nvPr>
            <p:ph idx="1"/>
          </p:nvPr>
        </p:nvSpPr>
        <p:spPr/>
        <p:txBody>
          <a:bodyPr>
            <a:normAutofit fontScale="85000" lnSpcReduction="20000"/>
          </a:bodyPr>
          <a:lstStyle/>
          <a:p>
            <a:r>
              <a:rPr lang="en-US" sz="2400" dirty="0">
                <a:latin typeface="Times New Roman" panose="02020603050405020304" pitchFamily="18" charset="0"/>
                <a:cs typeface="Times New Roman" panose="02020603050405020304" pitchFamily="18" charset="0"/>
              </a:rPr>
              <a:t>The problem which is being addressed in this case is about the occurrence of central line acquired infections for the patients who have been admitted to the intensive care unit (ICU). </a:t>
            </a:r>
          </a:p>
          <a:p>
            <a:r>
              <a:rPr lang="en-US" sz="2400" dirty="0">
                <a:latin typeface="Times New Roman" panose="02020603050405020304" pitchFamily="18" charset="0"/>
                <a:cs typeface="Times New Roman" panose="02020603050405020304" pitchFamily="18" charset="0"/>
              </a:rPr>
              <a:t>The proposed intervention to deal with the mentioned problem will involve the proper maintenance of a central line by the nurses. </a:t>
            </a:r>
          </a:p>
          <a:p>
            <a:r>
              <a:rPr lang="en-US" sz="2400" dirty="0">
                <a:latin typeface="Times New Roman" panose="02020603050405020304" pitchFamily="18" charset="0"/>
                <a:cs typeface="Times New Roman" panose="02020603050405020304" pitchFamily="18" charset="0"/>
              </a:rPr>
              <a:t>Notably, the nurse in the acute care setting will have to clean the site in order to avoid the possibility of an infection occurring. </a:t>
            </a:r>
          </a:p>
          <a:p>
            <a:r>
              <a:rPr lang="en-US" sz="2400" dirty="0">
                <a:latin typeface="Times New Roman" panose="02020603050405020304" pitchFamily="18" charset="0"/>
                <a:cs typeface="Times New Roman" panose="02020603050405020304" pitchFamily="18" charset="0"/>
              </a:rPr>
              <a:t>Additionally, nurses will be required to change the dressings when soiled as a way of maintaining high levels of hygiene. </a:t>
            </a:r>
          </a:p>
          <a:p>
            <a:r>
              <a:rPr lang="en-US" sz="2400" dirty="0">
                <a:latin typeface="Times New Roman" panose="02020603050405020304" pitchFamily="18" charset="0"/>
                <a:cs typeface="Times New Roman" panose="02020603050405020304" pitchFamily="18" charset="0"/>
              </a:rPr>
              <a:t>Lastly, the nurse will need to change the dressings on the central line once in a while to ensure there are no infections. </a:t>
            </a:r>
          </a:p>
        </p:txBody>
      </p:sp>
    </p:spTree>
    <p:extLst>
      <p:ext uri="{BB962C8B-B14F-4D97-AF65-F5344CB8AC3E}">
        <p14:creationId xmlns:p14="http://schemas.microsoft.com/office/powerpoint/2010/main" val="39585380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latin typeface="Times New Roman" panose="02020603050405020304" pitchFamily="18" charset="0"/>
                <a:cs typeface="Times New Roman" panose="02020603050405020304" pitchFamily="18" charset="0"/>
              </a:rPr>
              <a:t>Evidence based Literature </a:t>
            </a:r>
          </a:p>
        </p:txBody>
      </p:sp>
      <p:sp>
        <p:nvSpPr>
          <p:cNvPr id="3" name="Content Placeholder 2"/>
          <p:cNvSpPr>
            <a:spLocks noGrp="1"/>
          </p:cNvSpPr>
          <p:nvPr>
            <p:ph idx="1"/>
          </p:nvPr>
        </p:nvSpPr>
        <p:spPr/>
        <p:txBody>
          <a:bodyPr>
            <a:normAutofit fontScale="92500" lnSpcReduction="20000"/>
          </a:bodyPr>
          <a:lstStyle/>
          <a:p>
            <a:r>
              <a:rPr lang="en-US" sz="2400" dirty="0">
                <a:latin typeface="Times New Roman" panose="02020603050405020304" pitchFamily="18" charset="0"/>
                <a:cs typeface="Times New Roman" panose="02020603050405020304" pitchFamily="18" charset="0"/>
              </a:rPr>
              <a:t>There is a lot of literature which has delved into the issue of the central line acquired infections which occur in the acute care setting </a:t>
            </a:r>
          </a:p>
          <a:p>
            <a:r>
              <a:rPr lang="en-US" sz="2400" dirty="0">
                <a:latin typeface="Times New Roman" panose="02020603050405020304" pitchFamily="18" charset="0"/>
                <a:cs typeface="Times New Roman" panose="02020603050405020304" pitchFamily="18" charset="0"/>
              </a:rPr>
              <a:t>For starters, </a:t>
            </a:r>
            <a:r>
              <a:rPr lang="en-US" sz="2400" dirty="0" err="1">
                <a:latin typeface="Times New Roman" panose="02020603050405020304" pitchFamily="18" charset="0"/>
                <a:cs typeface="Times New Roman" panose="02020603050405020304" pitchFamily="18" charset="0"/>
              </a:rPr>
              <a:t>Atilla</a:t>
            </a:r>
            <a:r>
              <a:rPr lang="en-US" sz="2400" dirty="0">
                <a:latin typeface="Times New Roman" panose="02020603050405020304" pitchFamily="18" charset="0"/>
                <a:cs typeface="Times New Roman" panose="02020603050405020304" pitchFamily="18" charset="0"/>
              </a:rPr>
              <a:t> et al. (2016) go into detail about how infections gain entry to the bloodstream. </a:t>
            </a:r>
          </a:p>
          <a:p>
            <a:r>
              <a:rPr lang="en-US" sz="2400" dirty="0">
                <a:latin typeface="Times New Roman" panose="02020603050405020304" pitchFamily="18" charset="0"/>
                <a:cs typeface="Times New Roman" panose="02020603050405020304" pitchFamily="18" charset="0"/>
              </a:rPr>
              <a:t>As well, the authors delve into the way that a care bundle can be used to deal with the issue of central line acquired infections. </a:t>
            </a:r>
          </a:p>
          <a:p>
            <a:r>
              <a:rPr lang="en-US" sz="2400" dirty="0">
                <a:latin typeface="Times New Roman" panose="02020603050405020304" pitchFamily="18" charset="0"/>
                <a:cs typeface="Times New Roman" panose="02020603050405020304" pitchFamily="18" charset="0"/>
              </a:rPr>
              <a:t>Mishra et al. (2016) go into detail about the severity associated with the occurrence of central line acquired infections. </a:t>
            </a:r>
          </a:p>
          <a:p>
            <a:r>
              <a:rPr lang="en-US" sz="2400" dirty="0">
                <a:latin typeface="Times New Roman" panose="02020603050405020304" pitchFamily="18" charset="0"/>
                <a:cs typeface="Times New Roman" panose="02020603050405020304" pitchFamily="18" charset="0"/>
              </a:rPr>
              <a:t>In particular, the authors delve into the risk factors, incidences, and cases of mortality. </a:t>
            </a:r>
          </a:p>
        </p:txBody>
      </p:sp>
    </p:spTree>
    <p:extLst>
      <p:ext uri="{BB962C8B-B14F-4D97-AF65-F5344CB8AC3E}">
        <p14:creationId xmlns:p14="http://schemas.microsoft.com/office/powerpoint/2010/main" val="29140297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latin typeface="Times New Roman" panose="02020603050405020304" pitchFamily="18" charset="0"/>
                <a:cs typeface="Times New Roman" panose="02020603050405020304" pitchFamily="18" charset="0"/>
              </a:rPr>
              <a:t>Evidence based Literature </a:t>
            </a:r>
            <a:endParaRPr lang="en-US" sz="3200" dirty="0"/>
          </a:p>
        </p:txBody>
      </p:sp>
      <p:sp>
        <p:nvSpPr>
          <p:cNvPr id="3" name="Content Placeholder 2"/>
          <p:cNvSpPr>
            <a:spLocks noGrp="1"/>
          </p:cNvSpPr>
          <p:nvPr>
            <p:ph idx="1"/>
          </p:nvPr>
        </p:nvSpPr>
        <p:spPr/>
        <p:txBody>
          <a:bodyPr>
            <a:normAutofit fontScale="85000" lnSpcReduction="20000"/>
          </a:bodyPr>
          <a:lstStyle/>
          <a:p>
            <a:r>
              <a:rPr lang="en-US" sz="2400" dirty="0">
                <a:latin typeface="Times New Roman" panose="02020603050405020304" pitchFamily="18" charset="0"/>
                <a:cs typeface="Times New Roman" panose="02020603050405020304" pitchFamily="18" charset="0"/>
              </a:rPr>
              <a:t>Additionally, Patel et al. (2017) look into the strategies which can be utilized to lower the occurrence of infections in the ICU. </a:t>
            </a:r>
          </a:p>
          <a:p>
            <a:r>
              <a:rPr lang="en-US" sz="2400" dirty="0">
                <a:latin typeface="Times New Roman" panose="02020603050405020304" pitchFamily="18" charset="0"/>
                <a:cs typeface="Times New Roman" panose="02020603050405020304" pitchFamily="18" charset="0"/>
              </a:rPr>
              <a:t>Also, Huerta, Nelson, Stewart, &amp; Rice (2018) delves into the relationship between the occurrence of central line acquired infections and an increase in the mortality rates. </a:t>
            </a:r>
          </a:p>
          <a:p>
            <a:r>
              <a:rPr lang="en-US" sz="2400" dirty="0">
                <a:latin typeface="Times New Roman" panose="02020603050405020304" pitchFamily="18" charset="0"/>
                <a:cs typeface="Times New Roman" panose="02020603050405020304" pitchFamily="18" charset="0"/>
              </a:rPr>
              <a:t>In that way, it helps in creating urgency in addressing the issue of central line acquired infections in the ICU. </a:t>
            </a:r>
          </a:p>
          <a:p>
            <a:r>
              <a:rPr lang="en-US" sz="2400" dirty="0">
                <a:latin typeface="Times New Roman" panose="02020603050405020304" pitchFamily="18" charset="0"/>
                <a:cs typeface="Times New Roman" panose="02020603050405020304" pitchFamily="18" charset="0"/>
              </a:rPr>
              <a:t>Moreover, there is evidence-based literature that creates an association between the occurrence of central line acquired infections and an increase in the length of the hospital stays among patients who have been admitted to the ICU (Cohen, </a:t>
            </a:r>
            <a:r>
              <a:rPr lang="en-US" sz="2400" dirty="0" err="1">
                <a:latin typeface="Times New Roman" panose="02020603050405020304" pitchFamily="18" charset="0"/>
                <a:cs typeface="Times New Roman" panose="02020603050405020304" pitchFamily="18" charset="0"/>
              </a:rPr>
              <a:t>Gesser-Edelsburg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Singhal</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Benenson</a:t>
            </a:r>
            <a:r>
              <a:rPr lang="en-US" sz="2400" dirty="0">
                <a:latin typeface="Times New Roman" panose="02020603050405020304" pitchFamily="18" charset="0"/>
                <a:cs typeface="Times New Roman" panose="02020603050405020304" pitchFamily="18" charset="0"/>
              </a:rPr>
              <a:t>, &amp; Moses, 2019). </a:t>
            </a:r>
          </a:p>
        </p:txBody>
      </p:sp>
    </p:spTree>
    <p:extLst>
      <p:ext uri="{BB962C8B-B14F-4D97-AF65-F5344CB8AC3E}">
        <p14:creationId xmlns:p14="http://schemas.microsoft.com/office/powerpoint/2010/main" val="20876662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latin typeface="Times New Roman" panose="02020603050405020304" pitchFamily="18" charset="0"/>
                <a:cs typeface="Times New Roman" panose="02020603050405020304" pitchFamily="18" charset="0"/>
              </a:rPr>
              <a:t>Evidence based Literature </a:t>
            </a:r>
            <a:endParaRPr lang="en-US" sz="3200" dirty="0"/>
          </a:p>
        </p:txBody>
      </p:sp>
      <p:sp>
        <p:nvSpPr>
          <p:cNvPr id="3" name="Content Placeholder 2"/>
          <p:cNvSpPr>
            <a:spLocks noGrp="1"/>
          </p:cNvSpPr>
          <p:nvPr>
            <p:ph idx="1"/>
          </p:nvPr>
        </p:nvSpPr>
        <p:spPr/>
        <p:txBody>
          <a:bodyPr>
            <a:normAutofit fontScale="85000" lnSpcReduction="10000"/>
          </a:bodyPr>
          <a:lstStyle/>
          <a:p>
            <a:r>
              <a:rPr lang="en-US" sz="2400" dirty="0">
                <a:latin typeface="Times New Roman" panose="02020603050405020304" pitchFamily="18" charset="0"/>
                <a:cs typeface="Times New Roman" panose="02020603050405020304" pitchFamily="18" charset="0"/>
              </a:rPr>
              <a:t>Patel (2018) dwells on why there is a need to maintain high levels of hygiene when handling the central line. </a:t>
            </a:r>
          </a:p>
          <a:p>
            <a:r>
              <a:rPr lang="en-US" sz="2400" dirty="0">
                <a:latin typeface="Times New Roman" panose="02020603050405020304" pitchFamily="18" charset="0"/>
                <a:cs typeface="Times New Roman" panose="02020603050405020304" pitchFamily="18" charset="0"/>
              </a:rPr>
              <a:t>For example, there is a need to ensure that the insertion area is cleaned thoroughly to ensure that no infection occurs. </a:t>
            </a:r>
          </a:p>
          <a:p>
            <a:r>
              <a:rPr lang="en-US" sz="2400" dirty="0">
                <a:latin typeface="Times New Roman" panose="02020603050405020304" pitchFamily="18" charset="0"/>
                <a:cs typeface="Times New Roman" panose="02020603050405020304" pitchFamily="18" charset="0"/>
              </a:rPr>
              <a:t>Moreover, </a:t>
            </a:r>
            <a:r>
              <a:rPr lang="en-US" sz="2400" dirty="0" err="1">
                <a:latin typeface="Times New Roman" panose="02020603050405020304" pitchFamily="18" charset="0"/>
                <a:cs typeface="Times New Roman" panose="02020603050405020304" pitchFamily="18" charset="0"/>
              </a:rPr>
              <a:t>Lutwick</a:t>
            </a:r>
            <a:r>
              <a:rPr lang="en-US" sz="2400" dirty="0">
                <a:latin typeface="Times New Roman" panose="02020603050405020304" pitchFamily="18" charset="0"/>
                <a:cs typeface="Times New Roman" panose="02020603050405020304" pitchFamily="18" charset="0"/>
              </a:rPr>
              <a:t> et al. (2019) assert that there will be a need for training for the nurses involved in implementing evidence-based interventions. </a:t>
            </a:r>
          </a:p>
          <a:p>
            <a:r>
              <a:rPr lang="en-US" sz="2400" dirty="0">
                <a:latin typeface="Times New Roman" panose="02020603050405020304" pitchFamily="18" charset="0"/>
                <a:cs typeface="Times New Roman" panose="02020603050405020304" pitchFamily="18" charset="0"/>
              </a:rPr>
              <a:t>That will reduce the occurrence of errors in the implementation process. </a:t>
            </a:r>
          </a:p>
          <a:p>
            <a:r>
              <a:rPr lang="en-US" sz="2400" dirty="0">
                <a:latin typeface="Times New Roman" panose="02020603050405020304" pitchFamily="18" charset="0"/>
                <a:cs typeface="Times New Roman" panose="02020603050405020304" pitchFamily="18" charset="0"/>
              </a:rPr>
              <a:t>Lastly, </a:t>
            </a:r>
            <a:r>
              <a:rPr lang="en-US" sz="2400" dirty="0" err="1">
                <a:latin typeface="Times New Roman" panose="02020603050405020304" pitchFamily="18" charset="0"/>
                <a:cs typeface="Times New Roman" panose="02020603050405020304" pitchFamily="18" charset="0"/>
              </a:rPr>
              <a:t>Baier</a:t>
            </a:r>
            <a:r>
              <a:rPr lang="en-US" sz="2400" dirty="0">
                <a:latin typeface="Times New Roman" panose="02020603050405020304" pitchFamily="18" charset="0"/>
                <a:cs typeface="Times New Roman" panose="02020603050405020304" pitchFamily="18" charset="0"/>
              </a:rPr>
              <a:t> et al. (2020) look into the manner that the occurrence of central line acquired infections will be associated with increased readmission rates and costs of healthcare. </a:t>
            </a:r>
          </a:p>
        </p:txBody>
      </p:sp>
    </p:spTree>
    <p:extLst>
      <p:ext uri="{BB962C8B-B14F-4D97-AF65-F5344CB8AC3E}">
        <p14:creationId xmlns:p14="http://schemas.microsoft.com/office/powerpoint/2010/main" val="14869535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latin typeface="Times New Roman" panose="02020603050405020304" pitchFamily="18" charset="0"/>
                <a:cs typeface="Times New Roman" panose="02020603050405020304" pitchFamily="18" charset="0"/>
              </a:rPr>
              <a:t>Objectives </a:t>
            </a:r>
          </a:p>
        </p:txBody>
      </p:sp>
      <p:sp>
        <p:nvSpPr>
          <p:cNvPr id="3" name="Content Placeholder 2"/>
          <p:cNvSpPr>
            <a:spLocks noGrp="1"/>
          </p:cNvSpPr>
          <p:nvPr>
            <p:ph idx="1"/>
          </p:nvPr>
        </p:nvSpPr>
        <p:spPr/>
        <p:txBody>
          <a:bodyPr>
            <a:normAutofit fontScale="85000" lnSpcReduction="10000"/>
          </a:bodyPr>
          <a:lstStyle/>
          <a:p>
            <a:r>
              <a:rPr lang="en-US" sz="2400" dirty="0">
                <a:latin typeface="Times New Roman" panose="02020603050405020304" pitchFamily="18" charset="0"/>
                <a:cs typeface="Times New Roman" panose="02020603050405020304" pitchFamily="18" charset="0"/>
              </a:rPr>
              <a:t>The primary objective of the change proposal will be to ensure there is a reduction in the occurrence of central line acquired infections for the patients. </a:t>
            </a:r>
          </a:p>
          <a:p>
            <a:r>
              <a:rPr lang="en-US" sz="2400" dirty="0">
                <a:latin typeface="Times New Roman" panose="02020603050405020304" pitchFamily="18" charset="0"/>
                <a:cs typeface="Times New Roman" panose="02020603050405020304" pitchFamily="18" charset="0"/>
              </a:rPr>
              <a:t>As well, evidence-based intervention and change proposal will be aimed at reducing the mortality rates which are associated with the occurrence of the infections. </a:t>
            </a:r>
          </a:p>
          <a:p>
            <a:r>
              <a:rPr lang="en-US" sz="2400" dirty="0">
                <a:latin typeface="Times New Roman" panose="02020603050405020304" pitchFamily="18" charset="0"/>
                <a:cs typeface="Times New Roman" panose="02020603050405020304" pitchFamily="18" charset="0"/>
              </a:rPr>
              <a:t>Additionally, the change proposal has the objective of reducing the time that is spent by patients who are admitted to the (ICU). </a:t>
            </a:r>
          </a:p>
          <a:p>
            <a:r>
              <a:rPr lang="en-US" sz="2400" dirty="0">
                <a:latin typeface="Times New Roman" panose="02020603050405020304" pitchFamily="18" charset="0"/>
                <a:cs typeface="Times New Roman" panose="02020603050405020304" pitchFamily="18" charset="0"/>
              </a:rPr>
              <a:t>Moreover, the change proposal will have the objective of helping the healthcare professionals make alterations in how they take care of patients in the acute care setting.  </a:t>
            </a:r>
          </a:p>
        </p:txBody>
      </p:sp>
    </p:spTree>
    <p:extLst>
      <p:ext uri="{BB962C8B-B14F-4D97-AF65-F5344CB8AC3E}">
        <p14:creationId xmlns:p14="http://schemas.microsoft.com/office/powerpoint/2010/main" val="32908982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latin typeface="Times New Roman" panose="02020603050405020304" pitchFamily="18" charset="0"/>
                <a:cs typeface="Times New Roman" panose="02020603050405020304" pitchFamily="18" charset="0"/>
              </a:rPr>
              <a:t>Resources Needed </a:t>
            </a:r>
          </a:p>
        </p:txBody>
      </p:sp>
      <p:sp>
        <p:nvSpPr>
          <p:cNvPr id="3" name="Content Placeholder 2"/>
          <p:cNvSpPr>
            <a:spLocks noGrp="1"/>
          </p:cNvSpPr>
          <p:nvPr>
            <p:ph idx="1"/>
          </p:nvPr>
        </p:nvSpPr>
        <p:spPr/>
        <p:txBody>
          <a:bodyPr>
            <a:normAutofit fontScale="85000" lnSpcReduction="20000"/>
          </a:bodyPr>
          <a:lstStyle/>
          <a:p>
            <a:r>
              <a:rPr lang="en-US" sz="2400" dirty="0">
                <a:latin typeface="Times New Roman" panose="02020603050405020304" pitchFamily="18" charset="0"/>
                <a:cs typeface="Times New Roman" panose="02020603050405020304" pitchFamily="18" charset="0"/>
              </a:rPr>
              <a:t>In the implementation of the change proposal, there are different resources which are needed </a:t>
            </a:r>
          </a:p>
          <a:p>
            <a:r>
              <a:rPr lang="en-US" sz="2400" dirty="0">
                <a:latin typeface="Times New Roman" panose="02020603050405020304" pitchFamily="18" charset="0"/>
                <a:cs typeface="Times New Roman" panose="02020603050405020304" pitchFamily="18" charset="0"/>
              </a:rPr>
              <a:t>For starters, there is a need for training healthcare professionals on the manner to handle the central lines in accordance with the proposed intervention. </a:t>
            </a:r>
          </a:p>
          <a:p>
            <a:r>
              <a:rPr lang="en-US" sz="2400" dirty="0">
                <a:latin typeface="Times New Roman" panose="02020603050405020304" pitchFamily="18" charset="0"/>
                <a:cs typeface="Times New Roman" panose="02020603050405020304" pitchFamily="18" charset="0"/>
              </a:rPr>
              <a:t>As well, there is a need for an increase in the number of healthcare professionals given that there will be a huge workload. </a:t>
            </a:r>
          </a:p>
          <a:p>
            <a:r>
              <a:rPr lang="en-US" sz="2400" dirty="0">
                <a:latin typeface="Times New Roman" panose="02020603050405020304" pitchFamily="18" charset="0"/>
                <a:cs typeface="Times New Roman" panose="02020603050405020304" pitchFamily="18" charset="0"/>
              </a:rPr>
              <a:t>Hence, there will be a need to hire nurses. </a:t>
            </a:r>
          </a:p>
          <a:p>
            <a:r>
              <a:rPr lang="en-US" sz="2400" dirty="0">
                <a:latin typeface="Times New Roman" panose="02020603050405020304" pitchFamily="18" charset="0"/>
                <a:cs typeface="Times New Roman" panose="02020603050405020304" pitchFamily="18" charset="0"/>
              </a:rPr>
              <a:t>Furthermore, it is vital to have material such as the dressings which will be used in covering the central line once it has been inserted. </a:t>
            </a:r>
          </a:p>
          <a:p>
            <a:r>
              <a:rPr lang="en-US" sz="2400" dirty="0">
                <a:latin typeface="Times New Roman" panose="02020603050405020304" pitchFamily="18" charset="0"/>
                <a:cs typeface="Times New Roman" panose="02020603050405020304" pitchFamily="18" charset="0"/>
              </a:rPr>
              <a:t>Lastly, it is essential to have administrative support in the implementation of evidence-based interventions. </a:t>
            </a:r>
          </a:p>
        </p:txBody>
      </p:sp>
    </p:spTree>
    <p:extLst>
      <p:ext uri="{BB962C8B-B14F-4D97-AF65-F5344CB8AC3E}">
        <p14:creationId xmlns:p14="http://schemas.microsoft.com/office/powerpoint/2010/main" val="37310659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latin typeface="Times New Roman" panose="02020603050405020304" pitchFamily="18" charset="0"/>
                <a:cs typeface="Times New Roman" panose="02020603050405020304" pitchFamily="18" charset="0"/>
              </a:rPr>
              <a:t>Anticipated Measurable Outcomes. </a:t>
            </a:r>
          </a:p>
        </p:txBody>
      </p:sp>
      <p:sp>
        <p:nvSpPr>
          <p:cNvPr id="3" name="Content Placeholder 2"/>
          <p:cNvSpPr>
            <a:spLocks noGrp="1"/>
          </p:cNvSpPr>
          <p:nvPr>
            <p:ph idx="1"/>
          </p:nvPr>
        </p:nvSpPr>
        <p:spPr/>
        <p:txBody>
          <a:bodyPr>
            <a:normAutofit fontScale="85000" lnSpcReduction="20000"/>
          </a:bodyPr>
          <a:lstStyle/>
          <a:p>
            <a:r>
              <a:rPr lang="en-US" sz="2400" dirty="0">
                <a:latin typeface="Times New Roman" panose="02020603050405020304" pitchFamily="18" charset="0"/>
                <a:cs typeface="Times New Roman" panose="02020603050405020304" pitchFamily="18" charset="0"/>
              </a:rPr>
              <a:t>In implementing the change proposal, there are different measurable outcomes which will be used in determining its effectiveness. </a:t>
            </a:r>
          </a:p>
          <a:p>
            <a:r>
              <a:rPr lang="en-US" sz="2400" dirty="0">
                <a:latin typeface="Times New Roman" panose="02020603050405020304" pitchFamily="18" charset="0"/>
                <a:cs typeface="Times New Roman" panose="02020603050405020304" pitchFamily="18" charset="0"/>
              </a:rPr>
              <a:t>First, is there a change in the occurrence of the central line acquired infections? In case there is a decrease, it will imply that the evidence-based intervention is effective. </a:t>
            </a:r>
          </a:p>
          <a:p>
            <a:r>
              <a:rPr lang="en-US" sz="2400" dirty="0">
                <a:latin typeface="Times New Roman" panose="02020603050405020304" pitchFamily="18" charset="0"/>
                <a:cs typeface="Times New Roman" panose="02020603050405020304" pitchFamily="18" charset="0"/>
              </a:rPr>
              <a:t>Secondly, it will be to assess if there is a decrease in the mortality rates associated with the occurrence of central line acquired infections. </a:t>
            </a:r>
          </a:p>
          <a:p>
            <a:r>
              <a:rPr lang="en-US" sz="2400" dirty="0">
                <a:latin typeface="Times New Roman" panose="02020603050405020304" pitchFamily="18" charset="0"/>
                <a:cs typeface="Times New Roman" panose="02020603050405020304" pitchFamily="18" charset="0"/>
              </a:rPr>
              <a:t>A fall in the mortality rates implies that the interventions are working. </a:t>
            </a:r>
          </a:p>
          <a:p>
            <a:r>
              <a:rPr lang="en-US" sz="2400" dirty="0">
                <a:latin typeface="Times New Roman" panose="02020603050405020304" pitchFamily="18" charset="0"/>
                <a:cs typeface="Times New Roman" panose="02020603050405020304" pitchFamily="18" charset="0"/>
              </a:rPr>
              <a:t>Thirdly, it is to evaluate if there is a decrease in the length of hospital stays associated with the occurrence of infections. </a:t>
            </a:r>
          </a:p>
          <a:p>
            <a:r>
              <a:rPr lang="en-US" sz="2400" dirty="0">
                <a:latin typeface="Times New Roman" panose="02020603050405020304" pitchFamily="18" charset="0"/>
                <a:cs typeface="Times New Roman" panose="02020603050405020304" pitchFamily="18" charset="0"/>
              </a:rPr>
              <a:t>A decrease will mean that the interventions are effective. </a:t>
            </a:r>
          </a:p>
        </p:txBody>
      </p:sp>
    </p:spTree>
    <p:extLst>
      <p:ext uri="{BB962C8B-B14F-4D97-AF65-F5344CB8AC3E}">
        <p14:creationId xmlns:p14="http://schemas.microsoft.com/office/powerpoint/2010/main" val="34606595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latin typeface="Times New Roman" panose="02020603050405020304" pitchFamily="18" charset="0"/>
                <a:cs typeface="Times New Roman" panose="02020603050405020304" pitchFamily="18" charset="0"/>
              </a:rPr>
              <a:t>Anticipated Measurable Outcomes. </a:t>
            </a:r>
            <a:endParaRPr lang="en-US" sz="3200" dirty="0"/>
          </a:p>
        </p:txBody>
      </p:sp>
      <p:sp>
        <p:nvSpPr>
          <p:cNvPr id="3" name="Content Placeholder 2"/>
          <p:cNvSpPr>
            <a:spLocks noGrp="1"/>
          </p:cNvSpPr>
          <p:nvPr>
            <p:ph idx="1"/>
          </p:nvPr>
        </p:nvSpPr>
        <p:spPr/>
        <p:txBody>
          <a:bodyPr>
            <a:normAutofit fontScale="85000" lnSpcReduction="10000"/>
          </a:bodyPr>
          <a:lstStyle/>
          <a:p>
            <a:r>
              <a:rPr lang="en-US" sz="2400" dirty="0">
                <a:latin typeface="Times New Roman" panose="02020603050405020304" pitchFamily="18" charset="0"/>
                <a:cs typeface="Times New Roman" panose="02020603050405020304" pitchFamily="18" charset="0"/>
              </a:rPr>
              <a:t>Fourthly, it is assessing if there is a fall in the costs associated with the treatment of patients in the acute care setting.</a:t>
            </a:r>
          </a:p>
          <a:p>
            <a:r>
              <a:rPr lang="en-US" sz="2400" dirty="0">
                <a:latin typeface="Times New Roman" panose="02020603050405020304" pitchFamily="18" charset="0"/>
                <a:cs typeface="Times New Roman" panose="02020603050405020304" pitchFamily="18" charset="0"/>
              </a:rPr>
              <a:t>A decrease in the costs will mean that the change proposal will have achieved the desired outcome. </a:t>
            </a:r>
          </a:p>
          <a:p>
            <a:r>
              <a:rPr lang="en-US" sz="2400" dirty="0">
                <a:latin typeface="Times New Roman" panose="02020603050405020304" pitchFamily="18" charset="0"/>
                <a:cs typeface="Times New Roman" panose="02020603050405020304" pitchFamily="18" charset="0"/>
              </a:rPr>
              <a:t>Fifthly, it is evaluating if there is a change in the number of hospital readmission associated with the occurrence of central line acquired infections. </a:t>
            </a:r>
          </a:p>
          <a:p>
            <a:r>
              <a:rPr lang="en-US" sz="2400" dirty="0">
                <a:latin typeface="Times New Roman" panose="02020603050405020304" pitchFamily="18" charset="0"/>
                <a:cs typeface="Times New Roman" panose="02020603050405020304" pitchFamily="18" charset="0"/>
              </a:rPr>
              <a:t>A fall in the readmission rates will imply that the evidence-based intervention is effective. </a:t>
            </a:r>
          </a:p>
          <a:p>
            <a:r>
              <a:rPr lang="en-US" sz="2400" dirty="0">
                <a:latin typeface="Times New Roman" panose="02020603050405020304" pitchFamily="18" charset="0"/>
                <a:cs typeface="Times New Roman" panose="02020603050405020304" pitchFamily="18" charset="0"/>
              </a:rPr>
              <a:t>The lasts measurable outcome is in terms of the overall patient satisfaction with the services which are offered in the healthcare organization. </a:t>
            </a:r>
          </a:p>
        </p:txBody>
      </p:sp>
    </p:spTree>
    <p:extLst>
      <p:ext uri="{BB962C8B-B14F-4D97-AF65-F5344CB8AC3E}">
        <p14:creationId xmlns:p14="http://schemas.microsoft.com/office/powerpoint/2010/main" val="27901095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 Boardroom</Template>
  <TotalTime>0</TotalTime>
  <Words>1689</Words>
  <Application>Microsoft Office PowerPoint</Application>
  <PresentationFormat>Widescreen</PresentationFormat>
  <Paragraphs>74</Paragraphs>
  <Slides>12</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Century Gothic</vt:lpstr>
      <vt:lpstr>Times New Roman</vt:lpstr>
      <vt:lpstr>Wingdings 3</vt:lpstr>
      <vt:lpstr>Ion Boardroom</vt:lpstr>
      <vt:lpstr>Change Proposal </vt:lpstr>
      <vt:lpstr>The Intervention</vt:lpstr>
      <vt:lpstr>Evidence based Literature </vt:lpstr>
      <vt:lpstr>Evidence based Literature </vt:lpstr>
      <vt:lpstr>Evidence based Literature </vt:lpstr>
      <vt:lpstr>Objectives </vt:lpstr>
      <vt:lpstr>Resources Needed </vt:lpstr>
      <vt:lpstr>Anticipated Measurable Outcomes. </vt:lpstr>
      <vt:lpstr>Anticipated Measurable Outcomes. </vt:lpstr>
      <vt:lpstr>The Evaluation Process </vt:lpstr>
      <vt:lpstr>The Evaluation Process </vt:lpstr>
      <vt:lpstr>References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Jobber Castillo</cp:lastModifiedBy>
  <cp:revision>69</cp:revision>
  <dcterms:created xsi:type="dcterms:W3CDTF">2020-10-16T07:28:07Z</dcterms:created>
  <dcterms:modified xsi:type="dcterms:W3CDTF">2020-10-16T17:14:39Z</dcterms:modified>
</cp:coreProperties>
</file>