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9892" autoAdjust="0"/>
  </p:normalViewPr>
  <p:slideViewPr>
    <p:cSldViewPr snapToGrid="0">
      <p:cViewPr varScale="1">
        <p:scale>
          <a:sx n="76" d="100"/>
          <a:sy n="76" d="100"/>
        </p:scale>
        <p:origin x="19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0BC10-016C-4EB5-8A0B-DBA86DF1802D}" type="datetimeFigureOut">
              <a:rPr lang="en-US" smtClean="0"/>
              <a:t>9/28/19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B0687-1440-4394-8914-1F42505C7DF0}" type="slidenum">
              <a:rPr lang="en-US" smtClean="0"/>
              <a:t>‹#›</a:t>
            </a:fld>
            <a:endParaRPr lang="en-US"/>
          </a:p>
        </p:txBody>
      </p:sp>
    </p:spTree>
    <p:extLst>
      <p:ext uri="{BB962C8B-B14F-4D97-AF65-F5344CB8AC3E}">
        <p14:creationId xmlns:p14="http://schemas.microsoft.com/office/powerpoint/2010/main" val="355949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Fall are costs to the hospitals, and dangerous to a patient and are sometimes difficult to control. Staff nurses mostly feel responsible for the falls, despite doing their bests to prevent them (</a:t>
            </a:r>
            <a:r>
              <a:rPr lang="en-US" sz="1200" kern="1200" dirty="0" err="1">
                <a:solidFill>
                  <a:schemeClr val="tx1"/>
                </a:solidFill>
                <a:effectLst/>
                <a:latin typeface="+mn-lt"/>
                <a:ea typeface="+mn-ea"/>
                <a:cs typeface="+mn-cs"/>
              </a:rPr>
              <a:t>Cuttler</a:t>
            </a:r>
            <a:r>
              <a:rPr lang="en-US" sz="1200" kern="1200" dirty="0">
                <a:solidFill>
                  <a:schemeClr val="tx1"/>
                </a:solidFill>
                <a:effectLst/>
                <a:latin typeface="+mn-lt"/>
                <a:ea typeface="+mn-ea"/>
                <a:cs typeface="+mn-cs"/>
              </a:rPr>
              <a:t>, Barr-Walker &amp; </a:t>
            </a:r>
            <a:r>
              <a:rPr lang="en-US" sz="1200" kern="1200" dirty="0" err="1">
                <a:solidFill>
                  <a:schemeClr val="tx1"/>
                </a:solidFill>
                <a:effectLst/>
                <a:latin typeface="+mn-lt"/>
                <a:ea typeface="+mn-ea"/>
                <a:cs typeface="+mn-cs"/>
              </a:rPr>
              <a:t>Cuttler</a:t>
            </a:r>
            <a:r>
              <a:rPr lang="en-US" sz="1200" kern="1200" dirty="0">
                <a:solidFill>
                  <a:schemeClr val="tx1"/>
                </a:solidFill>
                <a:effectLst/>
                <a:latin typeface="+mn-lt"/>
                <a:ea typeface="+mn-ea"/>
                <a:cs typeface="+mn-cs"/>
              </a:rPr>
              <a:t>, 2017). Due to an increase in the rates of falls in the medical-surgical unit, the hospital administration formed a committee of four Registered nurses and two certified nursing assistances to address the issue. This presentation discusses some of the recommendations of that committee. The committee explored different ways to control the falls.</a:t>
            </a:r>
            <a:endParaRPr lang="en-US" dirty="0"/>
          </a:p>
        </p:txBody>
      </p:sp>
      <p:sp>
        <p:nvSpPr>
          <p:cNvPr id="4" name="Slide Number Placeholder 3"/>
          <p:cNvSpPr>
            <a:spLocks noGrp="1"/>
          </p:cNvSpPr>
          <p:nvPr>
            <p:ph type="sldNum" sz="quarter" idx="10"/>
          </p:nvPr>
        </p:nvSpPr>
        <p:spPr/>
        <p:txBody>
          <a:bodyPr/>
          <a:lstStyle/>
          <a:p>
            <a:fld id="{A03B0687-1440-4394-8914-1F42505C7DF0}" type="slidenum">
              <a:rPr lang="en-US" smtClean="0"/>
              <a:t>2</a:t>
            </a:fld>
            <a:endParaRPr lang="en-US"/>
          </a:p>
        </p:txBody>
      </p:sp>
    </p:spTree>
    <p:extLst>
      <p:ext uri="{BB962C8B-B14F-4D97-AF65-F5344CB8AC3E}">
        <p14:creationId xmlns:p14="http://schemas.microsoft.com/office/powerpoint/2010/main" val="342100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in the previous slide, falls are hazardous and expensive both to the patient and the hospitals. They cause a range of health problems ranging from minor abrasions and bruises to complicated consequences like fractures, lacerations, head injuries as well as death. Complications resulting from falls are usually not covered by the insurance companies, including Medicaid and Medicare (</a:t>
            </a:r>
            <a:r>
              <a:rPr lang="en-US" sz="1200" kern="1200" dirty="0" err="1">
                <a:solidFill>
                  <a:schemeClr val="tx1"/>
                </a:solidFill>
                <a:effectLst/>
                <a:latin typeface="+mn-lt"/>
                <a:ea typeface="+mn-ea"/>
                <a:cs typeface="+mn-cs"/>
              </a:rPr>
              <a:t>Cuttler</a:t>
            </a:r>
            <a:r>
              <a:rPr lang="en-US" sz="1200" kern="1200" dirty="0">
                <a:solidFill>
                  <a:schemeClr val="tx1"/>
                </a:solidFill>
                <a:effectLst/>
                <a:latin typeface="+mn-lt"/>
                <a:ea typeface="+mn-ea"/>
                <a:cs typeface="+mn-cs"/>
              </a:rPr>
              <a:t>, Barr-Walker &amp; </a:t>
            </a:r>
            <a:r>
              <a:rPr lang="en-US" sz="1200" kern="1200" dirty="0" err="1">
                <a:solidFill>
                  <a:schemeClr val="tx1"/>
                </a:solidFill>
                <a:effectLst/>
                <a:latin typeface="+mn-lt"/>
                <a:ea typeface="+mn-ea"/>
                <a:cs typeface="+mn-cs"/>
              </a:rPr>
              <a:t>Cuttler</a:t>
            </a:r>
            <a:r>
              <a:rPr lang="en-US" sz="1200" kern="1200" dirty="0">
                <a:solidFill>
                  <a:schemeClr val="tx1"/>
                </a:solidFill>
                <a:effectLst/>
                <a:latin typeface="+mn-lt"/>
                <a:ea typeface="+mn-ea"/>
                <a:cs typeface="+mn-cs"/>
              </a:rPr>
              <a:t>, 2017).</a:t>
            </a:r>
          </a:p>
          <a:p>
            <a:endParaRPr lang="en-US" dirty="0"/>
          </a:p>
        </p:txBody>
      </p:sp>
      <p:sp>
        <p:nvSpPr>
          <p:cNvPr id="4" name="Slide Number Placeholder 3"/>
          <p:cNvSpPr>
            <a:spLocks noGrp="1"/>
          </p:cNvSpPr>
          <p:nvPr>
            <p:ph type="sldNum" sz="quarter" idx="10"/>
          </p:nvPr>
        </p:nvSpPr>
        <p:spPr/>
        <p:txBody>
          <a:bodyPr/>
          <a:lstStyle/>
          <a:p>
            <a:fld id="{A03B0687-1440-4394-8914-1F42505C7DF0}" type="slidenum">
              <a:rPr lang="en-US" smtClean="0"/>
              <a:t>3</a:t>
            </a:fld>
            <a:endParaRPr lang="en-US"/>
          </a:p>
        </p:txBody>
      </p:sp>
    </p:spTree>
    <p:extLst>
      <p:ext uri="{BB962C8B-B14F-4D97-AF65-F5344CB8AC3E}">
        <p14:creationId xmlns:p14="http://schemas.microsoft.com/office/powerpoint/2010/main" val="177671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address the problem of falls in the medical-surgical unit, nurses and physicians will have to educate patients about the risks of falling and how to properly use their beds. The hospital management can also order more bed alarms to alert the clinical staff when the patient starts to move in the bed. Moreover, the patients should take the initiative to educate themselves about the risk of fall. (</a:t>
            </a:r>
            <a:r>
              <a:rPr lang="en-US" sz="1200" kern="1200" dirty="0" err="1">
                <a:solidFill>
                  <a:schemeClr val="tx1"/>
                </a:solidFill>
                <a:effectLst/>
                <a:latin typeface="+mn-lt"/>
                <a:ea typeface="+mn-ea"/>
                <a:cs typeface="+mn-cs"/>
              </a:rPr>
              <a:t>Cuttler</a:t>
            </a:r>
            <a:r>
              <a:rPr lang="en-US" sz="1200" kern="1200" dirty="0">
                <a:solidFill>
                  <a:schemeClr val="tx1"/>
                </a:solidFill>
                <a:effectLst/>
                <a:latin typeface="+mn-lt"/>
                <a:ea typeface="+mn-ea"/>
                <a:cs typeface="+mn-cs"/>
              </a:rPr>
              <a:t>, Barr-Walker &amp; </a:t>
            </a:r>
            <a:r>
              <a:rPr lang="en-US" sz="1200" kern="1200" dirty="0" err="1">
                <a:solidFill>
                  <a:schemeClr val="tx1"/>
                </a:solidFill>
                <a:effectLst/>
                <a:latin typeface="+mn-lt"/>
                <a:ea typeface="+mn-ea"/>
                <a:cs typeface="+mn-cs"/>
              </a:rPr>
              <a:t>Cuttler</a:t>
            </a:r>
            <a:r>
              <a:rPr lang="en-US" sz="1200" kern="1200" dirty="0">
                <a:solidFill>
                  <a:schemeClr val="tx1"/>
                </a:solidFill>
                <a:effectLst/>
                <a:latin typeface="+mn-lt"/>
                <a:ea typeface="+mn-ea"/>
                <a:cs typeface="+mn-cs"/>
              </a:rPr>
              <a:t>, 2017) The government and healthcare advocates should also support health education programs to inform patients on how to prevent falls </a:t>
            </a:r>
          </a:p>
          <a:p>
            <a:endParaRPr lang="en-US" dirty="0"/>
          </a:p>
        </p:txBody>
      </p:sp>
      <p:sp>
        <p:nvSpPr>
          <p:cNvPr id="4" name="Slide Number Placeholder 3"/>
          <p:cNvSpPr>
            <a:spLocks noGrp="1"/>
          </p:cNvSpPr>
          <p:nvPr>
            <p:ph type="sldNum" sz="quarter" idx="10"/>
          </p:nvPr>
        </p:nvSpPr>
        <p:spPr/>
        <p:txBody>
          <a:bodyPr/>
          <a:lstStyle/>
          <a:p>
            <a:fld id="{A03B0687-1440-4394-8914-1F42505C7DF0}" type="slidenum">
              <a:rPr lang="en-US" smtClean="0"/>
              <a:t>4</a:t>
            </a:fld>
            <a:endParaRPr lang="en-US"/>
          </a:p>
        </p:txBody>
      </p:sp>
    </p:spTree>
    <p:extLst>
      <p:ext uri="{BB962C8B-B14F-4D97-AF65-F5344CB8AC3E}">
        <p14:creationId xmlns:p14="http://schemas.microsoft.com/office/powerpoint/2010/main" val="183476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earlier, falls result in complications not covered by most medical insurance; however, the efforts of nurses, physicians, hospital management, healthcare advocates, and the government can help in reducing them. Nurses and physicians can teach their peers how to use bed alarms (Bowden, </a:t>
            </a:r>
            <a:r>
              <a:rPr lang="en-US" sz="1200" kern="1200" dirty="0" err="1">
                <a:solidFill>
                  <a:schemeClr val="tx1"/>
                </a:solidFill>
                <a:effectLst/>
                <a:latin typeface="+mn-lt"/>
                <a:ea typeface="+mn-ea"/>
                <a:cs typeface="+mn-cs"/>
              </a:rPr>
              <a:t>Bradas</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McNett</a:t>
            </a:r>
            <a:r>
              <a:rPr lang="en-US" sz="1200" kern="1200" dirty="0">
                <a:solidFill>
                  <a:schemeClr val="tx1"/>
                </a:solidFill>
                <a:effectLst/>
                <a:latin typeface="+mn-lt"/>
                <a:ea typeface="+mn-ea"/>
                <a:cs typeface="+mn-cs"/>
              </a:rPr>
              <a:t>, 2019). In addition, communication between physician and nursing shifts should include the fall risk of patients. Nurses and physicians can also educate patients on fall prevention measures as well as identify and closely monitor patients at high risk of falling. More importantly, the hospital management should fund the purchase of more bed exit alarms to be used by nurses (Bowden, </a:t>
            </a:r>
            <a:r>
              <a:rPr lang="en-US" sz="1200" kern="1200" dirty="0" err="1">
                <a:solidFill>
                  <a:schemeClr val="tx1"/>
                </a:solidFill>
                <a:effectLst/>
                <a:latin typeface="+mn-lt"/>
                <a:ea typeface="+mn-ea"/>
                <a:cs typeface="+mn-cs"/>
              </a:rPr>
              <a:t>Bradas</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McNett</a:t>
            </a:r>
            <a:r>
              <a:rPr lang="en-US" sz="1200" kern="1200" dirty="0">
                <a:solidFill>
                  <a:schemeClr val="tx1"/>
                </a:solidFill>
                <a:effectLst/>
                <a:latin typeface="+mn-lt"/>
                <a:ea typeface="+mn-ea"/>
                <a:cs typeface="+mn-cs"/>
              </a:rPr>
              <a:t>, 2019). Lastly, the government and healthcare advocates should encourage hospitals to implement family education programs</a:t>
            </a:r>
          </a:p>
          <a:p>
            <a:endParaRPr lang="en-US" dirty="0"/>
          </a:p>
        </p:txBody>
      </p:sp>
      <p:sp>
        <p:nvSpPr>
          <p:cNvPr id="4" name="Slide Number Placeholder 3"/>
          <p:cNvSpPr>
            <a:spLocks noGrp="1"/>
          </p:cNvSpPr>
          <p:nvPr>
            <p:ph type="sldNum" sz="quarter" idx="10"/>
          </p:nvPr>
        </p:nvSpPr>
        <p:spPr/>
        <p:txBody>
          <a:bodyPr/>
          <a:lstStyle/>
          <a:p>
            <a:fld id="{A03B0687-1440-4394-8914-1F42505C7DF0}" type="slidenum">
              <a:rPr lang="en-US" smtClean="0"/>
              <a:t>5</a:t>
            </a:fld>
            <a:endParaRPr lang="en-US"/>
          </a:p>
        </p:txBody>
      </p:sp>
    </p:spTree>
    <p:extLst>
      <p:ext uri="{BB962C8B-B14F-4D97-AF65-F5344CB8AC3E}">
        <p14:creationId xmlns:p14="http://schemas.microsoft.com/office/powerpoint/2010/main" val="287281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0C7B33D-4A0F-45DE-AB15-F7239F32CEC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7723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E826E0-8AE0-47DF-8736-8352F6BC950B}"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7B33D-4A0F-45DE-AB15-F7239F32CEC2}" type="slidenum">
              <a:rPr lang="en-US" smtClean="0"/>
              <a:t>‹#›</a:t>
            </a:fld>
            <a:endParaRPr lang="en-US"/>
          </a:p>
        </p:txBody>
      </p:sp>
    </p:spTree>
    <p:extLst>
      <p:ext uri="{BB962C8B-B14F-4D97-AF65-F5344CB8AC3E}">
        <p14:creationId xmlns:p14="http://schemas.microsoft.com/office/powerpoint/2010/main" val="335409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55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718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spTree>
    <p:extLst>
      <p:ext uri="{BB962C8B-B14F-4D97-AF65-F5344CB8AC3E}">
        <p14:creationId xmlns:p14="http://schemas.microsoft.com/office/powerpoint/2010/main" val="96552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17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05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66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9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spTree>
    <p:extLst>
      <p:ext uri="{BB962C8B-B14F-4D97-AF65-F5344CB8AC3E}">
        <p14:creationId xmlns:p14="http://schemas.microsoft.com/office/powerpoint/2010/main" val="232860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E826E0-8AE0-47DF-8736-8352F6BC950B}"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B33D-4A0F-45DE-AB15-F7239F32CEC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68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E826E0-8AE0-47DF-8736-8352F6BC950B}"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7B33D-4A0F-45DE-AB15-F7239F32CEC2}"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93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E826E0-8AE0-47DF-8736-8352F6BC950B}" type="datetimeFigureOut">
              <a:rPr lang="en-US" smtClean="0"/>
              <a:t>9/28/19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7B33D-4A0F-45DE-AB15-F7239F32CEC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56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E826E0-8AE0-47DF-8736-8352F6BC950B}" type="datetimeFigureOut">
              <a:rPr lang="en-US" smtClean="0"/>
              <a:t>9/28/19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7B33D-4A0F-45DE-AB15-F7239F32CE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66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826E0-8AE0-47DF-8736-8352F6BC950B}" type="datetimeFigureOut">
              <a:rPr lang="en-US" smtClean="0"/>
              <a:t>9/28/19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7B33D-4A0F-45DE-AB15-F7239F32CEC2}" type="slidenum">
              <a:rPr lang="en-US" smtClean="0"/>
              <a:t>‹#›</a:t>
            </a:fld>
            <a:endParaRPr lang="en-US"/>
          </a:p>
        </p:txBody>
      </p:sp>
    </p:spTree>
    <p:extLst>
      <p:ext uri="{BB962C8B-B14F-4D97-AF65-F5344CB8AC3E}">
        <p14:creationId xmlns:p14="http://schemas.microsoft.com/office/powerpoint/2010/main" val="7534626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E826E0-8AE0-47DF-8736-8352F6BC950B}"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7B33D-4A0F-45DE-AB15-F7239F32CEC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8755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E826E0-8AE0-47DF-8736-8352F6BC950B}"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7B33D-4A0F-45DE-AB15-F7239F32CEC2}" type="slidenum">
              <a:rPr lang="en-US" smtClean="0"/>
              <a:t>‹#›</a:t>
            </a:fld>
            <a:endParaRPr lang="en-US"/>
          </a:p>
        </p:txBody>
      </p:sp>
    </p:spTree>
    <p:extLst>
      <p:ext uri="{BB962C8B-B14F-4D97-AF65-F5344CB8AC3E}">
        <p14:creationId xmlns:p14="http://schemas.microsoft.com/office/powerpoint/2010/main" val="96987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E826E0-8AE0-47DF-8736-8352F6BC950B}" type="datetimeFigureOut">
              <a:rPr lang="en-US" smtClean="0"/>
              <a:t>9/28/19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C7B33D-4A0F-45DE-AB15-F7239F32CEC2}" type="slidenum">
              <a:rPr lang="en-US" smtClean="0"/>
              <a:t>‹#›</a:t>
            </a:fld>
            <a:endParaRPr lang="en-US"/>
          </a:p>
        </p:txBody>
      </p:sp>
    </p:spTree>
    <p:extLst>
      <p:ext uri="{BB962C8B-B14F-4D97-AF65-F5344CB8AC3E}">
        <p14:creationId xmlns:p14="http://schemas.microsoft.com/office/powerpoint/2010/main" val="10125358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Increase in Falls</a:t>
            </a:r>
          </a:p>
        </p:txBody>
      </p:sp>
      <p:sp>
        <p:nvSpPr>
          <p:cNvPr id="3" name="Subtitle 2"/>
          <p:cNvSpPr>
            <a:spLocks noGrp="1"/>
          </p:cNvSpPr>
          <p:nvPr>
            <p:ph type="subTitle" idx="1"/>
          </p:nvPr>
        </p:nvSpPr>
        <p:spPr/>
        <p:txBody>
          <a:bodyPr>
            <a:normAutofit fontScale="55000" lnSpcReduction="20000"/>
          </a:bodyPr>
          <a:lstStyle/>
          <a:p>
            <a:r>
              <a:rPr lang="en-US" dirty="0" err="1"/>
              <a:t>Namel</a:t>
            </a:r>
            <a:r>
              <a:rPr lang="en-US" dirty="0"/>
              <a:t> </a:t>
            </a:r>
            <a:r>
              <a:rPr lang="en-US" dirty="0" err="1"/>
              <a:t>luis</a:t>
            </a:r>
            <a:r>
              <a:rPr lang="en-US" dirty="0"/>
              <a:t> </a:t>
            </a:r>
            <a:r>
              <a:rPr lang="en-US" dirty="0" err="1"/>
              <a:t>Pelaez</a:t>
            </a:r>
            <a:endParaRPr lang="en-US" dirty="0"/>
          </a:p>
          <a:p>
            <a:r>
              <a:rPr lang="en-US" dirty="0"/>
              <a:t>Professor </a:t>
            </a:r>
          </a:p>
          <a:p>
            <a:r>
              <a:rPr lang="en-US" dirty="0"/>
              <a:t>Course  SIM422</a:t>
            </a:r>
          </a:p>
          <a:p>
            <a:r>
              <a:rPr lang="en-US"/>
              <a:t>Date 9/28/20</a:t>
            </a:r>
            <a:endParaRPr lang="en-US" dirty="0"/>
          </a:p>
          <a:p>
            <a:r>
              <a:rPr lang="en-US" dirty="0"/>
              <a:t>l</a:t>
            </a:r>
          </a:p>
        </p:txBody>
      </p:sp>
    </p:spTree>
    <p:extLst>
      <p:ext uri="{BB962C8B-B14F-4D97-AF65-F5344CB8AC3E}">
        <p14:creationId xmlns:p14="http://schemas.microsoft.com/office/powerpoint/2010/main" val="300503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Falls on the Medical-Surgical Unit</a:t>
            </a:r>
            <a:br>
              <a:rPr lang="en-US" dirty="0"/>
            </a:br>
            <a:endParaRPr lang="en-US" dirty="0"/>
          </a:p>
        </p:txBody>
      </p:sp>
      <p:sp>
        <p:nvSpPr>
          <p:cNvPr id="3" name="Content Placeholder 2"/>
          <p:cNvSpPr>
            <a:spLocks noGrp="1"/>
          </p:cNvSpPr>
          <p:nvPr>
            <p:ph idx="1"/>
          </p:nvPr>
        </p:nvSpPr>
        <p:spPr/>
        <p:txBody>
          <a:bodyPr/>
          <a:lstStyle/>
          <a:p>
            <a:pPr lvl="0"/>
            <a:r>
              <a:rPr lang="en-US" dirty="0"/>
              <a:t>Falls are dangerous to the patients</a:t>
            </a:r>
          </a:p>
          <a:p>
            <a:pPr lvl="0"/>
            <a:r>
              <a:rPr lang="en-US" dirty="0"/>
              <a:t>They are also costly to the Hospital and challenging to manage</a:t>
            </a:r>
          </a:p>
          <a:p>
            <a:pPr lvl="0"/>
            <a:r>
              <a:rPr lang="en-US" dirty="0"/>
              <a:t>Nurses often feel responsible for the patient falls</a:t>
            </a:r>
          </a:p>
          <a:p>
            <a:pPr lvl="0"/>
            <a:r>
              <a:rPr lang="en-US" dirty="0"/>
              <a:t>A committee of six nurses came up with the proposed solutions contained in this presentation</a:t>
            </a:r>
          </a:p>
          <a:p>
            <a:endParaRPr lang="en-US" dirty="0"/>
          </a:p>
        </p:txBody>
      </p:sp>
    </p:spTree>
    <p:extLst>
      <p:ext uri="{BB962C8B-B14F-4D97-AF65-F5344CB8AC3E}">
        <p14:creationId xmlns:p14="http://schemas.microsoft.com/office/powerpoint/2010/main" val="81456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Why Falls are a Problem to the Hospital</a:t>
            </a:r>
            <a:br>
              <a:rPr lang="en-US" dirty="0"/>
            </a:br>
            <a:endParaRPr lang="en-US" dirty="0"/>
          </a:p>
        </p:txBody>
      </p:sp>
      <p:sp>
        <p:nvSpPr>
          <p:cNvPr id="3" name="Content Placeholder 2"/>
          <p:cNvSpPr>
            <a:spLocks noGrp="1"/>
          </p:cNvSpPr>
          <p:nvPr>
            <p:ph idx="1"/>
          </p:nvPr>
        </p:nvSpPr>
        <p:spPr/>
        <p:txBody>
          <a:bodyPr/>
          <a:lstStyle/>
          <a:p>
            <a:pPr lvl="0"/>
            <a:r>
              <a:rPr lang="en-US" dirty="0"/>
              <a:t>They are dangerous and costly</a:t>
            </a:r>
          </a:p>
          <a:p>
            <a:pPr lvl="0"/>
            <a:r>
              <a:rPr lang="en-US" dirty="0"/>
              <a:t>They cause health complications</a:t>
            </a:r>
          </a:p>
          <a:p>
            <a:pPr lvl="0"/>
            <a:r>
              <a:rPr lang="en-US" dirty="0"/>
              <a:t>They can cause death</a:t>
            </a:r>
          </a:p>
          <a:p>
            <a:pPr lvl="0"/>
            <a:r>
              <a:rPr lang="en-US" dirty="0"/>
              <a:t>Some insurance companies do not cover them</a:t>
            </a:r>
          </a:p>
          <a:p>
            <a:endParaRPr lang="en-US" dirty="0"/>
          </a:p>
        </p:txBody>
      </p:sp>
    </p:spTree>
    <p:extLst>
      <p:ext uri="{BB962C8B-B14F-4D97-AF65-F5344CB8AC3E}">
        <p14:creationId xmlns:p14="http://schemas.microsoft.com/office/powerpoint/2010/main" val="97040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Stakeholders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Internal Stakeholders</a:t>
            </a:r>
            <a:endParaRPr lang="en-US" dirty="0"/>
          </a:p>
          <a:p>
            <a:r>
              <a:rPr lang="en-US" dirty="0"/>
              <a:t>Nurses</a:t>
            </a:r>
          </a:p>
          <a:p>
            <a:r>
              <a:rPr lang="en-US" dirty="0"/>
              <a:t>Hospital management</a:t>
            </a:r>
          </a:p>
          <a:p>
            <a:r>
              <a:rPr lang="en-US" dirty="0"/>
              <a:t>Physicians </a:t>
            </a:r>
          </a:p>
          <a:p>
            <a:pPr marL="0" indent="0">
              <a:buNone/>
            </a:pPr>
            <a:r>
              <a:rPr lang="en-US" b="1" dirty="0"/>
              <a:t>External Stakeholders</a:t>
            </a:r>
            <a:endParaRPr lang="en-US" dirty="0"/>
          </a:p>
          <a:p>
            <a:r>
              <a:rPr lang="en-US" dirty="0"/>
              <a:t>Patients</a:t>
            </a:r>
          </a:p>
          <a:p>
            <a:r>
              <a:rPr lang="en-US" dirty="0"/>
              <a:t>Government</a:t>
            </a:r>
          </a:p>
          <a:p>
            <a:r>
              <a:rPr lang="en-US" dirty="0"/>
              <a:t>Healthcare advocates</a:t>
            </a:r>
          </a:p>
          <a:p>
            <a:endParaRPr lang="en-US" dirty="0"/>
          </a:p>
        </p:txBody>
      </p:sp>
    </p:spTree>
    <p:extLst>
      <p:ext uri="{BB962C8B-B14F-4D97-AF65-F5344CB8AC3E}">
        <p14:creationId xmlns:p14="http://schemas.microsoft.com/office/powerpoint/2010/main" val="382903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Impact of Stakeholders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The project will reduce Hospital-acquired complications</a:t>
            </a:r>
          </a:p>
          <a:p>
            <a:r>
              <a:rPr lang="en-US" dirty="0"/>
              <a:t>Nurses and physicians can teach their peers how to use bed alarms</a:t>
            </a:r>
          </a:p>
          <a:p>
            <a:r>
              <a:rPr lang="en-US" dirty="0"/>
              <a:t>Nurses and physicians can also educate patients on falls prevention measures</a:t>
            </a:r>
          </a:p>
          <a:p>
            <a:r>
              <a:rPr lang="en-US" dirty="0"/>
              <a:t>The hospital management should fund the purchase of more bed alarms to be used by nurses</a:t>
            </a:r>
          </a:p>
          <a:p>
            <a:r>
              <a:rPr lang="en-US" dirty="0"/>
              <a:t>The government and healthcare advocates should encourage hospitals to implement family education programs</a:t>
            </a:r>
          </a:p>
          <a:p>
            <a:endParaRPr lang="en-US" dirty="0"/>
          </a:p>
        </p:txBody>
      </p:sp>
    </p:spTree>
    <p:extLst>
      <p:ext uri="{BB962C8B-B14F-4D97-AF65-F5344CB8AC3E}">
        <p14:creationId xmlns:p14="http://schemas.microsoft.com/office/powerpoint/2010/main" val="281532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References</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err="1"/>
              <a:t>Cuttler</a:t>
            </a:r>
            <a:r>
              <a:rPr lang="en-US" dirty="0"/>
              <a:t>, S. J., Barr-Walker, J., &amp; </a:t>
            </a:r>
            <a:r>
              <a:rPr lang="en-US" dirty="0" err="1"/>
              <a:t>Cuttler</a:t>
            </a:r>
            <a:r>
              <a:rPr lang="en-US" dirty="0"/>
              <a:t>, L. (2017). Reducing medical-surgical inpatient falls and injuries with videos, icons, and alarms. </a:t>
            </a:r>
            <a:r>
              <a:rPr lang="en-US" i="1" dirty="0"/>
              <a:t>BMJ open quality</a:t>
            </a:r>
            <a:r>
              <a:rPr lang="en-US" dirty="0"/>
              <a:t>, </a:t>
            </a:r>
            <a:r>
              <a:rPr lang="en-US" i="1" dirty="0"/>
              <a:t>6</a:t>
            </a:r>
            <a:r>
              <a:rPr lang="en-US" dirty="0"/>
              <a:t>(2), e000119.</a:t>
            </a:r>
          </a:p>
          <a:p>
            <a:r>
              <a:rPr lang="en-US" dirty="0"/>
              <a:t>Bowden, V., </a:t>
            </a:r>
            <a:r>
              <a:rPr lang="en-US" dirty="0" err="1"/>
              <a:t>Bradas</a:t>
            </a:r>
            <a:r>
              <a:rPr lang="en-US" dirty="0"/>
              <a:t>, C., &amp; </a:t>
            </a:r>
            <a:r>
              <a:rPr lang="en-US" dirty="0" err="1"/>
              <a:t>McNett</a:t>
            </a:r>
            <a:r>
              <a:rPr lang="en-US" dirty="0"/>
              <a:t>, M. (2019). Impact of the level of nurse experience on falls in medical-surgical units. </a:t>
            </a:r>
            <a:r>
              <a:rPr lang="en-US" i="1" dirty="0"/>
              <a:t>Journal of nursing management</a:t>
            </a:r>
            <a:r>
              <a:rPr lang="en-US" dirty="0"/>
              <a:t>, </a:t>
            </a:r>
            <a:r>
              <a:rPr lang="en-US" i="1" dirty="0"/>
              <a:t>27</a:t>
            </a:r>
            <a:r>
              <a:rPr lang="en-US" dirty="0"/>
              <a:t>(4), 833-839.</a:t>
            </a:r>
          </a:p>
          <a:p>
            <a:endParaRPr lang="en-US" dirty="0"/>
          </a:p>
        </p:txBody>
      </p:sp>
    </p:spTree>
    <p:extLst>
      <p:ext uri="{BB962C8B-B14F-4D97-AF65-F5344CB8AC3E}">
        <p14:creationId xmlns:p14="http://schemas.microsoft.com/office/powerpoint/2010/main" val="27350964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TotalTime>
  <Words>622</Words>
  <Application>Microsoft Macintosh PowerPoint</Application>
  <PresentationFormat>Widescreen</PresentationFormat>
  <Paragraphs>43</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Increase in Falls</vt:lpstr>
      <vt:lpstr>Falls on the Medical-Surgical Unit </vt:lpstr>
      <vt:lpstr>Why Falls are a Problem to the Hospital </vt:lpstr>
      <vt:lpstr>Stakeholders </vt:lpstr>
      <vt:lpstr>Impact of Stakeholders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 in Falls</dc:title>
  <dc:creator>ADMIN</dc:creator>
  <cp:lastModifiedBy>guillermo pelaez</cp:lastModifiedBy>
  <cp:revision>4</cp:revision>
  <dcterms:created xsi:type="dcterms:W3CDTF">2019-09-28T09:03:18Z</dcterms:created>
  <dcterms:modified xsi:type="dcterms:W3CDTF">2019-09-28T20:30:06Z</dcterms:modified>
</cp:coreProperties>
</file>