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67"/>
  </p:handoutMasterIdLst>
  <p:sldIdLst>
    <p:sldId id="256" r:id="rId3"/>
    <p:sldId id="257" r:id="rId4"/>
    <p:sldId id="306" r:id="rId5"/>
    <p:sldId id="258" r:id="rId6"/>
    <p:sldId id="310" r:id="rId7"/>
    <p:sldId id="307" r:id="rId9"/>
    <p:sldId id="308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6" r:id="rId18"/>
    <p:sldId id="277" r:id="rId19"/>
    <p:sldId id="278" r:id="rId20"/>
    <p:sldId id="280" r:id="rId21"/>
    <p:sldId id="311" r:id="rId22"/>
    <p:sldId id="312" r:id="rId23"/>
    <p:sldId id="281" r:id="rId24"/>
    <p:sldId id="283" r:id="rId25"/>
    <p:sldId id="313" r:id="rId26"/>
    <p:sldId id="282" r:id="rId27"/>
    <p:sldId id="314" r:id="rId28"/>
    <p:sldId id="315" r:id="rId29"/>
    <p:sldId id="284" r:id="rId30"/>
    <p:sldId id="319" r:id="rId31"/>
    <p:sldId id="316" r:id="rId32"/>
    <p:sldId id="270" r:id="rId33"/>
    <p:sldId id="289" r:id="rId34"/>
    <p:sldId id="290" r:id="rId35"/>
    <p:sldId id="317" r:id="rId36"/>
    <p:sldId id="291" r:id="rId37"/>
    <p:sldId id="318" r:id="rId38"/>
    <p:sldId id="292" r:id="rId39"/>
    <p:sldId id="271" r:id="rId40"/>
    <p:sldId id="293" r:id="rId41"/>
    <p:sldId id="294" r:id="rId42"/>
    <p:sldId id="295" r:id="rId43"/>
    <p:sldId id="320" r:id="rId44"/>
    <p:sldId id="321" r:id="rId45"/>
    <p:sldId id="322" r:id="rId46"/>
    <p:sldId id="323" r:id="rId47"/>
    <p:sldId id="298" r:id="rId48"/>
    <p:sldId id="300" r:id="rId49"/>
    <p:sldId id="301" r:id="rId50"/>
    <p:sldId id="296" r:id="rId51"/>
    <p:sldId id="302" r:id="rId52"/>
    <p:sldId id="325" r:id="rId53"/>
    <p:sldId id="326" r:id="rId54"/>
    <p:sldId id="304" r:id="rId55"/>
    <p:sldId id="329" r:id="rId56"/>
    <p:sldId id="330" r:id="rId57"/>
    <p:sldId id="331" r:id="rId58"/>
    <p:sldId id="332" r:id="rId59"/>
    <p:sldId id="337" r:id="rId60"/>
    <p:sldId id="338" r:id="rId61"/>
    <p:sldId id="339" r:id="rId62"/>
    <p:sldId id="340" r:id="rId63"/>
    <p:sldId id="341" r:id="rId64"/>
    <p:sldId id="342" r:id="rId65"/>
    <p:sldId id="303" r:id="rId66"/>
  </p:sldIdLst>
  <p:sldSz cx="9144000" cy="6858000" type="screen4x3"/>
  <p:notesSz cx="6858000" cy="9144000"/>
  <p:defaultTextStyle>
    <a:defPPr>
      <a:defRPr lang="en-US"/>
    </a:defPPr>
    <a:lvl1pPr marL="0" lvl="0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1pPr>
    <a:lvl2pPr marL="457200" lvl="1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2pPr>
    <a:lvl3pPr marL="914400" lvl="2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3pPr>
    <a:lvl4pPr marL="1371600" lvl="3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4pPr>
    <a:lvl5pPr marL="1828800" lvl="4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5pPr>
    <a:lvl6pPr marL="2286000" lvl="5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6pPr>
    <a:lvl7pPr marL="2743200" lvl="6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7pPr>
    <a:lvl8pPr marL="3200400" lvl="7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8pPr>
    <a:lvl9pPr marL="3657600" lvl="8" indent="0" algn="l" defTabSz="4572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entury Gothic" pitchFamily="6" charset="0"/>
        <a:ea typeface="MS PGothic" pitchFamily="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7" d="100"/>
          <a:sy n="147" d="100"/>
        </p:scale>
        <p:origin x="-1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0" Type="http://schemas.openxmlformats.org/officeDocument/2006/relationships/tableStyles" Target="tableStyles.xml"/><Relationship Id="rId7" Type="http://schemas.openxmlformats.org/officeDocument/2006/relationships/slide" Target="slides/slide5.xml"/><Relationship Id="rId69" Type="http://schemas.openxmlformats.org/officeDocument/2006/relationships/viewProps" Target="viewProps.xml"/><Relationship Id="rId68" Type="http://schemas.openxmlformats.org/officeDocument/2006/relationships/presProps" Target="presProps.xml"/><Relationship Id="rId67" Type="http://schemas.openxmlformats.org/officeDocument/2006/relationships/handoutMaster" Target="handoutMasters/handoutMaster1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ClrTx/>
            </a:pPr>
            <a:endParaRPr lang="ar-SA" altLang="x-none" sz="1200" dirty="0">
              <a:latin typeface="Calibri" pitchFamily="6" charset="0"/>
              <a:ea typeface="Arial" panose="020B060402020209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ClrTx/>
            </a:pPr>
            <a:endParaRPr lang="ar-SA" altLang="x-none" sz="1200" dirty="0">
              <a:latin typeface="Calibri" pitchFamily="6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ClrTx/>
            </a:pPr>
            <a:endParaRPr lang="ar-SA" altLang="x-none" sz="1200" dirty="0">
              <a:latin typeface="Calibri" pitchFamily="6" charset="0"/>
              <a:ea typeface="Arial" panose="020B060402020209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ClrTx/>
            </a:pPr>
            <a:fld id="{9A0DB2DC-4C9A-4742-B13C-FB6460FD3503}" type="slidenum">
              <a:rPr lang="ar-SA" altLang="x-none" sz="1200" dirty="0">
                <a:latin typeface="Calibri" pitchFamily="6" charset="0"/>
                <a:cs typeface="Arial" panose="020B0604020202090204" pitchFamily="34" charset="0"/>
              </a:rPr>
            </a:fld>
            <a:endParaRPr lang="ar-SA" altLang="x-none" sz="1200" dirty="0">
              <a:latin typeface="Calibri" pitchFamily="6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algn="r" eaLnBrk="1" hangingPunct="1">
              <a:buClrTx/>
            </a:pPr>
            <a:endParaRPr lang="ar-SA" altLang="x-none" sz="1200" dirty="0">
              <a:latin typeface="Calibri" pitchFamily="6" charset="0"/>
              <a:ea typeface="Arial" panose="020B060402020209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p>
            <a:pPr lvl="0" eaLnBrk="1" hangingPunct="1">
              <a:buClrTx/>
            </a:pPr>
            <a:endParaRPr lang="ar-SA" altLang="x-none" sz="1200" dirty="0">
              <a:latin typeface="Calibri" pitchFamily="6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x-none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+mn-cs"/>
            </a:endParaRPr>
          </a:p>
          <a:p>
            <a:pPr marL="457200" marR="0" lvl="1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+mn-cs"/>
            </a:endParaRPr>
          </a:p>
          <a:p>
            <a:pPr marL="914400" marR="0" lvl="2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+mn-cs"/>
            </a:endParaRPr>
          </a:p>
          <a:p>
            <a:pPr marL="1371600" marR="0" lvl="3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+mn-cs"/>
            </a:endParaRPr>
          </a:p>
          <a:p>
            <a:pPr marL="1828800" marR="0" lvl="4" indent="0" algn="r" defTabSz="914400" rtl="1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charset="0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charset="0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ClrTx/>
            </a:pPr>
            <a:endParaRPr lang="ar-SA" altLang="x-none" sz="1200" dirty="0">
              <a:latin typeface="Calibri" pitchFamily="6" charset="0"/>
              <a:ea typeface="Arial" panose="020B060402020209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eaLnBrk="1" hangingPunct="1">
              <a:buClrTx/>
            </a:pPr>
            <a:fld id="{9A0DB2DC-4C9A-4742-B13C-FB6460FD3503}" type="slidenum">
              <a:rPr lang="ar-SA" altLang="x-none" sz="1200" dirty="0">
                <a:latin typeface="Calibri" pitchFamily="6" charset="0"/>
                <a:cs typeface="Arial" panose="020B0604020202090204" pitchFamily="34" charset="0"/>
              </a:rPr>
            </a:fld>
            <a:endParaRPr lang="ar-SA" altLang="x-none" sz="1200" dirty="0">
              <a:latin typeface="Calibri" pitchFamily="6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charset="0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Rectangle 5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>
              <a:buClrTx/>
            </a:pPr>
            <a:fld id="{9A0DB2DC-4C9A-4742-B13C-FB6460FD3503}" type="slidenum">
              <a:rPr lang="ar-SA" altLang="x-none" sz="1200" dirty="0">
                <a:latin typeface="Times New Roman" panose="02020503050405090304" pitchFamily="6" charset="0"/>
                <a:cs typeface="Arial" panose="020B0604020202090204" pitchFamily="34" charset="0"/>
              </a:rPr>
            </a:fld>
            <a:endParaRPr lang="ar-SA" altLang="x-none" sz="1200" dirty="0">
              <a:latin typeface="Times New Roman" panose="02020503050405090304" pitchFamily="6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  <p:sp>
        <p:nvSpPr>
          <p:cNvPr id="26626" name="Rectangle 2"/>
          <p:cNvSpPr>
            <a:spLocks noTextEdit="1"/>
          </p:cNvSpPr>
          <p:nvPr>
            <p:ph type="sldImg"/>
          </p:nvPr>
        </p:nvSpPr>
        <p:spPr>
          <a:xfrm>
            <a:off x="1152525" y="692150"/>
            <a:ext cx="4552950" cy="3414713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/>
            <a:endParaRPr lang="ar-SA" altLang="x-none" dirty="0">
              <a:ea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lang="ar-SA" altLang="x-none" dirty="0">
              <a:ea typeface="Arial" panose="020B0604020202090204" pitchFamily="34" charset="0"/>
            </a:endParaRPr>
          </a:p>
        </p:txBody>
      </p:sp>
      <p:sp>
        <p:nvSpPr>
          <p:cNvPr id="3072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hangingPunct="1">
              <a:buClrTx/>
            </a:pPr>
            <a:fld id="{9A0DB2DC-4C9A-4742-B13C-FB6460FD3503}" type="slidenum">
              <a:rPr lang="ar-SA" altLang="x-none" sz="1200" dirty="0">
                <a:latin typeface="Times New Roman" panose="02020503050405090304" pitchFamily="6" charset="0"/>
                <a:cs typeface="Arial" panose="020B0604020202090204" pitchFamily="34" charset="0"/>
              </a:rPr>
            </a:fld>
            <a:endParaRPr lang="ar-SA" altLang="x-none" sz="1200" dirty="0">
              <a:latin typeface="Times New Roman" panose="02020503050405090304" pitchFamily="6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0C1D5"/>
              </a:buClr>
              <a:buSzPct val="80000"/>
              <a:buFont typeface="Wingdings 3" panose="05040102010807070707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charset="0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charset="0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p>
            <a:pPr lvl="0" algn="r" eaLnBrk="1" hangingPunct="1">
              <a:buClrTx/>
            </a:pPr>
            <a:r>
              <a:rPr lang="ja-JP" altLang="en-US" sz="12200" dirty="0">
                <a:solidFill>
                  <a:srgbClr val="A0C1D5"/>
                </a:solidFill>
                <a:latin typeface="Arial" panose="020B0604020202090204" pitchFamily="34" charset="0"/>
              </a:rPr>
              <a:t>“</a:t>
            </a:r>
            <a:endParaRPr sz="12200" dirty="0">
              <a:solidFill>
                <a:srgbClr val="A0C1D5"/>
              </a:solidFill>
              <a:latin typeface="Arial" panose="020B060402020209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99288" y="2613025"/>
            <a:ext cx="601663" cy="1970088"/>
          </a:xfrm>
          <a:prstGeom prst="rect">
            <a:avLst/>
          </a:prstGeom>
          <a:noFill/>
        </p:spPr>
        <p:txBody>
          <a:bodyPr>
            <a:spAutoFit/>
          </a:bodyPr>
          <a:p>
            <a:pPr lvl="0" algn="r" eaLnBrk="1" hangingPunct="1">
              <a:buClrTx/>
            </a:pPr>
            <a:r>
              <a:rPr lang="ja-JP" altLang="en-US" sz="12200" dirty="0">
                <a:solidFill>
                  <a:srgbClr val="A0C1D5"/>
                </a:solidFill>
                <a:latin typeface="Arial" panose="020B0604020202090204" pitchFamily="34" charset="0"/>
              </a:rPr>
              <a:t>”</a:t>
            </a:r>
            <a:endParaRPr sz="12200" dirty="0">
              <a:solidFill>
                <a:srgbClr val="A0C1D5"/>
              </a:solidFill>
              <a:latin typeface="Arial" panose="020B060402020209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3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13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0C1D5"/>
              </a:buClr>
              <a:buSzPct val="80000"/>
              <a:buFont typeface="Wingdings 3" panose="05040102010807070707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charset="0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charset="0"/>
              <a:cs typeface="+mj-cs"/>
            </a:endParaRP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0C1D5"/>
              </a:buClr>
              <a:buSzPct val="80000"/>
              <a:buFont typeface="Wingdings 3" panose="05040102010807070707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charset="0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charset="0"/>
              <a:cs typeface="+mj-cs"/>
            </a:endParaRP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0C1D5"/>
              </a:buClr>
              <a:buSzPct val="80000"/>
              <a:buFont typeface="Wingdings 3" panose="05040102010807070707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charset="0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charset="0"/>
              <a:cs typeface="+mj-cs"/>
            </a:endParaRP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rgbClr val="A0C1D5"/>
              </a:buClr>
              <a:buSzPct val="80000"/>
              <a:buFont typeface="Wingdings 3" panose="05040102010807070707" charset="0"/>
              <a:buNone/>
              <a:defRPr/>
            </a:pPr>
            <a:r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MS PGothic" charset="0"/>
                <a:cs typeface="+mj-cs"/>
              </a:rPr>
              <a:t>Click icon to add picture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MS PGothic" charset="0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algn="ctr" eaLnBrk="1" hangingPunct="1">
              <a:buClrTx/>
            </a:pPr>
            <a:fld id="{9A0DB2DC-4C9A-4742-B13C-FB6460FD3503}" type="slidenum">
              <a:rPr lang="ar-SA" altLang="x-none" sz="2800" dirty="0">
                <a:cs typeface="Arial" panose="020B0604020202090204" pitchFamily="34" charset="0"/>
              </a:rPr>
            </a:fld>
            <a:endParaRPr lang="ar-SA" altLang="x-none" sz="2800" dirty="0"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1.jpe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8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1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 w="9525">
            <a:noFill/>
          </a:ln>
          <a:effectLst>
            <a:outerShdw dist="25400" dir="5400000" rotWithShape="0">
              <a:srgbClr val="808080">
                <a:alpha val="45000"/>
              </a:srgbClr>
            </a:outerShdw>
          </a:effectLst>
        </p:spPr>
        <p:txBody>
          <a:bodyPr/>
          <a:p>
            <a:pPr lvl="0">
              <a:buClrTx/>
            </a:pPr>
            <a:endParaRPr sz="1800" dirty="0">
              <a:latin typeface="Century Gothic" pitchFamily="6" charset="0"/>
            </a:endParaRPr>
          </a:p>
        </p:txBody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9" y="3263106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  <a:alpha val="6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ctr">
              <a:defRPr sz="2800">
                <a:solidFill>
                  <a:srgbClr val="FFFFFF"/>
                </a:solidFill>
              </a:defRPr>
            </a:lvl1pPr>
          </a:lstStyle>
          <a:p>
            <a:pPr lvl="0" eaLnBrk="1" hangingPunct="1">
              <a:buClrTx/>
            </a:pPr>
            <a:fld id="{9A0DB2DC-4C9A-4742-B13C-FB6460FD3503}" type="slidenum">
              <a:rPr lang="ar-SA" altLang="x-none" dirty="0">
                <a:latin typeface="Century Gothic" pitchFamily="6" charset="0"/>
                <a:cs typeface="Arial" panose="020B0604020202090204" pitchFamily="34" charset="0"/>
              </a:rPr>
            </a:fld>
            <a:endParaRPr lang="ar-SA" altLang="x-none" dirty="0">
              <a:latin typeface="Century Gothic" pitchFamily="6" charset="0"/>
              <a:cs typeface="Arial" panose="020B060402020209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MS PGothic" charset="0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6" charset="0"/>
          <a:ea typeface="MS PGothic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6" charset="0"/>
          <a:ea typeface="MS PGothic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6" charset="0"/>
          <a:ea typeface="MS PGothic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6" charset="0"/>
          <a:ea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A0C1D5"/>
        </a:buClr>
        <a:buSzPct val="80000"/>
        <a:buFont typeface="Wingdings 3" panose="05040102010807070707" charset="0"/>
        <a:buChar char=""/>
        <a:defRPr sz="2000" kern="1200">
          <a:solidFill>
            <a:schemeClr val="tx1"/>
          </a:solidFill>
          <a:latin typeface="+mj-lt"/>
          <a:ea typeface="MS PGothic" charset="0"/>
          <a:cs typeface="+mj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A0C1D5"/>
        </a:buClr>
        <a:buSzPct val="80000"/>
        <a:buFont typeface="Wingdings 3" panose="05040102010807070707" charset="0"/>
        <a:buChar char=""/>
        <a:defRPr kern="1200">
          <a:solidFill>
            <a:schemeClr val="tx1"/>
          </a:solidFill>
          <a:latin typeface="+mj-lt"/>
          <a:ea typeface="MS PGothic" charset="0"/>
          <a:cs typeface="+mj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0C1D5"/>
        </a:buClr>
        <a:buSzPct val="80000"/>
        <a:buFont typeface="Wingdings 3" panose="05040102010807070707" charset="0"/>
        <a:buChar char=""/>
        <a:defRPr sz="1600" kern="1200">
          <a:solidFill>
            <a:schemeClr val="tx1"/>
          </a:solidFill>
          <a:latin typeface="+mj-lt"/>
          <a:ea typeface="MS PGothic" charset="0"/>
          <a:cs typeface="+mj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0C1D5"/>
        </a:buClr>
        <a:buSzPct val="80000"/>
        <a:buFont typeface="Wingdings 3" panose="05040102010807070707" charset="0"/>
        <a:buChar char=""/>
        <a:defRPr sz="1400" kern="1200">
          <a:solidFill>
            <a:schemeClr val="tx1"/>
          </a:solidFill>
          <a:latin typeface="+mj-lt"/>
          <a:ea typeface="MS PGothic" charset="0"/>
          <a:cs typeface="+mj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A0C1D5"/>
        </a:buClr>
        <a:buSzPct val="80000"/>
        <a:buFont typeface="Wingdings 3" panose="05040102010807070707" charset="0"/>
        <a:buChar char=""/>
        <a:defRPr sz="1400" kern="1200">
          <a:solidFill>
            <a:schemeClr val="tx1"/>
          </a:solidFill>
          <a:latin typeface="+mj-lt"/>
          <a:ea typeface="MS PGothic" charset="0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6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6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6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pitchFamily="6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Rectangle 2"/>
          <p:cNvSpPr>
            <a:spLocks noGrp="1"/>
          </p:cNvSpPr>
          <p:nvPr>
            <p:ph type="ctrTitle"/>
          </p:nvPr>
        </p:nvSpPr>
        <p:spPr>
          <a:xfrm>
            <a:off x="1069975" y="2895600"/>
            <a:ext cx="6621463" cy="2667000"/>
          </a:xfrm>
          <a:ln/>
        </p:spPr>
        <p:txBody>
          <a:bodyPr vert="horz" wrap="square" lIns="91440" tIns="45720" rIns="91440" bIns="45720" anchor="b"/>
          <a:p>
            <a:pPr algn="ctr" defTabSz="457200" eaLnBrk="1" hangingPunct="1"/>
            <a:br>
              <a:rPr sz="6500" kern="1200" dirty="0">
                <a:latin typeface="+mj-lt"/>
                <a:ea typeface="MS PGothic" charset="0"/>
                <a:cs typeface="+mj-cs"/>
              </a:rPr>
            </a:br>
            <a:br>
              <a:rPr sz="6500" kern="1200" dirty="0">
                <a:latin typeface="+mj-lt"/>
                <a:ea typeface="MS PGothic" charset="0"/>
                <a:cs typeface="+mj-cs"/>
              </a:rPr>
            </a:br>
            <a:r>
              <a:rPr kern="1200" dirty="0">
                <a:solidFill>
                  <a:schemeClr val="tx1"/>
                </a:solidFill>
                <a:latin typeface="+mj-lt"/>
                <a:ea typeface="MS PGothic" charset="0"/>
                <a:cs typeface="+mj-cs"/>
              </a:rPr>
              <a:t>Project quality management</a:t>
            </a:r>
            <a:br>
              <a:rPr sz="2200" kern="1200" dirty="0">
                <a:solidFill>
                  <a:schemeClr val="bg1"/>
                </a:solidFill>
                <a:latin typeface="+mj-lt"/>
                <a:ea typeface="MS PGothic" charset="0"/>
                <a:cs typeface="+mj-cs"/>
              </a:rPr>
            </a:br>
            <a:endParaRPr sz="2200" kern="1200" dirty="0">
              <a:solidFill>
                <a:schemeClr val="bg1"/>
              </a:solidFill>
              <a:latin typeface="+mj-lt"/>
              <a:ea typeface="MS PGothic" charset="0"/>
              <a:cs typeface="+mj-cs"/>
            </a:endParaRPr>
          </a:p>
        </p:txBody>
      </p:sp>
      <p:sp>
        <p:nvSpPr>
          <p:cNvPr id="21506" name="Text Box 4"/>
          <p:cNvSpPr txBox="1"/>
          <p:nvPr/>
        </p:nvSpPr>
        <p:spPr>
          <a:xfrm>
            <a:off x="1219200" y="457200"/>
            <a:ext cx="64770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lrTx/>
            </a:pPr>
            <a:endParaRPr sz="4000" b="1" dirty="0">
              <a:latin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algn="ctr" eaLnBrk="1" hangingPunct="1"/>
            <a:r>
              <a:rPr sz="3200" dirty="0">
                <a:solidFill>
                  <a:schemeClr val="tx1"/>
                </a:solidFill>
              </a:rPr>
              <a:t>Examples of Negative Consequences</a:t>
            </a:r>
            <a:r>
              <a:rPr dirty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Meeting the customer requirement by over working the project team may lead to negative consequence in employee turnover</a:t>
            </a:r>
            <a:endParaRPr dirty="0"/>
          </a:p>
          <a:p>
            <a:pPr eaLnBrk="1" hangingPunct="1"/>
            <a:endParaRPr dirty="0"/>
          </a:p>
          <a:p>
            <a:pPr eaLnBrk="1" hangingPunct="1"/>
            <a:endParaRPr dirty="0"/>
          </a:p>
          <a:p>
            <a:pPr eaLnBrk="1" hangingPunct="1"/>
            <a:r>
              <a:rPr dirty="0"/>
              <a:t>Meeting project schedules by rushing planned quality inspections may produce negative consequences when errors go undetected.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3793" name="Rectangle 2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995362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Common understanding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r>
              <a:rPr sz="1600" b="1" dirty="0"/>
              <a:t>Customer Satisfaction : </a:t>
            </a:r>
            <a:endParaRPr sz="1600" b="1" dirty="0"/>
          </a:p>
          <a:p>
            <a:pPr marL="742950" lvl="2" indent="-342900" eaLnBrk="1" hangingPunct="1">
              <a:lnSpc>
                <a:spcPct val="70000"/>
              </a:lnSpc>
              <a:buClr>
                <a:schemeClr val="accent2"/>
              </a:buClr>
              <a:buFont typeface="Wingdings 2" panose="05020102010507070707" pitchFamily="6" charset="2"/>
              <a:buChar char=""/>
            </a:pPr>
            <a:r>
              <a:rPr sz="1200" dirty="0"/>
              <a:t>Conformance to requirements</a:t>
            </a:r>
            <a:endParaRPr sz="1200" dirty="0"/>
          </a:p>
          <a:p>
            <a:pPr marL="742950" lvl="2" indent="-342900" eaLnBrk="1" hangingPunct="1">
              <a:lnSpc>
                <a:spcPct val="70000"/>
              </a:lnSpc>
              <a:buClr>
                <a:schemeClr val="accent2"/>
              </a:buClr>
              <a:buFont typeface="Wingdings 2" panose="05020102010507070707" pitchFamily="6" charset="2"/>
              <a:buChar char=""/>
            </a:pPr>
            <a:r>
              <a:rPr sz="1200" dirty="0"/>
              <a:t>Fitness for use</a:t>
            </a:r>
            <a:endParaRPr sz="1200" dirty="0"/>
          </a:p>
          <a:p>
            <a:pPr marL="742950" lvl="2" indent="-342900" eaLnBrk="1" hangingPunct="1">
              <a:lnSpc>
                <a:spcPct val="70000"/>
              </a:lnSpc>
              <a:buClr>
                <a:schemeClr val="accent2"/>
              </a:buClr>
              <a:buFont typeface="Wingdings 2" panose="05020102010507070707" pitchFamily="6" charset="2"/>
              <a:buChar char=""/>
            </a:pPr>
            <a:endParaRPr sz="1200" dirty="0"/>
          </a:p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r>
              <a:rPr sz="1600" b="1" dirty="0"/>
              <a:t>Prevention over inspection : </a:t>
            </a:r>
            <a:r>
              <a:rPr sz="1900" dirty="0"/>
              <a:t>cost of preventing mistakes is generally less than the cost of correcting</a:t>
            </a:r>
            <a:endParaRPr sz="1900" dirty="0"/>
          </a:p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endParaRPr sz="1600" b="1" dirty="0"/>
          </a:p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endParaRPr sz="1600" b="1" dirty="0"/>
          </a:p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endParaRPr sz="1600" b="1" dirty="0"/>
          </a:p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r>
              <a:rPr sz="1600" b="1" dirty="0"/>
              <a:t>Continuous improvement </a:t>
            </a:r>
            <a:endParaRPr sz="1600" b="1" dirty="0"/>
          </a:p>
          <a:p>
            <a:pPr marL="640080" lvl="1" indent="-273050" eaLnBrk="1" hangingPunct="1">
              <a:lnSpc>
                <a:spcPct val="70000"/>
              </a:lnSpc>
              <a:buClr>
                <a:srgbClr val="2073AE"/>
              </a:buClr>
              <a:buFont typeface="Wingdings 2" panose="05020102010507070707" pitchFamily="6" charset="2"/>
              <a:buChar char=""/>
            </a:pPr>
            <a:r>
              <a:rPr sz="1400" dirty="0"/>
              <a:t>(plan – do – check – act )</a:t>
            </a:r>
            <a:endParaRPr sz="1400" dirty="0"/>
          </a:p>
          <a:p>
            <a:pPr marL="640080" lvl="1" indent="-273050" eaLnBrk="1" hangingPunct="1">
              <a:lnSpc>
                <a:spcPct val="70000"/>
              </a:lnSpc>
              <a:buClr>
                <a:srgbClr val="2073AE"/>
              </a:buClr>
              <a:buFont typeface="Wingdings 2" panose="05020102010507070707" pitchFamily="6" charset="2"/>
              <a:buChar char=""/>
            </a:pPr>
            <a:r>
              <a:rPr sz="1400" dirty="0"/>
              <a:t>TQM &amp; Six Sigma</a:t>
            </a:r>
            <a:endParaRPr sz="1400" dirty="0"/>
          </a:p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endParaRPr sz="1600" b="1" dirty="0"/>
          </a:p>
          <a:p>
            <a:pPr marL="273050" indent="-273050" eaLnBrk="1" hangingPunct="1">
              <a:lnSpc>
                <a:spcPct val="70000"/>
              </a:lnSpc>
              <a:buFont typeface="Wingdings 2" panose="05020102010507070707" pitchFamily="6" charset="2"/>
              <a:buChar char=""/>
            </a:pPr>
            <a:r>
              <a:rPr sz="1600" b="1" dirty="0"/>
              <a:t>Management responsibility </a:t>
            </a:r>
            <a:endParaRPr sz="16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Rectangle 2"/>
          <p:cNvSpPr>
            <a:spLocks noGrp="1"/>
          </p:cNvSpPr>
          <p:nvPr>
            <p:ph type="ctrTitle"/>
          </p:nvPr>
        </p:nvSpPr>
        <p:spPr>
          <a:xfrm>
            <a:off x="685800" y="2743200"/>
            <a:ext cx="7772400" cy="1143000"/>
          </a:xfrm>
          <a:ln/>
        </p:spPr>
        <p:txBody>
          <a:bodyPr vert="horz" wrap="square" lIns="91440" tIns="45720" rIns="91440" bIns="45720" anchor="b"/>
          <a:p>
            <a:pPr defTabSz="457200" eaLnBrk="1" hangingPunct="1"/>
            <a:r>
              <a:rPr kern="1200" dirty="0">
                <a:solidFill>
                  <a:schemeClr val="tx1"/>
                </a:solidFill>
                <a:latin typeface="+mj-lt"/>
                <a:ea typeface="MS PGothic" charset="0"/>
                <a:cs typeface="+mj-cs"/>
              </a:rPr>
              <a:t>QUALITY PLANNING </a:t>
            </a:r>
            <a:endParaRPr kern="1200" dirty="0">
              <a:solidFill>
                <a:schemeClr val="tx1"/>
              </a:solidFill>
              <a:latin typeface="+mj-lt"/>
              <a:ea typeface="MS PGothic" charset="0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842962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planning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Quality Planning involves identifying with quality standards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It is a key facilitating process during the Project planning Process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 modern quality management quality is planned in and not inspected in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Prior to the development of ISO 9000 series, quality planning concepts were widely discussed as part of quality assurance.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Planning Inputs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b="1" dirty="0"/>
              <a:t>    Scope Baseline</a:t>
            </a:r>
            <a:endParaRPr b="1" dirty="0"/>
          </a:p>
          <a:p>
            <a:pPr eaLnBrk="1" hangingPunct="1"/>
            <a:r>
              <a:rPr dirty="0"/>
              <a:t> Scope statement: </a:t>
            </a:r>
            <a:r>
              <a:rPr sz="2400" dirty="0"/>
              <a:t>contain details of technical issues and other concerns</a:t>
            </a:r>
            <a:endParaRPr sz="2400" dirty="0"/>
          </a:p>
          <a:p>
            <a:pPr eaLnBrk="1" hangingPunct="1"/>
            <a:r>
              <a:rPr dirty="0"/>
              <a:t>WBS</a:t>
            </a:r>
            <a:r>
              <a:rPr sz="2400" dirty="0"/>
              <a:t>: identifies deliverables, work packages and control accounts used to measure project performance</a:t>
            </a:r>
            <a:endParaRPr sz="2400" dirty="0"/>
          </a:p>
          <a:p>
            <a:pPr eaLnBrk="1" hangingPunct="1"/>
            <a:r>
              <a:rPr dirty="0"/>
              <a:t>WBS Dictionary</a:t>
            </a:r>
            <a:r>
              <a:rPr sz="2400" dirty="0"/>
              <a:t>: defines technical information for WBS elements</a:t>
            </a:r>
            <a:endParaRPr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89" name="Rectangle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Planning Inputs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11480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b="1" dirty="0">
                <a:solidFill>
                  <a:schemeClr val="bg1"/>
                </a:solidFill>
              </a:rPr>
              <a:t> </a:t>
            </a:r>
            <a:r>
              <a:rPr b="1" dirty="0"/>
              <a:t>2) Stakeholder Register</a:t>
            </a:r>
            <a:endParaRPr b="1" dirty="0"/>
          </a:p>
          <a:p>
            <a:pPr eaLnBrk="1" hangingPunct="1"/>
            <a:r>
              <a:rPr dirty="0"/>
              <a:t> Identifies stakeholders with a particular interest in, or impact on, quality</a:t>
            </a:r>
            <a:endParaRPr dirty="0"/>
          </a:p>
          <a:p>
            <a:pPr eaLnBrk="1" hangingPunct="1">
              <a:buNone/>
            </a:pPr>
            <a:r>
              <a:rPr dirty="0"/>
              <a:t> </a:t>
            </a:r>
            <a:r>
              <a:rPr b="1" dirty="0"/>
              <a:t>3) Cost performance Baseline</a:t>
            </a:r>
            <a:endParaRPr b="1" dirty="0"/>
          </a:p>
          <a:p>
            <a:pPr eaLnBrk="1" hangingPunct="1"/>
            <a:r>
              <a:rPr dirty="0"/>
              <a:t>Documents the accepted time phase used to measure cost performance</a:t>
            </a:r>
            <a:endParaRPr dirty="0"/>
          </a:p>
          <a:p>
            <a:pPr eaLnBrk="1" hangingPunct="1">
              <a:buNone/>
            </a:pPr>
            <a:r>
              <a:rPr dirty="0"/>
              <a:t> </a:t>
            </a:r>
            <a:r>
              <a:rPr b="1" dirty="0"/>
              <a:t>4) Schedule Baseline</a:t>
            </a:r>
            <a:endParaRPr b="1" dirty="0"/>
          </a:p>
          <a:p>
            <a:pPr eaLnBrk="1" hangingPunct="1">
              <a:buNone/>
            </a:pPr>
            <a:r>
              <a:rPr dirty="0"/>
              <a:t> Documents the accepted schedule performance measures including start and finish dates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Planning Inputs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b="1" dirty="0"/>
              <a:t> 5) Risk register</a:t>
            </a:r>
            <a:endParaRPr b="1" dirty="0"/>
          </a:p>
          <a:p>
            <a:pPr lvl="1" eaLnBrk="1" hangingPunct="1"/>
            <a:r>
              <a:rPr dirty="0"/>
              <a:t>Threats and opportunities</a:t>
            </a:r>
            <a:endParaRPr dirty="0"/>
          </a:p>
          <a:p>
            <a:pPr eaLnBrk="1" hangingPunct="1">
              <a:buNone/>
            </a:pPr>
            <a:r>
              <a:rPr dirty="0"/>
              <a:t> </a:t>
            </a:r>
            <a:r>
              <a:rPr b="1" dirty="0"/>
              <a:t>6) Enterprise Environmental Factors</a:t>
            </a:r>
            <a:endParaRPr b="1" dirty="0"/>
          </a:p>
          <a:p>
            <a:pPr lvl="1" eaLnBrk="1" hangingPunct="1"/>
            <a:r>
              <a:rPr dirty="0"/>
              <a:t>Governmental agency regulations</a:t>
            </a:r>
            <a:endParaRPr dirty="0"/>
          </a:p>
          <a:p>
            <a:pPr lvl="1" eaLnBrk="1" hangingPunct="1"/>
            <a:r>
              <a:rPr dirty="0"/>
              <a:t>Rules, standards &amp; guidelines</a:t>
            </a:r>
            <a:endParaRPr dirty="0"/>
          </a:p>
          <a:p>
            <a:pPr lvl="1" eaLnBrk="1" hangingPunct="1"/>
            <a:r>
              <a:rPr dirty="0"/>
              <a:t>working / operating conditions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919162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Planning Inputs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150000"/>
              </a:lnSpc>
              <a:buNone/>
            </a:pPr>
            <a:r>
              <a:rPr b="1" dirty="0"/>
              <a:t>   7) Organizational process assets</a:t>
            </a:r>
            <a:endParaRPr b="1" dirty="0"/>
          </a:p>
          <a:p>
            <a:pPr lvl="1" eaLnBrk="1" hangingPunct="1"/>
            <a:r>
              <a:rPr b="1" dirty="0"/>
              <a:t>Organizational quality polices, procedures &amp; guidelines</a:t>
            </a:r>
            <a:endParaRPr b="1" dirty="0"/>
          </a:p>
          <a:p>
            <a:pPr lvl="1" eaLnBrk="1" hangingPunct="1"/>
            <a:r>
              <a:rPr b="1" dirty="0"/>
              <a:t>Historical databases</a:t>
            </a:r>
            <a:endParaRPr b="1" dirty="0"/>
          </a:p>
          <a:p>
            <a:pPr lvl="1" eaLnBrk="1" hangingPunct="1"/>
            <a:r>
              <a:rPr b="1" dirty="0"/>
              <a:t>Lessons learned from previous projects</a:t>
            </a:r>
            <a:endParaRPr b="1" dirty="0"/>
          </a:p>
          <a:p>
            <a:pPr lvl="1" eaLnBrk="1" hangingPunct="1"/>
            <a:r>
              <a:rPr b="1" dirty="0"/>
              <a:t>Quality policy</a:t>
            </a:r>
            <a:endParaRPr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Cost / Benefit analysis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planning process must consider benefit/cost tradeoffs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Primary Cost: Is the expanses associated with PQM activities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Primary Benefit: Is less work, higher productivity, lower costs, and increased stakeholder satisfaction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Note: it is elementary that the benefit should outweigh the cost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b="1" dirty="0"/>
              <a:t>2) Cost of Quality ( COQ )</a:t>
            </a:r>
            <a:endParaRPr lang="ar-SA" altLang="x-none" b="1" dirty="0">
              <a:ea typeface="Times New Roman" panose="02020503050405090304" pitchFamily="6" charset="0"/>
            </a:endParaRPr>
          </a:p>
        </p:txBody>
      </p:sp>
      <p:pic>
        <p:nvPicPr>
          <p:cNvPr id="4198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3048000"/>
            <a:ext cx="6362700" cy="29479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algn="ctr" eaLnBrk="1" hangingPunct="1"/>
            <a:r>
              <a:rPr dirty="0">
                <a:solidFill>
                  <a:schemeClr val="tx1"/>
                </a:solidFill>
              </a:rPr>
              <a:t>Introduction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Project Quality Management includes the processes &amp; activities that determine quality polices, objectives &amp; responsibilities to ensure that the project satisfies the needs for which it is undertaken. </a:t>
            </a:r>
            <a:endParaRPr dirty="0"/>
          </a:p>
          <a:p>
            <a:pPr eaLnBrk="1" hangingPunct="1"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995362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b="1" dirty="0"/>
              <a:t>3) Control charts</a:t>
            </a:r>
            <a:endParaRPr b="1" dirty="0"/>
          </a:p>
          <a:p>
            <a:pPr eaLnBrk="1" hangingPunct="1"/>
            <a:r>
              <a:rPr b="1" dirty="0"/>
              <a:t>To determine whether or not a process is stable or has predictable performance.</a:t>
            </a:r>
            <a:endParaRPr lang="ar-SA" altLang="x-none" b="1" dirty="0">
              <a:ea typeface="Times New Roman" panose="02020503050405090304" pitchFamily="6" charset="0"/>
            </a:endParaRPr>
          </a:p>
        </p:txBody>
      </p:sp>
      <p:pic>
        <p:nvPicPr>
          <p:cNvPr id="430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200400"/>
            <a:ext cx="5743575" cy="28051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4) Benchmarking 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Benchmarking involves comparing actual or planned project practices to those of other projects to generate ideas to: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1- Generate ideas for improvement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2- provide a standard for measurement of performance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Note: other projects compared may be within the same organization or out side and may be within the same application area or in another</a:t>
            </a: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5) Design of Experiments DOE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Aims to define variables that have most influence on the overall outcome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Commonly applicable to the product of the project issues.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Used in project management issues such as cost and schedule tradeoffs to allow for optima solutions.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b="1" dirty="0"/>
              <a:t>6) Statistical Sampling</a:t>
            </a:r>
            <a:endParaRPr b="1" dirty="0"/>
          </a:p>
          <a:p>
            <a:pPr eaLnBrk="1" hangingPunct="1"/>
            <a:r>
              <a:rPr dirty="0"/>
              <a:t>Choosing part of a population of interest for inspection </a:t>
            </a:r>
            <a:endParaRPr dirty="0"/>
          </a:p>
          <a:p>
            <a:pPr eaLnBrk="1" hangingPunct="1"/>
            <a:r>
              <a:rPr dirty="0"/>
              <a:t>Sample frequency and sizes should be determined during the plan quality process</a:t>
            </a:r>
            <a:endParaRPr dirty="0"/>
          </a:p>
          <a:p>
            <a:pPr eaLnBrk="1" hangingPunct="1"/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7) Flowcharting 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flowcharting techniques in quality management generally include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cause and effect diagram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System or process flow charts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Flowcharting can help in anticipating probable quality problems and thus helps to develop approaches for dealing with them 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marL="273050" indent="-273050" eaLnBrk="1" hangingPunct="1">
              <a:buNone/>
            </a:pPr>
            <a:r>
              <a:rPr b="1" dirty="0"/>
              <a:t>  8) Quality Management Methodologies</a:t>
            </a:r>
            <a:endParaRPr b="1" dirty="0"/>
          </a:p>
          <a:p>
            <a:pPr marL="273050" indent="-273050" eaLnBrk="1" hangingPunct="1">
              <a:buFont typeface="Wingdings 2" panose="05020102010507070707" pitchFamily="6" charset="2"/>
              <a:buChar char=""/>
            </a:pPr>
            <a:r>
              <a:rPr dirty="0"/>
              <a:t>Six Sigma, Lean Six Sigma, Quality Function Deployment, CMMI, etc </a:t>
            </a:r>
            <a:endParaRPr dirty="0"/>
          </a:p>
          <a:p>
            <a:pPr marL="273050" indent="-273050" eaLnBrk="1" hangingPunct="1">
              <a:buNone/>
            </a:pPr>
            <a:r>
              <a:rPr dirty="0">
                <a:solidFill>
                  <a:schemeClr val="bg1"/>
                </a:solidFill>
              </a:rPr>
              <a:t>  </a:t>
            </a:r>
            <a:endParaRPr lang="ar-SA" altLang="x-none" dirty="0">
              <a:solidFill>
                <a:schemeClr val="bg1"/>
              </a:solidFill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Planning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marL="273050" indent="-273050" eaLnBrk="1" hangingPunct="1">
              <a:lnSpc>
                <a:spcPct val="80000"/>
              </a:lnSpc>
              <a:buNone/>
            </a:pPr>
            <a:r>
              <a:rPr sz="1700" b="1" dirty="0"/>
              <a:t>9) Additional Quality Planning Tools</a:t>
            </a:r>
            <a:endParaRPr sz="1700" b="1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r>
              <a:rPr sz="1700" dirty="0"/>
              <a:t>Brainstorming </a:t>
            </a: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r>
              <a:rPr sz="1700" dirty="0"/>
              <a:t>Affinity diagrams</a:t>
            </a: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r>
              <a:rPr sz="1700" dirty="0"/>
              <a:t>Nominal group techniques</a:t>
            </a: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r>
              <a:rPr sz="1700" dirty="0"/>
              <a:t>Matrix diagrams</a:t>
            </a: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r>
              <a:rPr sz="1700" dirty="0"/>
              <a:t>Prioritization matrices</a:t>
            </a: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r>
              <a:rPr sz="1700" dirty="0"/>
              <a:t>Force field analysis</a:t>
            </a: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sz="1700" dirty="0"/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lang="ar-SA" altLang="x-none" sz="1700" dirty="0">
              <a:cs typeface="Times New Roman" panose="02020503050405090304" pitchFamily="6" charset="0"/>
            </a:endParaRPr>
          </a:p>
          <a:p>
            <a:pPr marL="273050" indent="-273050" eaLnBrk="1" hangingPunct="1">
              <a:lnSpc>
                <a:spcPct val="80000"/>
              </a:lnSpc>
              <a:buFont typeface="Wingdings 2" panose="05020102010507070707" pitchFamily="6" charset="2"/>
              <a:buChar char=""/>
            </a:pPr>
            <a:endParaRPr lang="ar-SA" altLang="x-none" sz="1700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from Quality Planning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b="1" dirty="0"/>
              <a:t>   1) Quality Management Plan</a:t>
            </a:r>
            <a:endParaRPr b="1" dirty="0"/>
          </a:p>
          <a:p>
            <a:pPr eaLnBrk="1" hangingPunct="1">
              <a:lnSpc>
                <a:spcPct val="90000"/>
              </a:lnSpc>
            </a:pPr>
            <a:r>
              <a:rPr dirty="0"/>
              <a:t>The Quality Plan should address:</a:t>
            </a:r>
            <a:endParaRPr dirty="0"/>
          </a:p>
          <a:p>
            <a:pPr eaLnBrk="1" hangingPunct="1">
              <a:lnSpc>
                <a:spcPct val="90000"/>
              </a:lnSpc>
              <a:buChar char="-"/>
            </a:pPr>
            <a:r>
              <a:rPr dirty="0"/>
              <a:t>Quality Control of the project </a:t>
            </a:r>
            <a:endParaRPr dirty="0"/>
          </a:p>
          <a:p>
            <a:pPr eaLnBrk="1" hangingPunct="1">
              <a:lnSpc>
                <a:spcPct val="90000"/>
              </a:lnSpc>
              <a:buChar char="-"/>
            </a:pPr>
            <a:r>
              <a:rPr dirty="0"/>
              <a:t>Quality Assurance </a:t>
            </a:r>
            <a:endParaRPr dirty="0"/>
          </a:p>
          <a:p>
            <a:pPr eaLnBrk="1" hangingPunct="1">
              <a:lnSpc>
                <a:spcPct val="90000"/>
              </a:lnSpc>
              <a:buChar char="-"/>
            </a:pPr>
            <a:r>
              <a:rPr dirty="0"/>
              <a:t>Quality Improvement of the project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dirty="0"/>
              <a:t>Note: the project quality plan can be highly detailed or broadly framed based on the needs of the project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endParaRPr b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b="1" dirty="0">
                <a:solidFill>
                  <a:srgbClr val="FFFF00"/>
                </a:solidFill>
              </a:rPr>
              <a:t>  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from Quality Planning 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b="1" dirty="0"/>
              <a:t>2) Quality Metrics </a:t>
            </a:r>
            <a:endParaRPr b="1" dirty="0"/>
          </a:p>
          <a:p>
            <a:pPr lvl="1" eaLnBrk="1" hangingPunct="1">
              <a:lnSpc>
                <a:spcPct val="90000"/>
              </a:lnSpc>
            </a:pPr>
            <a:r>
              <a:rPr sz="3000" dirty="0"/>
              <a:t>On-time performance, budget control, defect frequency, failure rate, availability, reliability and test coverage</a:t>
            </a:r>
            <a:endParaRPr sz="3000" dirty="0"/>
          </a:p>
          <a:p>
            <a:pPr eaLnBrk="1" hangingPunct="1">
              <a:lnSpc>
                <a:spcPct val="90000"/>
              </a:lnSpc>
              <a:buNone/>
            </a:pPr>
            <a:r>
              <a:rPr b="1" dirty="0"/>
              <a:t>   3) Quality checklists</a:t>
            </a:r>
            <a:endParaRPr b="1" dirty="0"/>
          </a:p>
          <a:p>
            <a:pPr lvl="1" eaLnBrk="1" hangingPunct="1">
              <a:lnSpc>
                <a:spcPct val="90000"/>
              </a:lnSpc>
            </a:pPr>
            <a:r>
              <a:rPr dirty="0"/>
              <a:t>A structured tool used to verify that a set of required steps or requirements have been performed</a:t>
            </a:r>
            <a:endParaRPr b="1" dirty="0"/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  <a:buChar char="-"/>
            </a:pPr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from Quality Planning 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dirty="0"/>
              <a:t> </a:t>
            </a:r>
            <a:r>
              <a:rPr b="1" dirty="0"/>
              <a:t>4) Process Improvement Plan</a:t>
            </a:r>
            <a:endParaRPr b="1" dirty="0"/>
          </a:p>
          <a:p>
            <a:pPr lvl="1" eaLnBrk="1" hangingPunct="1"/>
            <a:r>
              <a:rPr dirty="0"/>
              <a:t>Process boundaries</a:t>
            </a:r>
            <a:endParaRPr dirty="0"/>
          </a:p>
          <a:p>
            <a:pPr lvl="1" eaLnBrk="1" hangingPunct="1"/>
            <a:r>
              <a:rPr dirty="0"/>
              <a:t>Process configurations</a:t>
            </a:r>
            <a:endParaRPr dirty="0"/>
          </a:p>
          <a:p>
            <a:pPr lvl="1" eaLnBrk="1" hangingPunct="1"/>
            <a:r>
              <a:rPr dirty="0"/>
              <a:t>Process metrics</a:t>
            </a:r>
            <a:endParaRPr dirty="0"/>
          </a:p>
          <a:p>
            <a:pPr lvl="1" eaLnBrk="1" hangingPunct="1"/>
            <a:r>
              <a:rPr dirty="0"/>
              <a:t>Targets for improved performance</a:t>
            </a:r>
            <a:endParaRPr dirty="0"/>
          </a:p>
          <a:p>
            <a:pPr eaLnBrk="1" hangingPunct="1">
              <a:buNone/>
            </a:pPr>
            <a:r>
              <a:rPr dirty="0"/>
              <a:t> </a:t>
            </a:r>
            <a:r>
              <a:rPr b="1" dirty="0"/>
              <a:t>5) Project Document Updates</a:t>
            </a:r>
            <a:endParaRPr b="1" dirty="0"/>
          </a:p>
          <a:p>
            <a:pPr lvl="1" eaLnBrk="1" hangingPunct="1"/>
            <a:r>
              <a:rPr dirty="0"/>
              <a:t>Stakeholder register</a:t>
            </a:r>
            <a:endParaRPr dirty="0"/>
          </a:p>
          <a:p>
            <a:pPr lvl="1" eaLnBrk="1" hangingPunct="1"/>
            <a:r>
              <a:rPr dirty="0"/>
              <a:t>Responsibility Assignment Matrix</a:t>
            </a:r>
            <a:endParaRPr dirty="0"/>
          </a:p>
          <a:p>
            <a:pPr eaLnBrk="1" hangingPunct="1">
              <a:buNone/>
            </a:pPr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Rectangle 2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995362"/>
          </a:xfrm>
          <a:ln/>
        </p:spPr>
        <p:txBody>
          <a:bodyPr vert="horz" wrap="square" lIns="91440" tIns="45720" rIns="91440" bIns="45720" anchor="t"/>
          <a:p>
            <a:pPr algn="ctr" eaLnBrk="1" hangingPunct="1"/>
            <a:r>
              <a:rPr dirty="0">
                <a:solidFill>
                  <a:schemeClr val="tx1"/>
                </a:solidFill>
              </a:rPr>
              <a:t>PQM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170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Quality :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 quality requirements and standards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Document how to demonstrate compliance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 Quality Assurance  ( QA ) :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Auditing the quality requirements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Ensure appropriate quality standards and operational definitions are used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Perform Quality Control :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Monitor and record results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Assess performance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Recommend necessary change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Rectangle 2"/>
          <p:cNvSpPr>
            <a:spLocks noGrp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  <a:ln/>
        </p:spPr>
        <p:txBody>
          <a:bodyPr vert="horz" wrap="square" lIns="91440" tIns="45720" rIns="91440" bIns="45720" anchor="b"/>
          <a:p>
            <a:pPr defTabSz="457200" eaLnBrk="1" hangingPunct="1"/>
            <a:r>
              <a:rPr kern="1200" dirty="0">
                <a:solidFill>
                  <a:schemeClr val="tx1"/>
                </a:solidFill>
                <a:latin typeface="+mj-lt"/>
                <a:ea typeface="MS PGothic" charset="0"/>
                <a:cs typeface="+mj-cs"/>
              </a:rPr>
              <a:t>QUALITY ASSURANCE</a:t>
            </a:r>
            <a:endParaRPr kern="1200" dirty="0">
              <a:solidFill>
                <a:schemeClr val="tx1"/>
              </a:solidFill>
              <a:latin typeface="+mj-lt"/>
              <a:ea typeface="MS PGothic" charset="0"/>
              <a:cs typeface="+mj-c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Assurance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925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 of auditing the quality requirements and the results from quality control measurements to ensure appropriate quality standards and operational definitions are used </a:t>
            </a:r>
            <a:endParaRPr kumimoji="0" lang="en-US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Continuous process improvement reduces waste and eliminates activities that do not add value.</a:t>
            </a:r>
            <a:endParaRPr kumimoji="0" lang="en-US" alt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Inputs To Quality Assurance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529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2800" dirty="0"/>
              <a:t>1) Project management plan</a:t>
            </a:r>
            <a:endParaRPr sz="2800" dirty="0"/>
          </a:p>
          <a:p>
            <a:pPr lvl="1" eaLnBrk="1" hangingPunct="1"/>
            <a:r>
              <a:rPr dirty="0"/>
              <a:t>Quality management plan : how quality assurance will be performed</a:t>
            </a:r>
            <a:endParaRPr dirty="0"/>
          </a:p>
          <a:p>
            <a:pPr lvl="1" eaLnBrk="1" hangingPunct="1"/>
            <a:r>
              <a:rPr dirty="0"/>
              <a:t>Process improvement plan : steps for analyzing processes to identify activities which enhance their value</a:t>
            </a:r>
            <a:endParaRPr dirty="0"/>
          </a:p>
          <a:p>
            <a:pPr eaLnBrk="1" hangingPunct="1"/>
            <a:r>
              <a:rPr sz="2800" dirty="0"/>
              <a:t>2) Quality Metrics</a:t>
            </a:r>
            <a:endParaRPr sz="2800" dirty="0"/>
          </a:p>
          <a:p>
            <a:pPr eaLnBrk="1" hangingPunct="1"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Inputs To Quality Assurance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3) Work Performance Information</a:t>
            </a:r>
            <a:endParaRPr dirty="0"/>
          </a:p>
          <a:p>
            <a:pPr lvl="1" eaLnBrk="1" hangingPunct="1"/>
            <a:r>
              <a:rPr dirty="0"/>
              <a:t>Technical performance measures</a:t>
            </a:r>
            <a:endParaRPr dirty="0"/>
          </a:p>
          <a:p>
            <a:pPr lvl="1" eaLnBrk="1" hangingPunct="1"/>
            <a:r>
              <a:rPr dirty="0"/>
              <a:t>Project deliverables status</a:t>
            </a:r>
            <a:endParaRPr dirty="0"/>
          </a:p>
          <a:p>
            <a:pPr lvl="1" eaLnBrk="1" hangingPunct="1"/>
            <a:r>
              <a:rPr dirty="0"/>
              <a:t>Schedule progress</a:t>
            </a:r>
            <a:endParaRPr dirty="0"/>
          </a:p>
          <a:p>
            <a:pPr lvl="1" eaLnBrk="1" hangingPunct="1"/>
            <a:r>
              <a:rPr dirty="0"/>
              <a:t>Costs incurred</a:t>
            </a:r>
            <a:endParaRPr dirty="0"/>
          </a:p>
          <a:p>
            <a:pPr eaLnBrk="1" hangingPunct="1"/>
            <a:r>
              <a:rPr dirty="0"/>
              <a:t>4) Quality Control Measurements</a:t>
            </a:r>
            <a:endParaRPr dirty="0"/>
          </a:p>
          <a:p>
            <a:pPr lvl="1" eaLnBrk="1" hangingPunct="1"/>
            <a:r>
              <a:rPr dirty="0"/>
              <a:t>To analyze the quality standards and processes of the performing organizations</a:t>
            </a:r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5" name="Rectangle 2"/>
          <p:cNvSpPr>
            <a:spLocks noGrp="1"/>
          </p:cNvSpPr>
          <p:nvPr>
            <p:ph type="title"/>
          </p:nvPr>
        </p:nvSpPr>
        <p:spPr>
          <a:xfrm>
            <a:off x="533400" y="609600"/>
            <a:ext cx="8153400" cy="11430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Assurance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 pitchFamily="6" charset="2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 pitchFamily="6" charset="2"/>
              <a:buAutoNum type="arabicParenR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 quality and Perform Quality Control Tools &amp; Techniques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14350" marR="0" lvl="0" indent="-5143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 pitchFamily="6" charset="2"/>
              <a:buAutoNum type="arabicParenR"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 pitchFamily="6" charset="2"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Quality Audits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 all the good/best practices being implemented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Identify all the gaps/shortcomings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Share the good practices introduced or implemented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Proactively offer assistance in a positive manner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Highlight contributions of each audit in the lessons learned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Assurance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3) Process analysis</a:t>
            </a:r>
            <a:endParaRPr dirty="0"/>
          </a:p>
          <a:p>
            <a:pPr lvl="1" eaLnBrk="1" hangingPunct="1"/>
            <a:r>
              <a:rPr dirty="0"/>
              <a:t>Examines problems experienced, constraints experienced and non-value-added activities</a:t>
            </a:r>
            <a:endParaRPr dirty="0"/>
          </a:p>
          <a:p>
            <a:pPr lvl="1" eaLnBrk="1" hangingPunct="1"/>
            <a:r>
              <a:rPr dirty="0"/>
              <a:t>Includes root cause analysis to develop the required preventive actions</a:t>
            </a:r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939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From Quality Assurance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85000" lnSpcReduction="1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1) Organizational Process Assets Updates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2) Change requests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increase effectiveness and/or efficiency of the policies, processes and procedures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3) Project Management Plan Updates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Quality management plan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 management plan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Cost management plan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4) Project Document Updates</a:t>
            </a:r>
            <a:endParaRPr kumimoji="0" lang="en-US" alt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Quality audits reports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Training plans</a:t>
            </a:r>
            <a:endParaRPr kumimoji="0" lang="en-US" alt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panose="05040102010807070707" pitchFamily="6" charset="2"/>
              <a:buChar char=""/>
              <a:defRPr/>
            </a:pPr>
            <a:r>
              <a:rPr kumimoji="0" lang="en-US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Process documentation</a:t>
            </a:r>
            <a:endParaRPr kumimoji="0" lang="en-US" alt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0417" name="Rectangle 2"/>
          <p:cNvSpPr>
            <a:spLocks noGrp="1"/>
          </p:cNvSpPr>
          <p:nvPr>
            <p:ph type="ctrTitle"/>
          </p:nvPr>
        </p:nvSpPr>
        <p:spPr>
          <a:xfrm>
            <a:off x="866775" y="1447800"/>
            <a:ext cx="6619875" cy="3328988"/>
          </a:xfrm>
          <a:ln/>
        </p:spPr>
        <p:txBody>
          <a:bodyPr vert="horz" wrap="square" lIns="91440" tIns="45720" rIns="91440" bIns="45720" anchor="b"/>
          <a:p>
            <a:pPr defTabSz="457200" eaLnBrk="1" hangingPunct="1"/>
            <a:r>
              <a:rPr kern="1200" dirty="0">
                <a:solidFill>
                  <a:schemeClr val="tx1"/>
                </a:solidFill>
                <a:latin typeface="+mj-lt"/>
                <a:ea typeface="MS PGothic" charset="0"/>
                <a:cs typeface="+mj-cs"/>
              </a:rPr>
              <a:t>QUALITY CONTROL</a:t>
            </a:r>
            <a:endParaRPr kern="1200" dirty="0">
              <a:solidFill>
                <a:schemeClr val="tx1"/>
              </a:solidFill>
              <a:latin typeface="+mj-lt"/>
              <a:ea typeface="MS PGothic" charset="0"/>
              <a:cs typeface="+mj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41" name="Rectangle 2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Control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524000"/>
            <a:ext cx="7772400" cy="4114800"/>
          </a:xfrm>
        </p:spPr>
        <p:txBody>
          <a:bodyPr vert="horz" wrap="square" lIns="91440" tIns="45720" rIns="91440" bIns="45720" numCol="1" rtlCol="0" anchor="t" anchorCtr="0" compatLnSpc="1">
            <a:normAutofit fontScale="85000" lnSpcReduction="10000"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process of monitoring and recording results of executing the quality activities to assess performance and recommend necessary change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Quality control is often performed by a quality control department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project management team should have a working knowledge of statistical quality control especially sampling and probability to help evaluate and control outputs.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Quality Control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 fontScale="85000" lnSpcReduction="10000"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project management should be aware of the following among other subjects: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Prevention</a:t>
            </a:r>
            <a:r>
              <a:rPr kumimoji="0" lang="en-US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keeping errors out of the process)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Inspection</a:t>
            </a:r>
            <a:r>
              <a:rPr kumimoji="0" lang="en-US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(keeping errors out of  the customers hand 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Attribute sampling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(for conformity of  results)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Variable sampling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(where the results are rated on a continuous scale that measures the degree of conformity or non conformity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Tolerances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 specified range of acceptable results 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Char char="-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Control limits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 thresholds, which can indicate whether the process is out of control )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Rectangle 1026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842962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Implementation of PQM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578" name="Rectangle 1027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dirty="0"/>
              <a:t>These processes interact with each other as well as with the processes of other knowledge areas 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Each process involves an effort of one or more individual or group of individuals based on the need of the project.</a:t>
            </a: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Each process occurs at least once in every project phase during the project life cycle.</a:t>
            </a:r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8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Inputs To Quality Control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2052638"/>
            <a:ext cx="6711950" cy="4195763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1) Project Management Plan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2) Quality Metrics </a:t>
            </a: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3) Quality Checklists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4) Work performance measurements</a:t>
            </a:r>
            <a:endParaRPr kumimoji="0" lang="en-US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40080" marR="0" lvl="1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Planned vs. actual technical performance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40080" marR="0" lvl="1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Planned vs. actual schedule performance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40080" marR="0" lvl="1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Planned vs. actual cost performance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40080" marR="0" lvl="1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40080" marR="0" lvl="1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640080" marR="0" lvl="1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>
                  <a:shade val="75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Tx/>
              <a:buNone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Inputs To Quality Control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6451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000" b="1" dirty="0"/>
              <a:t>5) Approved change requests</a:t>
            </a:r>
            <a:endParaRPr sz="3000" b="1" dirty="0"/>
          </a:p>
          <a:p>
            <a:pPr eaLnBrk="1" hangingPunct="1"/>
            <a:r>
              <a:rPr sz="3000" b="1" dirty="0"/>
              <a:t>6) Deliverables</a:t>
            </a:r>
            <a:endParaRPr sz="3000" b="1" dirty="0"/>
          </a:p>
          <a:p>
            <a:pPr eaLnBrk="1" hangingPunct="1"/>
            <a:r>
              <a:rPr sz="3000" b="1" dirty="0"/>
              <a:t>7) Organizational process assets</a:t>
            </a:r>
            <a:endParaRPr sz="3000" b="1" dirty="0"/>
          </a:p>
          <a:p>
            <a:pPr lvl="1" eaLnBrk="1" hangingPunct="1"/>
            <a:r>
              <a:rPr dirty="0"/>
              <a:t>Quality standards &amp; polices</a:t>
            </a:r>
            <a:endParaRPr dirty="0"/>
          </a:p>
          <a:p>
            <a:pPr lvl="1" eaLnBrk="1" hangingPunct="1"/>
            <a:r>
              <a:rPr dirty="0"/>
              <a:t>Standards &amp; work guidelines </a:t>
            </a:r>
            <a:endParaRPr dirty="0"/>
          </a:p>
          <a:p>
            <a:pPr lvl="1" eaLnBrk="1" hangingPunct="1"/>
            <a:r>
              <a:rPr dirty="0"/>
              <a:t>Issue and defect reporting procedures and communication polices </a:t>
            </a:r>
            <a:endParaRPr dirty="0"/>
          </a:p>
          <a:p>
            <a:pPr eaLnBrk="1" hangingPunct="1"/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Control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610600" cy="4114800"/>
          </a:xfrm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dirty="0"/>
              <a:t>1) Cause &amp; Effect Diagram* ( Fishbone Diagram )</a:t>
            </a:r>
            <a:endParaRPr lang="ar-SA" altLang="x-none" dirty="0">
              <a:ea typeface="Times New Roman" panose="02020503050405090304" pitchFamily="6" charset="0"/>
            </a:endParaRPr>
          </a:p>
        </p:txBody>
      </p:sp>
      <p:pic>
        <p:nvPicPr>
          <p:cNvPr id="65539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3200400"/>
            <a:ext cx="60198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Control</a:t>
            </a:r>
            <a:endParaRPr lang="ar-SA" altLang="x-none" sz="3200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66562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3276600"/>
          </a:xfrm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sz="2400" dirty="0"/>
              <a:t>2) Control Charts</a:t>
            </a:r>
            <a:endParaRPr sz="2400" dirty="0"/>
          </a:p>
          <a:p>
            <a:pPr eaLnBrk="1" hangingPunct="1">
              <a:buChar char="•"/>
            </a:pPr>
            <a:r>
              <a:rPr sz="2400" dirty="0"/>
              <a:t>Illustrates how a process behaves over time and when a process is subject to special cause variation, resulting in out-of-control condition</a:t>
            </a:r>
            <a:endParaRPr sz="2400" dirty="0"/>
          </a:p>
          <a:p>
            <a:pPr eaLnBrk="1" hangingPunct="1">
              <a:buChar char="•"/>
            </a:pPr>
            <a:r>
              <a:rPr sz="2400" dirty="0"/>
              <a:t>Control charts are most often used to monitor repetitive activity in production but can also be used to monitor cost and schedule variances</a:t>
            </a:r>
            <a:endParaRPr sz="2400" dirty="0"/>
          </a:p>
          <a:p>
            <a:pPr eaLnBrk="1" hangingPunct="1"/>
            <a:endParaRPr lang="ar-SA" altLang="x-none" dirty="0">
              <a:ea typeface="Times New Roman" panose="02020503050405090304" pitchFamily="6" charset="0"/>
            </a:endParaRPr>
          </a:p>
        </p:txBody>
      </p:sp>
      <p:pic>
        <p:nvPicPr>
          <p:cNvPr id="66563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7838" y="4953000"/>
            <a:ext cx="57912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5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sz="2800" dirty="0"/>
              <a:t>3) Flowcharting</a:t>
            </a:r>
            <a:endParaRPr sz="2800" dirty="0"/>
          </a:p>
          <a:p>
            <a:pPr eaLnBrk="1" hangingPunct="1">
              <a:buNone/>
            </a:pPr>
            <a:endParaRPr sz="2800" dirty="0"/>
          </a:p>
          <a:p>
            <a:pPr eaLnBrk="1" hangingPunct="1">
              <a:buNone/>
            </a:pPr>
            <a:endParaRPr sz="2800" dirty="0"/>
          </a:p>
          <a:p>
            <a:pPr eaLnBrk="1" hangingPunct="1">
              <a:buNone/>
            </a:pPr>
            <a:endParaRPr sz="2800" dirty="0"/>
          </a:p>
          <a:p>
            <a:pPr eaLnBrk="1" hangingPunct="1">
              <a:buNone/>
            </a:pPr>
            <a:endParaRPr sz="2800" dirty="0"/>
          </a:p>
          <a:p>
            <a:pPr eaLnBrk="1" hangingPunct="1">
              <a:buNone/>
            </a:pPr>
            <a:r>
              <a:rPr sz="2800" dirty="0"/>
              <a:t>4) Histogram</a:t>
            </a:r>
            <a:endParaRPr lang="ar-SA" altLang="x-none" sz="2800" dirty="0">
              <a:ea typeface="Times New Roman" panose="02020503050405090304" pitchFamily="6" charset="0"/>
            </a:endParaRPr>
          </a:p>
        </p:txBody>
      </p:sp>
      <p:pic>
        <p:nvPicPr>
          <p:cNvPr id="6758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0" y="2070100"/>
            <a:ext cx="3729038" cy="19018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758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4613275"/>
            <a:ext cx="3962400" cy="17922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860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Control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6861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b="1" dirty="0"/>
              <a:t>	5) Pareto Diagram</a:t>
            </a:r>
            <a:endParaRPr b="1" dirty="0"/>
          </a:p>
          <a:p>
            <a:pPr eaLnBrk="1" hangingPunct="1"/>
            <a:r>
              <a:rPr sz="2400" dirty="0"/>
              <a:t>A Pareto diagram is a histogram ordered by frequency of occurrence which shows how many results were generated by what category or identified cause</a:t>
            </a:r>
            <a:endParaRPr sz="2400" dirty="0"/>
          </a:p>
          <a:p>
            <a:pPr eaLnBrk="1" hangingPunct="1">
              <a:buNone/>
            </a:pPr>
            <a:endParaRPr sz="2400" dirty="0"/>
          </a:p>
        </p:txBody>
      </p:sp>
      <p:pic>
        <p:nvPicPr>
          <p:cNvPr id="68611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7400" y="4144963"/>
            <a:ext cx="5905500" cy="2514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Control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69634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b="1" dirty="0"/>
              <a:t>	6) </a:t>
            </a:r>
            <a:r>
              <a:rPr dirty="0"/>
              <a:t>Run Chart</a:t>
            </a:r>
            <a:endParaRPr dirty="0"/>
          </a:p>
          <a:p>
            <a:pPr eaLnBrk="1" hangingPunct="1">
              <a:lnSpc>
                <a:spcPct val="150000"/>
              </a:lnSpc>
            </a:pPr>
            <a:r>
              <a:rPr sz="2400" dirty="0"/>
              <a:t>Shows trends in a process over time, variation over time, or declines or improvements in a process over time</a:t>
            </a:r>
            <a:endParaRPr sz="2400" dirty="0"/>
          </a:p>
          <a:p>
            <a:pPr eaLnBrk="1" hangingPunct="1">
              <a:lnSpc>
                <a:spcPct val="150000"/>
              </a:lnSpc>
            </a:pPr>
            <a:r>
              <a:rPr sz="2400" dirty="0"/>
              <a:t>Trend analysis is often used to monitor:</a:t>
            </a:r>
            <a:endParaRPr sz="2400" dirty="0"/>
          </a:p>
          <a:p>
            <a:pPr lvl="1" eaLnBrk="1" hangingPunct="1">
              <a:lnSpc>
                <a:spcPct val="150000"/>
              </a:lnSpc>
            </a:pPr>
            <a:r>
              <a:rPr sz="2000" dirty="0"/>
              <a:t>Technical performance </a:t>
            </a:r>
            <a:endParaRPr sz="2000" dirty="0"/>
          </a:p>
          <a:p>
            <a:pPr lvl="1" eaLnBrk="1" hangingPunct="1">
              <a:lnSpc>
                <a:spcPct val="150000"/>
              </a:lnSpc>
            </a:pPr>
            <a:r>
              <a:rPr sz="2000" dirty="0"/>
              <a:t>Cost &amp; schedule performance</a:t>
            </a:r>
            <a:endParaRPr sz="2000" dirty="0"/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0" y="4876800"/>
            <a:ext cx="35052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Control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7065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None/>
            </a:pPr>
            <a:r>
              <a:rPr sz="2800" b="1" dirty="0">
                <a:solidFill>
                  <a:srgbClr val="FFFF00"/>
                </a:solidFill>
              </a:rPr>
              <a:t>	</a:t>
            </a:r>
            <a:r>
              <a:rPr sz="2800" b="1" dirty="0"/>
              <a:t>7) Scatter diagram </a:t>
            </a:r>
            <a:endParaRPr sz="2800" b="1" dirty="0"/>
          </a:p>
          <a:p>
            <a:pPr eaLnBrk="1" hangingPunct="1">
              <a:lnSpc>
                <a:spcPct val="90000"/>
              </a:lnSpc>
              <a:buNone/>
            </a:pPr>
            <a:endParaRPr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endParaRPr b="1" i="1" dirty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b="1" i="1" dirty="0">
                <a:solidFill>
                  <a:srgbClr val="FFFF00"/>
                </a:solidFill>
              </a:rPr>
              <a:t>   </a:t>
            </a:r>
            <a:endParaRPr b="1" i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sz="2800" b="1" dirty="0"/>
              <a:t>   8) Statistical Sampling </a:t>
            </a:r>
            <a:endParaRPr sz="2800" b="1" dirty="0"/>
          </a:p>
        </p:txBody>
      </p:sp>
      <p:pic>
        <p:nvPicPr>
          <p:cNvPr id="70659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3048000"/>
            <a:ext cx="5467350" cy="190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81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sz="3200" b="1" dirty="0">
                <a:solidFill>
                  <a:schemeClr val="tx1"/>
                </a:solidFill>
              </a:rPr>
              <a:t>Tools and Techniques for Quality Control</a:t>
            </a:r>
            <a:endParaRPr sz="3200" b="1" dirty="0">
              <a:solidFill>
                <a:schemeClr val="tx1"/>
              </a:solidFill>
            </a:endParaRPr>
          </a:p>
        </p:txBody>
      </p:sp>
      <p:sp>
        <p:nvSpPr>
          <p:cNvPr id="7168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sz="2800" dirty="0"/>
              <a:t>	</a:t>
            </a:r>
            <a:r>
              <a:rPr b="1" dirty="0"/>
              <a:t>9) Inspection</a:t>
            </a:r>
            <a:endParaRPr b="1" dirty="0"/>
          </a:p>
          <a:p>
            <a:pPr lvl="1" eaLnBrk="1" hangingPunct="1">
              <a:buNone/>
            </a:pPr>
            <a:r>
              <a:rPr dirty="0"/>
              <a:t>Examination of a work product to determine whether it confirms to documented standards</a:t>
            </a:r>
            <a:endParaRPr dirty="0"/>
          </a:p>
          <a:p>
            <a:pPr eaLnBrk="1" hangingPunct="1"/>
            <a:r>
              <a:rPr b="1" dirty="0"/>
              <a:t>10) Approved change requests review</a:t>
            </a:r>
            <a:endParaRPr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270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for Quality Control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270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dirty="0"/>
              <a:t>Quality Control Measurements</a:t>
            </a:r>
            <a:endParaRPr dirty="0"/>
          </a:p>
          <a:p>
            <a:pPr eaLnBrk="1" hangingPunct="1">
              <a:lnSpc>
                <a:spcPct val="90000"/>
              </a:lnSpc>
              <a:buNone/>
            </a:pPr>
            <a:r>
              <a:rPr sz="2800" dirty="0"/>
              <a:t>    Documented results of quality control activities in the format specified during quality planning.</a:t>
            </a:r>
            <a:endParaRPr sz="2800" dirty="0"/>
          </a:p>
          <a:p>
            <a:pPr eaLnBrk="1" hangingPunct="1">
              <a:lnSpc>
                <a:spcPct val="90000"/>
              </a:lnSpc>
              <a:buNone/>
            </a:pPr>
            <a:endParaRPr dirty="0"/>
          </a:p>
          <a:p>
            <a:pPr eaLnBrk="1" hangingPunct="1">
              <a:lnSpc>
                <a:spcPct val="90000"/>
              </a:lnSpc>
              <a:buChar char="•"/>
            </a:pPr>
            <a:r>
              <a:rPr dirty="0"/>
              <a:t>Validated changes </a:t>
            </a:r>
            <a:r>
              <a:rPr sz="2800" dirty="0"/>
              <a:t>, where the inspected items will either be accepted or rejected and those rejected may be reworked</a:t>
            </a:r>
            <a:endParaRPr sz="2800" dirty="0"/>
          </a:p>
          <a:p>
            <a:pPr eaLnBrk="1" hangingPunct="1">
              <a:lnSpc>
                <a:spcPct val="90000"/>
              </a:lnSpc>
            </a:pPr>
            <a:r>
              <a:rPr dirty="0"/>
              <a:t>Validated deliverables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Rectangle 2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1223962"/>
          </a:xfrm>
          <a:ln/>
          <a:effectLst>
            <a:outerShdw dist="13470" dir="2699999" algn="ctr" rotWithShape="0">
              <a:schemeClr val="bg2">
                <a:alpha val="100000"/>
              </a:schemeClr>
            </a:outerShdw>
          </a:effectLst>
        </p:spPr>
        <p:txBody>
          <a:bodyPr vert="horz" wrap="square" lIns="92075" tIns="46038" rIns="92075" bIns="46038" anchor="t"/>
          <a:p>
            <a:pPr algn="ctr" eaLnBrk="1" hangingPunct="1"/>
            <a:r>
              <a:rPr dirty="0">
                <a:solidFill>
                  <a:schemeClr val="tx1"/>
                </a:solidFill>
              </a:rPr>
              <a:t>Definitions of Quality (External)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419600"/>
          </a:xfrm>
        </p:spPr>
        <p:txBody>
          <a:bodyPr vert="horz" wrap="square" lIns="92075" tIns="46038" rIns="92075" bIns="46038" numCol="1" rtlCol="0" anchor="t" anchorCtr="0" compatLnSpc="1">
            <a:normAutofit fontScale="92500" lnSpcReduction="20000"/>
          </a:bodyPr>
          <a:lstStyle/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Transcendent definition: Excellence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Product-based definition: Quantities of product attributes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User-based definition: Fitness for intended use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Value-based definition: Quality  vs. Price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None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274320" marR="0" lvl="0" indent="-274320" algn="l" defTabSz="4572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2" panose="05020102010507070707"/>
              <a:buChar char=""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Manufacturing-based definition: Conformance to specifications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603" name="Slide Number Placeholder 5"/>
          <p:cNvSpPr txBox="1">
            <a:spLocks noGrp="1"/>
          </p:cNvSpPr>
          <p:nvPr>
            <p:ph type="sldNum" sz="quarter" idx="4"/>
          </p:nvPr>
        </p:nvSpPr>
        <p:spPr>
          <a:noFill/>
          <a:ln>
            <a:noFill/>
          </a:ln>
        </p:spPr>
        <p:txBody>
          <a:bodyPr anchor="b"/>
          <a:lstStyle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Century Gothic" pitchFamily="6" charset="0"/>
                <a:ea typeface="MS PGothic" pitchFamily="6" charset="-128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itchFamily="6" charset="0"/>
                <a:ea typeface="MS PGothic" pitchFamily="6" charset="-128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itchFamily="6" charset="0"/>
                <a:ea typeface="MS PGothic" pitchFamily="6" charset="-128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itchFamily="6" charset="0"/>
                <a:ea typeface="MS PGothic" pitchFamily="6" charset="-128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entury Gothic" pitchFamily="6" charset="0"/>
                <a:ea typeface="MS PGothic" pitchFamily="6" charset="-128"/>
                <a:cs typeface="+mn-cs"/>
              </a:defRPr>
            </a:lvl5pPr>
          </a:lstStyle>
          <a:p>
            <a:pPr lvl="0" algn="ctr" eaLnBrk="1" hangingPunct="1">
              <a:buClrTx/>
            </a:pPr>
            <a:fld id="{9A0DB2DC-4C9A-4742-B13C-FB6460FD3503}" type="slidenum">
              <a:rPr lang="ar-SA" altLang="x-none" sz="1600" dirty="0">
                <a:solidFill>
                  <a:schemeClr val="tx2"/>
                </a:solidFill>
                <a:latin typeface="Times New Roman" panose="02020503050405090304" pitchFamily="6" charset="0"/>
                <a:cs typeface="Arial" panose="020B0604020202090204" pitchFamily="34" charset="0"/>
              </a:rPr>
            </a:fld>
            <a:endParaRPr lang="ar-SA" altLang="x-none" sz="1600" dirty="0">
              <a:solidFill>
                <a:schemeClr val="tx2"/>
              </a:solidFill>
              <a:latin typeface="Times New Roman" panose="02020503050405090304" pitchFamily="6" charset="0"/>
              <a:ea typeface="Arial" panose="020B0604020202090204" pitchFamily="34" charset="0"/>
              <a:cs typeface="Arial" panose="020B0604020202090204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char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3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charRg st="3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charRg st="37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97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charRg st="97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charRg st="97" end="1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4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charRg st="14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charRg st="146" end="18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charRg st="190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charRg st="190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charRg st="190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for Quality Control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Organizational Process Assets Updates</a:t>
            </a:r>
            <a:endParaRPr dirty="0"/>
          </a:p>
          <a:p>
            <a:pPr lvl="1" eaLnBrk="1" hangingPunct="1"/>
            <a:r>
              <a:rPr dirty="0"/>
              <a:t>Completed checklists</a:t>
            </a:r>
            <a:endParaRPr dirty="0"/>
          </a:p>
          <a:p>
            <a:pPr lvl="1" eaLnBrk="1" hangingPunct="1"/>
            <a:r>
              <a:rPr dirty="0"/>
              <a:t>Lessons learned</a:t>
            </a:r>
            <a:endParaRPr dirty="0"/>
          </a:p>
          <a:p>
            <a:pPr eaLnBrk="1" hangingPunct="1"/>
            <a:r>
              <a:rPr dirty="0"/>
              <a:t>Change requests</a:t>
            </a:r>
            <a:endParaRPr dirty="0"/>
          </a:p>
          <a:p>
            <a:pPr lvl="1" eaLnBrk="1" hangingPunct="1"/>
            <a:r>
              <a:rPr dirty="0"/>
              <a:t>A change request should initiated in accordance with the defined perform integrated change control</a:t>
            </a:r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4753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for Quality Control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7475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Project Management Plan Updates </a:t>
            </a:r>
            <a:endParaRPr dirty="0"/>
          </a:p>
          <a:p>
            <a:pPr lvl="1" eaLnBrk="1" hangingPunct="1"/>
            <a:r>
              <a:rPr dirty="0"/>
              <a:t>Quality management plan updates</a:t>
            </a:r>
            <a:endParaRPr dirty="0"/>
          </a:p>
          <a:p>
            <a:pPr lvl="1" eaLnBrk="1" hangingPunct="1"/>
            <a:r>
              <a:rPr dirty="0"/>
              <a:t>Process improvement plan updates</a:t>
            </a:r>
            <a:endParaRPr dirty="0"/>
          </a:p>
          <a:p>
            <a:pPr eaLnBrk="1" hangingPunct="1"/>
            <a:r>
              <a:rPr dirty="0"/>
              <a:t>Project document updates</a:t>
            </a:r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577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Outputs for Quality Control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75778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Completed Checklists, which become a part of a project record when they are used</a:t>
            </a:r>
            <a:endParaRPr dirty="0"/>
          </a:p>
          <a:p>
            <a:pPr eaLnBrk="1" hangingPunct="1"/>
            <a:r>
              <a:rPr dirty="0"/>
              <a:t>Process Adjustments, which involves immediate corrective or preventive action as a result of quality control measurements. In  some cases the adjustment may need to be handled according to procedures for overall change control.</a:t>
            </a: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6801" name="Tit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algn="ctr" eaLnBrk="1" hangingPunct="1"/>
            <a:r>
              <a:rPr dirty="0">
                <a:solidFill>
                  <a:schemeClr val="tx1"/>
                </a:solidFill>
              </a:rPr>
              <a:t>Questions on Quality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1.  In today</a:t>
            </a:r>
            <a:r>
              <a:rPr lang="en-US" altLang="en-US" dirty="0"/>
              <a:t>’</a:t>
            </a:r>
            <a:r>
              <a:rPr dirty="0"/>
              <a:t>s view of quality, who defines quality?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Senior management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Project management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Project Team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Customers </a:t>
            </a:r>
            <a:endParaRPr dirty="0"/>
          </a:p>
          <a:p>
            <a:pPr eaLnBrk="1" hangingPunct="1"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charRg st="114" end="128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  <a:buFont typeface="Wingdings 2" panose="05020102010507070707" pitchFamily="6" charset="2"/>
              <a:buNone/>
            </a:pPr>
            <a:r>
              <a:rPr dirty="0"/>
              <a:t>2. Which of the following is true about quality costs when quality management principles are applied?</a:t>
            </a:r>
            <a:endParaRPr dirty="0"/>
          </a:p>
          <a:p>
            <a:pPr eaLnBrk="1" hangingPunct="1">
              <a:lnSpc>
                <a:spcPct val="90000"/>
              </a:lnSpc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lnSpc>
                <a:spcPct val="90000"/>
              </a:lnSpc>
              <a:buFont typeface="Wingdings 2" panose="05020102010507070707" pitchFamily="6" charset="2"/>
              <a:buNone/>
            </a:pPr>
            <a:r>
              <a:rPr dirty="0"/>
              <a:t>a. Prevention costs and failure costs (internal and external) are not related</a:t>
            </a:r>
            <a:endParaRPr dirty="0"/>
          </a:p>
          <a:p>
            <a:pPr eaLnBrk="1" hangingPunct="1">
              <a:lnSpc>
                <a:spcPct val="90000"/>
              </a:lnSpc>
              <a:buFont typeface="Wingdings 2" panose="05020102010507070707" pitchFamily="6" charset="2"/>
              <a:buNone/>
            </a:pPr>
            <a:r>
              <a:rPr dirty="0"/>
              <a:t>b. Prevention costs and failure costs (internal and external) are inversely related</a:t>
            </a:r>
            <a:endParaRPr dirty="0"/>
          </a:p>
          <a:p>
            <a:pPr eaLnBrk="1" hangingPunct="1">
              <a:lnSpc>
                <a:spcPct val="90000"/>
              </a:lnSpc>
              <a:buFont typeface="Wingdings 2" panose="05020102010507070707" pitchFamily="6" charset="2"/>
              <a:buNone/>
            </a:pPr>
            <a:r>
              <a:rPr dirty="0"/>
              <a:t>c. Prevention costs and failure costs (internal and external) are directly related</a:t>
            </a:r>
            <a:endParaRPr dirty="0"/>
          </a:p>
          <a:p>
            <a:pPr eaLnBrk="1" hangingPunct="1">
              <a:lnSpc>
                <a:spcPct val="90000"/>
              </a:lnSpc>
              <a:buFont typeface="Wingdings 2" panose="05020102010507070707" pitchFamily="6" charset="2"/>
              <a:buNone/>
            </a:pPr>
            <a:r>
              <a:rPr dirty="0"/>
              <a:t>d. Prevention costs should guarantee no failure costs</a:t>
            </a:r>
            <a:endParaRPr dirty="0"/>
          </a:p>
          <a:p>
            <a:pPr eaLnBrk="1" hangingPunct="1">
              <a:lnSpc>
                <a:spcPct val="90000"/>
              </a:lnSpc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lnSpc>
                <a:spcPct val="90000"/>
              </a:lnSpc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>
                                            <p:txEl>
                                              <p:charRg st="182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>
                                            <p:txEl>
                                              <p:charRg st="182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>
                                            <p:txEl>
                                              <p:charRg st="182" end="26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3.  What is the order of the four steps in Deming</a:t>
            </a:r>
            <a:r>
              <a:rPr lang="en-US" altLang="en-US" dirty="0"/>
              <a:t>’</a:t>
            </a:r>
            <a:r>
              <a:rPr dirty="0"/>
              <a:t>s Cycle for Improvement?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Plan, do, check, and act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Do, plan, act, and check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Check, do, act, and plan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Plan, act, check, and do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charRg st="77" end="10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4.  A control chart helps the project manager to: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Focus on the most critical issues to improve quality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Focus on stimulating thinking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Explore a desired future outcome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Determine if a process is out of control</a:t>
            </a:r>
            <a:endParaRPr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4572000"/>
            <a:ext cx="57912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utoRev="1" fill="hold"/>
                                        <p:tgtEl>
                                          <p:spTgt spid="2">
                                            <p:txEl>
                                              <p:charRg st="177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utoRev="1" fill="hold"/>
                                        <p:tgtEl>
                                          <p:spTgt spid="2">
                                            <p:txEl>
                                              <p:charRg st="177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2500" autoRev="1" fill="hold"/>
                                        <p:tgtEl>
                                          <p:spTgt spid="2">
                                            <p:txEl>
                                              <p:charRg st="177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0" autoRev="1" fill="hold"/>
                                        <p:tgtEl>
                                          <p:spTgt spid="2">
                                            <p:txEl>
                                              <p:charRg st="177" end="22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5.  Which of the following is true?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ISO 9000 is a European standard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ISO 9000 is a paperwork nightmare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ISO 9000 certification ensures that your company produces quality products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ISO 9000 is an international standard for quality management systems</a:t>
            </a:r>
            <a:endParaRPr dirty="0"/>
          </a:p>
          <a:p>
            <a:pPr eaLnBrk="1" hangingPunct="1"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2">
                                            <p:txEl>
                                              <p:charRg st="188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2">
                                            <p:txEl>
                                              <p:charRg st="188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2">
                                            <p:txEl>
                                              <p:charRg st="188" end="26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6.  When a process is set up optimally, the upper and lower specification limits typically are: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Set equal to the upper and lower control limits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Set outside the upper and lower control limits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Set inside the upper and lower control limits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Set an equal distance from the median value</a:t>
            </a:r>
            <a:endParaRPr dirty="0"/>
          </a:p>
          <a:p>
            <a:pPr eaLnBrk="1" hangingPunct="1">
              <a:buChar char="•"/>
            </a:pPr>
            <a:endParaRPr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0" y="4953000"/>
            <a:ext cx="57912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500" accel="50000" autoRev="1" tmFilter="0, 0; .33333, 1; 1, 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49" end="19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7. Which of the following is considered a cost of prevention?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In-process testing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Rework costs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Collecting data for use in process improvement efforts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Mass inspection</a:t>
            </a:r>
            <a:endParaRPr dirty="0"/>
          </a:p>
          <a:p>
            <a:pPr eaLnBrk="1" hangingPunct="1"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102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914400"/>
          </a:xfrm>
          <a:ln/>
        </p:spPr>
        <p:txBody>
          <a:bodyPr vert="horz" wrap="square" lIns="91440" tIns="45720" rIns="91440" bIns="45720" anchor="t"/>
          <a:p>
            <a:pPr algn="ctr" eaLnBrk="1" hangingPunct="1"/>
            <a:r>
              <a:rPr dirty="0">
                <a:solidFill>
                  <a:schemeClr val="tx1"/>
                </a:solidFill>
              </a:rPr>
              <a:t>Quality versus Grade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334000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Quality &amp; Grade are not the same..</a:t>
            </a:r>
            <a:endParaRPr dirty="0"/>
          </a:p>
          <a:p>
            <a:pPr eaLnBrk="1" hangingPunct="1"/>
            <a:r>
              <a:rPr dirty="0"/>
              <a:t>Quality : Degree to which a set of characteristics fulfill requirements</a:t>
            </a:r>
            <a:endParaRPr dirty="0"/>
          </a:p>
          <a:p>
            <a:pPr eaLnBrk="1" hangingPunct="1"/>
            <a:r>
              <a:rPr dirty="0"/>
              <a:t>Grade : Category assigned to products or services having the same functional use but different technical characteristics </a:t>
            </a:r>
            <a:endParaRPr dirty="0"/>
          </a:p>
          <a:p>
            <a:pPr eaLnBrk="1" hangingPunct="1"/>
            <a:r>
              <a:rPr dirty="0"/>
              <a:t>While a quality  level that fails to meet quality requirements is always a problem, low grade may not be </a:t>
            </a:r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8.  Quality assurance includes: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Collecting data for quality control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Completing tic charts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Planning for collection of data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Preparing a Pareto diagram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" fill="hold"/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300" fill="hold"/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" fill="hold"/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" fill="hold"/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9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9.  Quality Assurance should be performed: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during creation of the project proposal  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during project design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during project testing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throughout the project</a:t>
            </a:r>
            <a:endParaRPr dirty="0"/>
          </a:p>
          <a:p>
            <a:pPr eaLnBrk="1" hangingPunct="1"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62248E-6 L 0.33334 -3.6224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>
                                            <p:txEl>
                                              <p:charRg st="141" end="16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10.  Another name for Inspection is: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 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a. Review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b. Audit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c. Walkthrough</a:t>
            </a:r>
            <a:endParaRPr dirty="0"/>
          </a:p>
          <a:p>
            <a:pPr eaLnBrk="1" hangingPunct="1">
              <a:buFont typeface="Wingdings 2" panose="05020102010507070707" pitchFamily="6" charset="2"/>
              <a:buNone/>
            </a:pPr>
            <a:r>
              <a:rPr dirty="0"/>
              <a:t>d. All of the above</a:t>
            </a:r>
            <a:endParaRPr dirty="0"/>
          </a:p>
          <a:p>
            <a:pPr eaLnBrk="1" hangingPunct="1">
              <a:buChar char="•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5000" fill="hold"/>
                                        <p:tgtEl>
                                          <p:spTgt spid="2">
                                            <p:txEl>
                                              <p:charRg st="73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 override="childStyl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charRg st="73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italic"/>
                                      </p:to>
                                    </p:set>
                                    <p:set>
                                      <p:cBhvr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charRg st="73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>
                                        <p:cTn id="9" dur="5000" fill="hold"/>
                                        <p:tgtEl>
                                          <p:spTgt spid="2">
                                            <p:txEl>
                                              <p:charRg st="73" end="9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1" name="Text Box 6"/>
          <p:cNvSpPr txBox="1"/>
          <p:nvPr/>
        </p:nvSpPr>
        <p:spPr>
          <a:xfrm>
            <a:off x="2057400" y="3124200"/>
            <a:ext cx="5029200" cy="7699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lrTx/>
            </a:pPr>
            <a:r>
              <a:rPr sz="4400" dirty="0">
                <a:latin typeface="Century Gothic" pitchFamily="6" charset="0"/>
              </a:rPr>
              <a:t>Thank You!</a:t>
            </a:r>
            <a:endParaRPr sz="4400" dirty="0">
              <a:latin typeface="Century Gothic" pitchFamily="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84188" y="452438"/>
            <a:ext cx="7056437" cy="995362"/>
          </a:xfrm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Precision versus Accuracy</a:t>
            </a:r>
            <a:endParaRPr lang="ar-SA" altLang="x-none" dirty="0">
              <a:solidFill>
                <a:schemeClr val="tx1"/>
              </a:solidFill>
              <a:ea typeface="Times New Roman" panose="02020503050405090304" pitchFamily="6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Precision and Accuracy are not equivalent..</a:t>
            </a:r>
            <a:endParaRPr dirty="0"/>
          </a:p>
          <a:p>
            <a:pPr eaLnBrk="1" hangingPunct="1"/>
            <a:r>
              <a:rPr dirty="0"/>
              <a:t>Precision : repeated measurements are clustered and have little scatter</a:t>
            </a:r>
            <a:endParaRPr dirty="0"/>
          </a:p>
          <a:p>
            <a:pPr eaLnBrk="1" hangingPunct="1"/>
            <a:r>
              <a:rPr dirty="0"/>
              <a:t>Accuracy : measured value is very close to the true value</a:t>
            </a:r>
            <a:endParaRPr dirty="0"/>
          </a:p>
          <a:p>
            <a:pPr eaLnBrk="1" hangingPunct="1"/>
            <a:r>
              <a:rPr dirty="0"/>
              <a:t>Precise measurements are not necessarily accurate </a:t>
            </a:r>
            <a:endParaRPr lang="ar-SA" altLang="x-none" dirty="0">
              <a:ea typeface="Times New Roman" panose="02020503050405090304" pitchFamily="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ext Box 2"/>
          <p:cNvSpPr txBox="1"/>
          <p:nvPr/>
        </p:nvSpPr>
        <p:spPr>
          <a:xfrm>
            <a:off x="609600" y="457200"/>
            <a:ext cx="7620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1" hangingPunct="1">
              <a:spcBef>
                <a:spcPct val="50000"/>
              </a:spcBef>
              <a:buClrTx/>
            </a:pPr>
            <a:endParaRPr lang="ar-SA" altLang="x-none" sz="2400" dirty="0">
              <a:latin typeface="Times New Roman" panose="02020503050405090304" pitchFamily="6" charset="0"/>
              <a:ea typeface="Arial" panose="020B0604020202090204" pitchFamily="34" charset="0"/>
            </a:endParaRPr>
          </a:p>
        </p:txBody>
      </p:sp>
      <p:sp>
        <p:nvSpPr>
          <p:cNvPr id="29698" name="Rectangle 3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algn="ctr" eaLnBrk="1" hangingPunct="1"/>
            <a:r>
              <a:rPr dirty="0">
                <a:solidFill>
                  <a:schemeClr val="tx1"/>
                </a:solidFill>
              </a:rPr>
              <a:t>PQM Approach compatibility 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699" name="Rectangle 4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>
              <a:lnSpc>
                <a:spcPct val="90000"/>
              </a:lnSpc>
            </a:pPr>
            <a:r>
              <a:rPr dirty="0">
                <a:solidFill>
                  <a:schemeClr val="bg1"/>
                </a:solidFill>
              </a:rPr>
              <a:t> </a:t>
            </a:r>
            <a:r>
              <a:rPr dirty="0"/>
              <a:t>Compatible with ISO 9000 and 1000 series of standard guidelines</a:t>
            </a:r>
            <a:endParaRPr dirty="0"/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Proprietary approaches to quality as recommended by Deming, Juran, and Crosby, and others. </a:t>
            </a:r>
            <a:endParaRPr dirty="0"/>
          </a:p>
          <a:p>
            <a:pPr eaLnBrk="1" hangingPunct="1">
              <a:lnSpc>
                <a:spcPct val="90000"/>
              </a:lnSpc>
            </a:pPr>
            <a:endParaRPr dirty="0"/>
          </a:p>
          <a:p>
            <a:pPr eaLnBrk="1" hangingPunct="1">
              <a:lnSpc>
                <a:spcPct val="90000"/>
              </a:lnSpc>
            </a:pPr>
            <a:r>
              <a:rPr dirty="0"/>
              <a:t>Nonproprietary approaches such as TQM, Continuous improvement approaches  and others.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>
                <a:solidFill>
                  <a:schemeClr val="tx1"/>
                </a:solidFill>
              </a:rPr>
              <a:t>Nature of PQM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eaLnBrk="1" hangingPunct="1"/>
            <a:r>
              <a:rPr dirty="0"/>
              <a:t>Project quality management must address both the management of the project and the product of the project.</a:t>
            </a:r>
            <a:endParaRPr dirty="0"/>
          </a:p>
          <a:p>
            <a:pPr eaLnBrk="1" hangingPunct="1"/>
            <a:r>
              <a:rPr dirty="0"/>
              <a:t>Failure to meet quality requirements in either dimension can have serious and negative consequences for any or all of the project stakeholders</a:t>
            </a:r>
            <a:endParaRPr dirty="0"/>
          </a:p>
          <a:p>
            <a:pPr eaLnBrk="1" hangingPunct="1">
              <a:buNone/>
            </a:pPr>
            <a:endParaRPr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on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14394</Words>
  <Application>WPS Writer</Application>
  <PresentationFormat>On-screen Show (4:3)</PresentationFormat>
  <Paragraphs>504</Paragraphs>
  <Slides>63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86" baseType="lpstr">
      <vt:lpstr>Arial</vt:lpstr>
      <vt:lpstr>SimSun</vt:lpstr>
      <vt:lpstr>Wingdings</vt:lpstr>
      <vt:lpstr>Century Gothic</vt:lpstr>
      <vt:lpstr>MS PGothic</vt:lpstr>
      <vt:lpstr>Wingdings 3</vt:lpstr>
      <vt:lpstr>Calibri</vt:lpstr>
      <vt:lpstr>Times New Roman</vt:lpstr>
      <vt:lpstr>Wingdings 2</vt:lpstr>
      <vt:lpstr>MS PGothic</vt:lpstr>
      <vt:lpstr>Wingdings 3</vt:lpstr>
      <vt:lpstr>Wingdings 2</vt:lpstr>
      <vt:lpstr>PingFang SC</vt:lpstr>
      <vt:lpstr>微软雅黑</vt:lpstr>
      <vt:lpstr>HYQiHeiKW</vt:lpstr>
      <vt:lpstr/>
      <vt:lpstr>Arial Unicode MS</vt:lpstr>
      <vt:lpstr>HYShuSongErKW</vt:lpstr>
      <vt:lpstr>Hiragino Sans GB</vt:lpstr>
      <vt:lpstr>Helvetica Neue</vt:lpstr>
      <vt:lpstr>Wingdings</vt:lpstr>
      <vt:lpstr>Songti SC</vt:lpstr>
      <vt:lpstr>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SCADO  (building and town planning division)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quality management (PMI body of knowledge)</dc:title>
  <dc:creator>Ashraf Kanaan</dc:creator>
  <cp:lastModifiedBy>wancheng</cp:lastModifiedBy>
  <cp:revision>139</cp:revision>
  <dcterms:created xsi:type="dcterms:W3CDTF">2019-11-23T02:27:32Z</dcterms:created>
  <dcterms:modified xsi:type="dcterms:W3CDTF">2019-11-23T02:27:32Z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1033-1.0.1.1354</vt:lpwstr>
  </property>
</Properties>
</file>