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2" r:id="rId3"/>
    <p:sldId id="337" r:id="rId4"/>
    <p:sldId id="414" r:id="rId5"/>
    <p:sldId id="390" r:id="rId6"/>
    <p:sldId id="391" r:id="rId7"/>
    <p:sldId id="421" r:id="rId8"/>
    <p:sldId id="416" r:id="rId9"/>
    <p:sldId id="415" r:id="rId10"/>
    <p:sldId id="417" r:id="rId11"/>
    <p:sldId id="418" r:id="rId12"/>
    <p:sldId id="419" r:id="rId13"/>
    <p:sldId id="422" r:id="rId14"/>
    <p:sldId id="420" r:id="rId15"/>
    <p:sldId id="388" r:id="rId16"/>
    <p:sldId id="410" r:id="rId17"/>
    <p:sldId id="346" r:id="rId18"/>
    <p:sldId id="402" r:id="rId19"/>
    <p:sldId id="423" r:id="rId20"/>
    <p:sldId id="424" r:id="rId21"/>
    <p:sldId id="425" r:id="rId22"/>
    <p:sldId id="426" r:id="rId23"/>
    <p:sldId id="427" r:id="rId24"/>
    <p:sldId id="428" r:id="rId25"/>
    <p:sldId id="429" r:id="rId26"/>
    <p:sldId id="389" r:id="rId27"/>
    <p:sldId id="411" r:id="rId28"/>
    <p:sldId id="362" r:id="rId29"/>
    <p:sldId id="432" r:id="rId30"/>
    <p:sldId id="433" r:id="rId31"/>
    <p:sldId id="431" r:id="rId32"/>
    <p:sldId id="434" r:id="rId33"/>
    <p:sldId id="435" r:id="rId34"/>
    <p:sldId id="294" r:id="rId35"/>
    <p:sldId id="412" r:id="rId36"/>
    <p:sldId id="436" r:id="rId37"/>
    <p:sldId id="437" r:id="rId38"/>
    <p:sldId id="438" r:id="rId39"/>
    <p:sldId id="439" r:id="rId40"/>
    <p:sldId id="440" r:id="rId41"/>
    <p:sldId id="295" r:id="rId42"/>
    <p:sldId id="413" r:id="rId43"/>
    <p:sldId id="282" r:id="rId44"/>
    <p:sldId id="441" r:id="rId45"/>
    <p:sldId id="442" r:id="rId46"/>
    <p:sldId id="443" r:id="rId47"/>
    <p:sldId id="29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57" autoAdjust="0"/>
  </p:normalViewPr>
  <p:slideViewPr>
    <p:cSldViewPr>
      <p:cViewPr varScale="1">
        <p:scale>
          <a:sx n="88" d="100"/>
          <a:sy n="88" d="100"/>
        </p:scale>
        <p:origin x="-5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solidFill>
                <a:schemeClr val="tx1"/>
              </a:solidFill>
            </a:rPr>
            <a:t>Social Networking Services and Communities</a:t>
          </a:r>
          <a:endParaRPr lang="en-US" dirty="0">
            <a:solidFill>
              <a:schemeClr val="tx1"/>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Engaging Consumers with Blogs and Microblogs</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Mashups, Social Metrics, and Monitoring Tools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Knowledge Sharing in the Social Workplace</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b="1" dirty="0" smtClean="0">
              <a:solidFill>
                <a:srgbClr val="5A8B25"/>
              </a:solidFill>
            </a:rPr>
            <a:t>Web 2.0—The Social Web</a:t>
          </a:r>
          <a:endParaRPr lang="en-US" b="1" dirty="0">
            <a:solidFill>
              <a:srgbClr val="5A8B25"/>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F3B949BF-6271-4B9D-A85E-10C10F28E38A}" srcId="{27E1A284-FB59-4211-A2A6-296ECC7AF733}" destId="{BF040C06-D312-4F8C-ACB3-85D06B8E305C}" srcOrd="4" destOrd="0" parTransId="{84092373-21E7-4902-B2D0-ED59AFBACE39}" sibTransId="{318A7937-6144-4B1B-B27B-64760AA0F20D}"/>
    <dgm:cxn modelId="{6803E44A-DE81-4609-887E-52A13BEA099F}" type="presOf" srcId="{27E1A284-FB59-4211-A2A6-296ECC7AF733}" destId="{E92E50ED-2104-4C56-839A-1D58E60B6978}" srcOrd="0" destOrd="0" presId="urn:microsoft.com/office/officeart/2005/8/layout/cycle1"/>
    <dgm:cxn modelId="{583102D7-4ED3-4832-8DCF-D7F6098994B3}" type="presOf" srcId="{37A83061-BB15-4DC8-987C-C41F59F2283C}" destId="{D445377C-82B8-4D46-A8DA-7A1EF300CC48}"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185156E3-E2B7-4411-B46A-9DB88E87CD69}" type="presOf" srcId="{DD36AD2A-744B-4626-9C69-4A76E3BF39B5}" destId="{A358ADC3-06B9-42DB-8FFB-235E2F6F2F98}" srcOrd="0" destOrd="0" presId="urn:microsoft.com/office/officeart/2005/8/layout/cycle1"/>
    <dgm:cxn modelId="{7D0E81BC-3124-4427-827A-20B1A93AC139}" type="presOf" srcId="{BF040C06-D312-4F8C-ACB3-85D06B8E305C}" destId="{EA611E80-2D38-467A-9D70-00B07686AA2F}" srcOrd="0" destOrd="0" presId="urn:microsoft.com/office/officeart/2005/8/layout/cycle1"/>
    <dgm:cxn modelId="{51334CBB-C6EB-4AB6-A6D4-12EC39CBF43D}"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E0EC49-EE05-4303-ACE8-14216E577C0F}" type="presOf" srcId="{F5EA89EC-E158-4D50-96F6-DF07B08E3671}" destId="{A4AB0C58-7056-484E-BD14-C051808D0C28}" srcOrd="0" destOrd="0" presId="urn:microsoft.com/office/officeart/2005/8/layout/cycle1"/>
    <dgm:cxn modelId="{EE0E146C-3B95-4410-9D5C-CCA9097AC34B}" type="presOf" srcId="{F5AD8166-0AD2-4AC9-93DF-0F1A7E4681A8}" destId="{D9198F7A-99DF-4591-B1DC-2620606084FF}" srcOrd="0" destOrd="0" presId="urn:microsoft.com/office/officeart/2005/8/layout/cycle1"/>
    <dgm:cxn modelId="{46457EDB-2241-4225-98AA-6863F956732C}" type="presOf" srcId="{E96240FE-D269-43EC-A72D-BE6D42FBED2A}" destId="{02E85226-A9A2-493C-825C-0403A6A4CC01}" srcOrd="0" destOrd="0" presId="urn:microsoft.com/office/officeart/2005/8/layout/cycle1"/>
    <dgm:cxn modelId="{227D945F-7C25-4CAF-B348-40E4E5133B2E}" type="presOf" srcId="{318A7937-6144-4B1B-B27B-64760AA0F20D}" destId="{4F56F714-C9FE-4CB7-BFA6-DB8A3BCD8EED}"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AAA3D22D-F94E-439A-9EC7-D17ACC6E8649}" type="presOf" srcId="{08A3218D-962D-4B2D-AFA9-758784621306}" destId="{0A5141A9-9A5E-4F9E-B8D4-E663C7220C1C}" srcOrd="0" destOrd="0" presId="urn:microsoft.com/office/officeart/2005/8/layout/cycle1"/>
    <dgm:cxn modelId="{0D3573A3-932C-4C4C-B142-0C322722B354}" type="presOf" srcId="{4A5B2F96-8D0E-4C55-952A-5E74D0CE2694}" destId="{5502ED10-4163-4978-A2D8-019016FBE56E}" srcOrd="0" destOrd="0" presId="urn:microsoft.com/office/officeart/2005/8/layout/cycle1"/>
    <dgm:cxn modelId="{98161A08-B899-4D5D-BE2C-C03A2D7C9963}" type="presParOf" srcId="{E92E50ED-2104-4C56-839A-1D58E60B6978}" destId="{4A70DB3B-BC26-4C3A-A4B3-FD97B373CBF9}" srcOrd="0" destOrd="0" presId="urn:microsoft.com/office/officeart/2005/8/layout/cycle1"/>
    <dgm:cxn modelId="{F3D54903-6BF4-48CE-A566-BBE1E1C8C737}" type="presParOf" srcId="{E92E50ED-2104-4C56-839A-1D58E60B6978}" destId="{A4AB0C58-7056-484E-BD14-C051808D0C28}" srcOrd="1" destOrd="0" presId="urn:microsoft.com/office/officeart/2005/8/layout/cycle1"/>
    <dgm:cxn modelId="{88D45A6A-90AC-4DF2-A0AD-C7CE5631C396}" type="presParOf" srcId="{E92E50ED-2104-4C56-839A-1D58E60B6978}" destId="{CE8778B7-9A61-4F06-A1F7-678BEE7FE664}" srcOrd="2" destOrd="0" presId="urn:microsoft.com/office/officeart/2005/8/layout/cycle1"/>
    <dgm:cxn modelId="{E00C97B5-D632-4D6B-B9A3-16C66BEEDBE4}" type="presParOf" srcId="{E92E50ED-2104-4C56-839A-1D58E60B6978}" destId="{5F40BA3D-6F50-40EE-8764-161954C5089D}" srcOrd="3" destOrd="0" presId="urn:microsoft.com/office/officeart/2005/8/layout/cycle1"/>
    <dgm:cxn modelId="{E953A869-4D70-41A0-B38E-D91F6F4EF5C4}" type="presParOf" srcId="{E92E50ED-2104-4C56-839A-1D58E60B6978}" destId="{D445377C-82B8-4D46-A8DA-7A1EF300CC48}" srcOrd="4" destOrd="0" presId="urn:microsoft.com/office/officeart/2005/8/layout/cycle1"/>
    <dgm:cxn modelId="{41A607C0-3765-4E66-A8B9-2BCA3687ACE5}" type="presParOf" srcId="{E92E50ED-2104-4C56-839A-1D58E60B6978}" destId="{5502ED10-4163-4978-A2D8-019016FBE56E}" srcOrd="5" destOrd="0" presId="urn:microsoft.com/office/officeart/2005/8/layout/cycle1"/>
    <dgm:cxn modelId="{09739E1E-2CBA-411E-B6D8-7AE127AD541F}" type="presParOf" srcId="{E92E50ED-2104-4C56-839A-1D58E60B6978}" destId="{7A587A47-9FA4-421A-8FE9-2A20CF7B81FB}" srcOrd="6" destOrd="0" presId="urn:microsoft.com/office/officeart/2005/8/layout/cycle1"/>
    <dgm:cxn modelId="{A077DA41-7716-4844-B764-1DF8CC230C25}" type="presParOf" srcId="{E92E50ED-2104-4C56-839A-1D58E60B6978}" destId="{A358ADC3-06B9-42DB-8FFB-235E2F6F2F98}" srcOrd="7" destOrd="0" presId="urn:microsoft.com/office/officeart/2005/8/layout/cycle1"/>
    <dgm:cxn modelId="{9273585E-128D-4A42-8187-8B48EC15444F}" type="presParOf" srcId="{E92E50ED-2104-4C56-839A-1D58E60B6978}" destId="{02E85226-A9A2-493C-825C-0403A6A4CC01}" srcOrd="8" destOrd="0" presId="urn:microsoft.com/office/officeart/2005/8/layout/cycle1"/>
    <dgm:cxn modelId="{FE345FFC-562C-4B7A-B220-1893A9D906A9}" type="presParOf" srcId="{E92E50ED-2104-4C56-839A-1D58E60B6978}" destId="{73D11EEB-1679-4206-A266-CE9A1AB79ACC}" srcOrd="9" destOrd="0" presId="urn:microsoft.com/office/officeart/2005/8/layout/cycle1"/>
    <dgm:cxn modelId="{CC662F98-8CCB-41BC-B424-26C8CD28F20E}" type="presParOf" srcId="{E92E50ED-2104-4C56-839A-1D58E60B6978}" destId="{0A5141A9-9A5E-4F9E-B8D4-E663C7220C1C}" srcOrd="10" destOrd="0" presId="urn:microsoft.com/office/officeart/2005/8/layout/cycle1"/>
    <dgm:cxn modelId="{F2021A78-1575-498A-B359-67E41344AAE0}" type="presParOf" srcId="{E92E50ED-2104-4C56-839A-1D58E60B6978}" destId="{D9198F7A-99DF-4591-B1DC-2620606084FF}" srcOrd="11" destOrd="0" presId="urn:microsoft.com/office/officeart/2005/8/layout/cycle1"/>
    <dgm:cxn modelId="{005CC5EC-17B2-4E47-BFBF-584D8E40FD42}" type="presParOf" srcId="{E92E50ED-2104-4C56-839A-1D58E60B6978}" destId="{25CA3731-1185-42A8-951C-5D21935C393B}" srcOrd="12" destOrd="0" presId="urn:microsoft.com/office/officeart/2005/8/layout/cycle1"/>
    <dgm:cxn modelId="{408B39E9-E709-428A-A5B8-8EA1A4DD3677}" type="presParOf" srcId="{E92E50ED-2104-4C56-839A-1D58E60B6978}" destId="{EA611E80-2D38-467A-9D70-00B07686AA2F}" srcOrd="13" destOrd="0" presId="urn:microsoft.com/office/officeart/2005/8/layout/cycle1"/>
    <dgm:cxn modelId="{EC38143D-7E58-4281-94A8-F6D594F39134}"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b="1" dirty="0" smtClean="0">
              <a:solidFill>
                <a:srgbClr val="5A8B25"/>
              </a:solidFill>
            </a:rPr>
            <a:t>Social Networking Services and Communities</a:t>
          </a:r>
          <a:endParaRPr lang="en-US" b="1" dirty="0">
            <a:solidFill>
              <a:srgbClr val="5A8B25"/>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Engaging Consumers with Blogs and Microblogs</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Mashups, Social Metrics, and Monitoring Tools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Knowledge Sharing in the Social Workplace</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t>Web 2.0—The Social Web</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F3B949BF-6271-4B9D-A85E-10C10F28E38A}" srcId="{27E1A284-FB59-4211-A2A6-296ECC7AF733}" destId="{BF040C06-D312-4F8C-ACB3-85D06B8E305C}" srcOrd="4" destOrd="0" parTransId="{84092373-21E7-4902-B2D0-ED59AFBACE39}" sibTransId="{318A7937-6144-4B1B-B27B-64760AA0F20D}"/>
    <dgm:cxn modelId="{94D061CE-6FDA-4227-9BCE-D0BB8A333C87}" type="presOf" srcId="{F5AD8166-0AD2-4AC9-93DF-0F1A7E4681A8}" destId="{D9198F7A-99DF-4591-B1DC-2620606084FF}" srcOrd="0" destOrd="0" presId="urn:microsoft.com/office/officeart/2005/8/layout/cycle1"/>
    <dgm:cxn modelId="{6C6AE807-6AD9-4ABC-8481-56DA94877F41}" type="presOf" srcId="{318A7937-6144-4B1B-B27B-64760AA0F20D}" destId="{4F56F714-C9FE-4CB7-BFA6-DB8A3BCD8EED}" srcOrd="0" destOrd="0" presId="urn:microsoft.com/office/officeart/2005/8/layout/cycle1"/>
    <dgm:cxn modelId="{4A368A3A-7973-4037-9A99-106BDC0C05AE}" type="presOf" srcId="{BF040C06-D312-4F8C-ACB3-85D06B8E305C}" destId="{EA611E80-2D38-467A-9D70-00B07686AA2F}"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D845AA58-88B4-4B1A-BB47-0D0FE22DAA4E}" type="presOf" srcId="{37A83061-BB15-4DC8-987C-C41F59F2283C}" destId="{D445377C-82B8-4D46-A8DA-7A1EF300CC4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95EB9899-C3B2-4C4A-B419-207AEC4DAB67}" type="presOf" srcId="{27E1A284-FB59-4211-A2A6-296ECC7AF733}" destId="{E92E50ED-2104-4C56-839A-1D58E60B6978}"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AF268E37-A097-469D-8965-2C1A82D855E2}" type="presOf" srcId="{E96240FE-D269-43EC-A72D-BE6D42FBED2A}" destId="{02E85226-A9A2-493C-825C-0403A6A4CC01}" srcOrd="0" destOrd="0" presId="urn:microsoft.com/office/officeart/2005/8/layout/cycle1"/>
    <dgm:cxn modelId="{6D17475A-7399-449B-B80C-B576A52663AA}" srcId="{27E1A284-FB59-4211-A2A6-296ECC7AF733}" destId="{F5EA89EC-E158-4D50-96F6-DF07B08E3671}" srcOrd="0" destOrd="0" parTransId="{8EEFCA71-E241-4D66-A813-A5E4DB3C627D}" sibTransId="{D8B2400E-FCAE-419A-B761-6ED663DEC67E}"/>
    <dgm:cxn modelId="{75AC049E-095B-45C6-BF58-BEEA1DB5EFF3}" type="presOf" srcId="{F5EA89EC-E158-4D50-96F6-DF07B08E3671}" destId="{A4AB0C58-7056-484E-BD14-C051808D0C28}" srcOrd="0" destOrd="0" presId="urn:microsoft.com/office/officeart/2005/8/layout/cycle1"/>
    <dgm:cxn modelId="{2BAEE9BE-F607-4F5F-AFEB-3FC9F9A93820}" type="presOf" srcId="{D8B2400E-FCAE-419A-B761-6ED663DEC67E}" destId="{CE8778B7-9A61-4F06-A1F7-678BEE7FE664}" srcOrd="0" destOrd="0" presId="urn:microsoft.com/office/officeart/2005/8/layout/cycle1"/>
    <dgm:cxn modelId="{6BB4F2E0-A6FD-4CC7-8566-EBEF264093B2}" type="presOf" srcId="{4A5B2F96-8D0E-4C55-952A-5E74D0CE2694}" destId="{5502ED10-4163-4978-A2D8-019016FBE56E}" srcOrd="0" destOrd="0" presId="urn:microsoft.com/office/officeart/2005/8/layout/cycle1"/>
    <dgm:cxn modelId="{F9C14008-E108-4DE3-B816-3BB0C5E4771E}" type="presOf" srcId="{DD36AD2A-744B-4626-9C69-4A76E3BF39B5}" destId="{A358ADC3-06B9-42DB-8FFB-235E2F6F2F98}" srcOrd="0" destOrd="0" presId="urn:microsoft.com/office/officeart/2005/8/layout/cycle1"/>
    <dgm:cxn modelId="{04CDFA5D-6FBA-45A9-A79A-7D7FA095A9F5}" type="presOf" srcId="{08A3218D-962D-4B2D-AFA9-758784621306}" destId="{0A5141A9-9A5E-4F9E-B8D4-E663C7220C1C}" srcOrd="0" destOrd="0" presId="urn:microsoft.com/office/officeart/2005/8/layout/cycle1"/>
    <dgm:cxn modelId="{0100F42E-F3AF-46D6-B0B7-93DB55CB4BF5}" type="presParOf" srcId="{E92E50ED-2104-4C56-839A-1D58E60B6978}" destId="{4A70DB3B-BC26-4C3A-A4B3-FD97B373CBF9}" srcOrd="0" destOrd="0" presId="urn:microsoft.com/office/officeart/2005/8/layout/cycle1"/>
    <dgm:cxn modelId="{F7E2D5BD-ED64-4D9A-89E3-E43BCFF3F7C5}" type="presParOf" srcId="{E92E50ED-2104-4C56-839A-1D58E60B6978}" destId="{A4AB0C58-7056-484E-BD14-C051808D0C28}" srcOrd="1" destOrd="0" presId="urn:microsoft.com/office/officeart/2005/8/layout/cycle1"/>
    <dgm:cxn modelId="{DBF64B6D-6D50-46BD-81B7-73A1056A33BA}" type="presParOf" srcId="{E92E50ED-2104-4C56-839A-1D58E60B6978}" destId="{CE8778B7-9A61-4F06-A1F7-678BEE7FE664}" srcOrd="2" destOrd="0" presId="urn:microsoft.com/office/officeart/2005/8/layout/cycle1"/>
    <dgm:cxn modelId="{FD8A76DD-2B60-42D6-9573-FC4CF51EAB34}" type="presParOf" srcId="{E92E50ED-2104-4C56-839A-1D58E60B6978}" destId="{5F40BA3D-6F50-40EE-8764-161954C5089D}" srcOrd="3" destOrd="0" presId="urn:microsoft.com/office/officeart/2005/8/layout/cycle1"/>
    <dgm:cxn modelId="{E7CDD2D1-1D8D-4097-B2F7-04E9CDAF185E}" type="presParOf" srcId="{E92E50ED-2104-4C56-839A-1D58E60B6978}" destId="{D445377C-82B8-4D46-A8DA-7A1EF300CC48}" srcOrd="4" destOrd="0" presId="urn:microsoft.com/office/officeart/2005/8/layout/cycle1"/>
    <dgm:cxn modelId="{FC79E9DC-EF97-480C-BA0D-73C755583305}" type="presParOf" srcId="{E92E50ED-2104-4C56-839A-1D58E60B6978}" destId="{5502ED10-4163-4978-A2D8-019016FBE56E}" srcOrd="5" destOrd="0" presId="urn:microsoft.com/office/officeart/2005/8/layout/cycle1"/>
    <dgm:cxn modelId="{94047C81-D225-4188-BFD4-C956CCD84337}" type="presParOf" srcId="{E92E50ED-2104-4C56-839A-1D58E60B6978}" destId="{7A587A47-9FA4-421A-8FE9-2A20CF7B81FB}" srcOrd="6" destOrd="0" presId="urn:microsoft.com/office/officeart/2005/8/layout/cycle1"/>
    <dgm:cxn modelId="{87062B2D-093C-4E3F-9C3B-A6B5024D051E}" type="presParOf" srcId="{E92E50ED-2104-4C56-839A-1D58E60B6978}" destId="{A358ADC3-06B9-42DB-8FFB-235E2F6F2F98}" srcOrd="7" destOrd="0" presId="urn:microsoft.com/office/officeart/2005/8/layout/cycle1"/>
    <dgm:cxn modelId="{32924373-B901-4CD1-A003-CB5AF72D2FAA}" type="presParOf" srcId="{E92E50ED-2104-4C56-839A-1D58E60B6978}" destId="{02E85226-A9A2-493C-825C-0403A6A4CC01}" srcOrd="8" destOrd="0" presId="urn:microsoft.com/office/officeart/2005/8/layout/cycle1"/>
    <dgm:cxn modelId="{D1D2BB8A-087D-4007-8C07-F8D029D9A92F}" type="presParOf" srcId="{E92E50ED-2104-4C56-839A-1D58E60B6978}" destId="{73D11EEB-1679-4206-A266-CE9A1AB79ACC}" srcOrd="9" destOrd="0" presId="urn:microsoft.com/office/officeart/2005/8/layout/cycle1"/>
    <dgm:cxn modelId="{F15AA92A-7A13-48F8-BCCE-D70D3FD435E7}" type="presParOf" srcId="{E92E50ED-2104-4C56-839A-1D58E60B6978}" destId="{0A5141A9-9A5E-4F9E-B8D4-E663C7220C1C}" srcOrd="10" destOrd="0" presId="urn:microsoft.com/office/officeart/2005/8/layout/cycle1"/>
    <dgm:cxn modelId="{58EEE683-0903-4D3F-887C-E238F308AFF2}" type="presParOf" srcId="{E92E50ED-2104-4C56-839A-1D58E60B6978}" destId="{D9198F7A-99DF-4591-B1DC-2620606084FF}" srcOrd="11" destOrd="0" presId="urn:microsoft.com/office/officeart/2005/8/layout/cycle1"/>
    <dgm:cxn modelId="{4FB75BE5-8D21-4B4C-A0A4-B1A550CD5D19}" type="presParOf" srcId="{E92E50ED-2104-4C56-839A-1D58E60B6978}" destId="{25CA3731-1185-42A8-951C-5D21935C393B}" srcOrd="12" destOrd="0" presId="urn:microsoft.com/office/officeart/2005/8/layout/cycle1"/>
    <dgm:cxn modelId="{B4CCF4EC-81D7-42CC-B735-03CFA73639A3}" type="presParOf" srcId="{E92E50ED-2104-4C56-839A-1D58E60B6978}" destId="{EA611E80-2D38-467A-9D70-00B07686AA2F}" srcOrd="13" destOrd="0" presId="urn:microsoft.com/office/officeart/2005/8/layout/cycle1"/>
    <dgm:cxn modelId="{0B16A575-9D33-4D60-B53F-8A2A3D1DE70F}"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BF2F47-A05E-4610-BD47-9C10AEA0671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6CAD3E5C-8C5A-4BD5-8B56-ED2739DB5C1B}">
      <dgm:prSet phldrT="[Text]"/>
      <dgm:spPr/>
      <dgm:t>
        <a:bodyPr/>
        <a:lstStyle/>
        <a:p>
          <a:r>
            <a:rPr lang="en-US" dirty="0" smtClean="0">
              <a:solidFill>
                <a:srgbClr val="92D050"/>
              </a:solidFill>
            </a:rPr>
            <a:t>Semantic Web</a:t>
          </a:r>
          <a:endParaRPr lang="en-US" dirty="0"/>
        </a:p>
      </dgm:t>
    </dgm:pt>
    <dgm:pt modelId="{3D73333A-43E7-4497-AF29-F9C259810CB4}" type="parTrans" cxnId="{D886B40F-31F4-4195-AE1A-32BDC17CED9B}">
      <dgm:prSet/>
      <dgm:spPr/>
      <dgm:t>
        <a:bodyPr/>
        <a:lstStyle/>
        <a:p>
          <a:endParaRPr lang="en-US"/>
        </a:p>
      </dgm:t>
    </dgm:pt>
    <dgm:pt modelId="{85867B95-CB3F-4BE4-956F-7E007A82CCAF}" type="sibTrans" cxnId="{D886B40F-31F4-4195-AE1A-32BDC17CED9B}">
      <dgm:prSet/>
      <dgm:spPr/>
      <dgm:t>
        <a:bodyPr/>
        <a:lstStyle/>
        <a:p>
          <a:endParaRPr lang="en-US"/>
        </a:p>
      </dgm:t>
    </dgm:pt>
    <dgm:pt modelId="{32815CDF-61DC-4945-8DE2-B3147A48BE06}">
      <dgm:prSet phldrT="[Text]"/>
      <dgm:spPr/>
      <dgm:t>
        <a:bodyPr/>
        <a:lstStyle/>
        <a:p>
          <a:r>
            <a:rPr lang="en-US" dirty="0" smtClean="0"/>
            <a:t>Selling goods and services</a:t>
          </a:r>
          <a:endParaRPr lang="en-US" dirty="0"/>
        </a:p>
      </dgm:t>
    </dgm:pt>
    <dgm:pt modelId="{33ADBCF3-9883-43F7-8567-B67082904C1E}" type="parTrans" cxnId="{E2ABA241-44B3-4EF0-A24B-6EF100A1D699}">
      <dgm:prSet/>
      <dgm:spPr/>
      <dgm:t>
        <a:bodyPr/>
        <a:lstStyle/>
        <a:p>
          <a:endParaRPr lang="en-US"/>
        </a:p>
      </dgm:t>
    </dgm:pt>
    <dgm:pt modelId="{2E1A6163-A025-441E-9DFC-1B8038320FC0}" type="sibTrans" cxnId="{E2ABA241-44B3-4EF0-A24B-6EF100A1D699}">
      <dgm:prSet/>
      <dgm:spPr/>
      <dgm:t>
        <a:bodyPr/>
        <a:lstStyle/>
        <a:p>
          <a:endParaRPr lang="en-US"/>
        </a:p>
      </dgm:t>
    </dgm:pt>
    <dgm:pt modelId="{04C654E5-9E95-4645-BDAD-B3EE93FC0C29}">
      <dgm:prSet phldrT="[Text]"/>
      <dgm:spPr/>
      <dgm:t>
        <a:bodyPr/>
        <a:lstStyle/>
        <a:p>
          <a:r>
            <a:rPr lang="en-US" dirty="0" smtClean="0"/>
            <a:t>Customer Prospecting</a:t>
          </a:r>
          <a:endParaRPr lang="en-US" dirty="0"/>
        </a:p>
      </dgm:t>
    </dgm:pt>
    <dgm:pt modelId="{99278D7A-7EF4-4AC1-9A1B-8815830ABCB6}" type="parTrans" cxnId="{60F96687-4725-418D-A677-5ECA4B10978D}">
      <dgm:prSet/>
      <dgm:spPr/>
      <dgm:t>
        <a:bodyPr/>
        <a:lstStyle/>
        <a:p>
          <a:endParaRPr lang="en-US"/>
        </a:p>
      </dgm:t>
    </dgm:pt>
    <dgm:pt modelId="{715A067C-3F4D-4223-A944-D786087883CA}" type="sibTrans" cxnId="{60F96687-4725-418D-A677-5ECA4B10978D}">
      <dgm:prSet/>
      <dgm:spPr/>
      <dgm:t>
        <a:bodyPr/>
        <a:lstStyle/>
        <a:p>
          <a:endParaRPr lang="en-US"/>
        </a:p>
      </dgm:t>
    </dgm:pt>
    <dgm:pt modelId="{7F175CD6-524B-4854-A89D-DE8F6B0C8AC6}">
      <dgm:prSet phldrT="[Text]"/>
      <dgm:spPr/>
      <dgm:t>
        <a:bodyPr/>
        <a:lstStyle/>
        <a:p>
          <a:r>
            <a:rPr lang="en-US" dirty="0" smtClean="0"/>
            <a:t>Soliciting ideas</a:t>
          </a:r>
          <a:endParaRPr lang="en-US" dirty="0"/>
        </a:p>
      </dgm:t>
    </dgm:pt>
    <dgm:pt modelId="{1E5D17AF-CA3F-4AAC-91D5-FCAA9E7B08D5}" type="parTrans" cxnId="{25D80A76-FBEE-44C3-BB2F-4C35C9F71868}">
      <dgm:prSet/>
      <dgm:spPr/>
      <dgm:t>
        <a:bodyPr/>
        <a:lstStyle/>
        <a:p>
          <a:endParaRPr lang="en-US"/>
        </a:p>
      </dgm:t>
    </dgm:pt>
    <dgm:pt modelId="{52A5C193-5EB6-4437-9825-936E4F11BC67}" type="sibTrans" cxnId="{25D80A76-FBEE-44C3-BB2F-4C35C9F71868}">
      <dgm:prSet/>
      <dgm:spPr/>
      <dgm:t>
        <a:bodyPr/>
        <a:lstStyle/>
        <a:p>
          <a:endParaRPr lang="en-US"/>
        </a:p>
      </dgm:t>
    </dgm:pt>
    <dgm:pt modelId="{4F05281E-ACF1-4E4E-B903-57CB01C59F27}">
      <dgm:prSet phldrT="[Text]"/>
      <dgm:spPr/>
      <dgm:t>
        <a:bodyPr/>
        <a:lstStyle/>
        <a:p>
          <a:r>
            <a:rPr lang="en-US" dirty="0" smtClean="0"/>
            <a:t>Advertising</a:t>
          </a:r>
          <a:endParaRPr lang="en-US" dirty="0"/>
        </a:p>
      </dgm:t>
    </dgm:pt>
    <dgm:pt modelId="{28D17C18-EA74-4F36-8D9F-37198E278732}" type="parTrans" cxnId="{1C49D10C-0F1B-4F64-9C3D-32B307F5094A}">
      <dgm:prSet/>
      <dgm:spPr/>
      <dgm:t>
        <a:bodyPr/>
        <a:lstStyle/>
        <a:p>
          <a:endParaRPr lang="en-US"/>
        </a:p>
      </dgm:t>
    </dgm:pt>
    <dgm:pt modelId="{19FADFD1-2996-40BB-BE9F-68614C0355ED}" type="sibTrans" cxnId="{1C49D10C-0F1B-4F64-9C3D-32B307F5094A}">
      <dgm:prSet/>
      <dgm:spPr/>
      <dgm:t>
        <a:bodyPr/>
        <a:lstStyle/>
        <a:p>
          <a:endParaRPr lang="en-US"/>
        </a:p>
      </dgm:t>
    </dgm:pt>
    <dgm:pt modelId="{92740C5D-D072-496D-8E03-F2308D32C6A8}">
      <dgm:prSet phldrT="[Text]"/>
      <dgm:spPr/>
      <dgm:t>
        <a:bodyPr/>
        <a:lstStyle/>
        <a:p>
          <a:r>
            <a:rPr lang="en-US" dirty="0" smtClean="0"/>
            <a:t>Building Customer Relationships</a:t>
          </a:r>
          <a:endParaRPr lang="en-US" dirty="0"/>
        </a:p>
      </dgm:t>
    </dgm:pt>
    <dgm:pt modelId="{28AC5F7C-190E-48A6-80E3-6F303B20F40E}" type="parTrans" cxnId="{A4D5246C-BE61-4F23-8810-C0AD2ED7C2D5}">
      <dgm:prSet/>
      <dgm:spPr/>
      <dgm:t>
        <a:bodyPr/>
        <a:lstStyle/>
        <a:p>
          <a:endParaRPr lang="en-US"/>
        </a:p>
      </dgm:t>
    </dgm:pt>
    <dgm:pt modelId="{76634715-1D7F-4F80-A5BC-D1E9AD08142F}" type="sibTrans" cxnId="{A4D5246C-BE61-4F23-8810-C0AD2ED7C2D5}">
      <dgm:prSet/>
      <dgm:spPr/>
      <dgm:t>
        <a:bodyPr/>
        <a:lstStyle/>
        <a:p>
          <a:endParaRPr lang="en-US"/>
        </a:p>
      </dgm:t>
    </dgm:pt>
    <dgm:pt modelId="{91D5FD30-742D-4F76-9B96-33F9729F9BBA}">
      <dgm:prSet phldrT="[Text]"/>
      <dgm:spPr/>
      <dgm:t>
        <a:bodyPr/>
        <a:lstStyle/>
        <a:p>
          <a:r>
            <a:rPr lang="en-US" dirty="0" smtClean="0"/>
            <a:t>“listening” to Customers</a:t>
          </a:r>
          <a:endParaRPr lang="en-US" dirty="0"/>
        </a:p>
      </dgm:t>
    </dgm:pt>
    <dgm:pt modelId="{1B0924A8-A2AE-44D2-836B-D0F923AAFF76}" type="parTrans" cxnId="{3B2ECB9A-BD37-4CAF-BAE0-F6670F4F78C4}">
      <dgm:prSet/>
      <dgm:spPr/>
      <dgm:t>
        <a:bodyPr/>
        <a:lstStyle/>
        <a:p>
          <a:endParaRPr lang="en-US"/>
        </a:p>
      </dgm:t>
    </dgm:pt>
    <dgm:pt modelId="{C8909C37-60E9-4FB6-80F9-36CAF7EF6828}" type="sibTrans" cxnId="{3B2ECB9A-BD37-4CAF-BAE0-F6670F4F78C4}">
      <dgm:prSet/>
      <dgm:spPr/>
      <dgm:t>
        <a:bodyPr/>
        <a:lstStyle/>
        <a:p>
          <a:endParaRPr lang="en-US"/>
        </a:p>
      </dgm:t>
    </dgm:pt>
    <dgm:pt modelId="{A9AC42B3-7288-48EA-A628-2987340BECC0}">
      <dgm:prSet phldrT="[Text]"/>
      <dgm:spPr/>
      <dgm:t>
        <a:bodyPr/>
        <a:lstStyle/>
        <a:p>
          <a:r>
            <a:rPr lang="en-US" dirty="0" smtClean="0"/>
            <a:t>Interactive Support</a:t>
          </a:r>
          <a:endParaRPr lang="en-US" dirty="0"/>
        </a:p>
      </dgm:t>
    </dgm:pt>
    <dgm:pt modelId="{230A0B1D-E98F-4862-B2E3-694FFC5C3160}" type="parTrans" cxnId="{E98EB754-BF82-4725-824E-67593D82F4D4}">
      <dgm:prSet/>
      <dgm:spPr/>
      <dgm:t>
        <a:bodyPr/>
        <a:lstStyle/>
        <a:p>
          <a:endParaRPr lang="en-US"/>
        </a:p>
      </dgm:t>
    </dgm:pt>
    <dgm:pt modelId="{55E3B2F2-569C-4C94-A7C9-7B3675B2A959}" type="sibTrans" cxnId="{E98EB754-BF82-4725-824E-67593D82F4D4}">
      <dgm:prSet/>
      <dgm:spPr/>
      <dgm:t>
        <a:bodyPr/>
        <a:lstStyle/>
        <a:p>
          <a:endParaRPr lang="en-US"/>
        </a:p>
      </dgm:t>
    </dgm:pt>
    <dgm:pt modelId="{DB92F34C-BFD3-4593-8A0A-99CA0DF16C3F}">
      <dgm:prSet phldrT="[Text]"/>
      <dgm:spPr/>
      <dgm:t>
        <a:bodyPr/>
        <a:lstStyle/>
        <a:p>
          <a:r>
            <a:rPr lang="en-US" dirty="0" smtClean="0"/>
            <a:t>Encourage Customers</a:t>
          </a:r>
          <a:endParaRPr lang="en-US" dirty="0"/>
        </a:p>
      </dgm:t>
    </dgm:pt>
    <dgm:pt modelId="{50705326-2E31-4425-89CD-3958A86D0BBB}" type="parTrans" cxnId="{54FA0762-A0B3-4127-BD9F-717F2AC6A2F0}">
      <dgm:prSet/>
      <dgm:spPr/>
      <dgm:t>
        <a:bodyPr/>
        <a:lstStyle/>
        <a:p>
          <a:endParaRPr lang="en-US"/>
        </a:p>
      </dgm:t>
    </dgm:pt>
    <dgm:pt modelId="{3FE924AC-0EC0-49D2-BC81-C08F258E5600}" type="sibTrans" cxnId="{54FA0762-A0B3-4127-BD9F-717F2AC6A2F0}">
      <dgm:prSet/>
      <dgm:spPr/>
      <dgm:t>
        <a:bodyPr/>
        <a:lstStyle/>
        <a:p>
          <a:endParaRPr lang="en-US"/>
        </a:p>
      </dgm:t>
    </dgm:pt>
    <dgm:pt modelId="{875A60A5-8CB2-4E1F-8C31-0756A12B598B}" type="pres">
      <dgm:prSet presAssocID="{EEBF2F47-A05E-4610-BD47-9C10AEA06713}" presName="Name0" presStyleCnt="0">
        <dgm:presLayoutVars>
          <dgm:chMax val="1"/>
          <dgm:dir/>
          <dgm:animLvl val="ctr"/>
          <dgm:resizeHandles val="exact"/>
        </dgm:presLayoutVars>
      </dgm:prSet>
      <dgm:spPr/>
      <dgm:t>
        <a:bodyPr/>
        <a:lstStyle/>
        <a:p>
          <a:endParaRPr lang="en-US"/>
        </a:p>
      </dgm:t>
    </dgm:pt>
    <dgm:pt modelId="{1EC0E28B-A9EA-465E-AE78-E65FDB9F9840}" type="pres">
      <dgm:prSet presAssocID="{6CAD3E5C-8C5A-4BD5-8B56-ED2739DB5C1B}" presName="centerShape" presStyleLbl="node0" presStyleIdx="0" presStyleCnt="1" custScaleX="135450" custScaleY="126537"/>
      <dgm:spPr/>
      <dgm:t>
        <a:bodyPr/>
        <a:lstStyle/>
        <a:p>
          <a:endParaRPr lang="en-US"/>
        </a:p>
      </dgm:t>
    </dgm:pt>
    <dgm:pt modelId="{19F9E20A-FEDE-40C7-8783-355957441083}" type="pres">
      <dgm:prSet presAssocID="{32815CDF-61DC-4945-8DE2-B3147A48BE06}" presName="node" presStyleLbl="node1" presStyleIdx="0" presStyleCnt="8">
        <dgm:presLayoutVars>
          <dgm:bulletEnabled val="1"/>
        </dgm:presLayoutVars>
      </dgm:prSet>
      <dgm:spPr/>
      <dgm:t>
        <a:bodyPr/>
        <a:lstStyle/>
        <a:p>
          <a:endParaRPr lang="en-US"/>
        </a:p>
      </dgm:t>
    </dgm:pt>
    <dgm:pt modelId="{DAFE63E2-606C-42A0-BB16-BAEDD39C4E01}" type="pres">
      <dgm:prSet presAssocID="{32815CDF-61DC-4945-8DE2-B3147A48BE06}" presName="dummy" presStyleCnt="0"/>
      <dgm:spPr/>
    </dgm:pt>
    <dgm:pt modelId="{5A1CEAC2-CF5C-46ED-BC93-A1CECADBB15C}" type="pres">
      <dgm:prSet presAssocID="{2E1A6163-A025-441E-9DFC-1B8038320FC0}" presName="sibTrans" presStyleLbl="sibTrans2D1" presStyleIdx="0" presStyleCnt="8"/>
      <dgm:spPr/>
      <dgm:t>
        <a:bodyPr/>
        <a:lstStyle/>
        <a:p>
          <a:endParaRPr lang="en-US"/>
        </a:p>
      </dgm:t>
    </dgm:pt>
    <dgm:pt modelId="{951A4DD4-7263-4D0C-864E-115F124DADEA}" type="pres">
      <dgm:prSet presAssocID="{04C654E5-9E95-4645-BDAD-B3EE93FC0C29}" presName="node" presStyleLbl="node1" presStyleIdx="1" presStyleCnt="8">
        <dgm:presLayoutVars>
          <dgm:bulletEnabled val="1"/>
        </dgm:presLayoutVars>
      </dgm:prSet>
      <dgm:spPr/>
      <dgm:t>
        <a:bodyPr/>
        <a:lstStyle/>
        <a:p>
          <a:endParaRPr lang="en-US"/>
        </a:p>
      </dgm:t>
    </dgm:pt>
    <dgm:pt modelId="{96032A10-446C-406B-9704-C2F6077C1D70}" type="pres">
      <dgm:prSet presAssocID="{04C654E5-9E95-4645-BDAD-B3EE93FC0C29}" presName="dummy" presStyleCnt="0"/>
      <dgm:spPr/>
    </dgm:pt>
    <dgm:pt modelId="{46DE3ABB-F860-446C-A3BE-1591D3EE5266}" type="pres">
      <dgm:prSet presAssocID="{715A067C-3F4D-4223-A944-D786087883CA}" presName="sibTrans" presStyleLbl="sibTrans2D1" presStyleIdx="1" presStyleCnt="8"/>
      <dgm:spPr/>
      <dgm:t>
        <a:bodyPr/>
        <a:lstStyle/>
        <a:p>
          <a:endParaRPr lang="en-US"/>
        </a:p>
      </dgm:t>
    </dgm:pt>
    <dgm:pt modelId="{4E0E7CE4-B846-43A6-9420-80B69CDC8237}" type="pres">
      <dgm:prSet presAssocID="{7F175CD6-524B-4854-A89D-DE8F6B0C8AC6}" presName="node" presStyleLbl="node1" presStyleIdx="2" presStyleCnt="8">
        <dgm:presLayoutVars>
          <dgm:bulletEnabled val="1"/>
        </dgm:presLayoutVars>
      </dgm:prSet>
      <dgm:spPr/>
      <dgm:t>
        <a:bodyPr/>
        <a:lstStyle/>
        <a:p>
          <a:endParaRPr lang="en-US"/>
        </a:p>
      </dgm:t>
    </dgm:pt>
    <dgm:pt modelId="{DDDCA238-86CA-4C50-9BA5-15E52C664E43}" type="pres">
      <dgm:prSet presAssocID="{7F175CD6-524B-4854-A89D-DE8F6B0C8AC6}" presName="dummy" presStyleCnt="0"/>
      <dgm:spPr/>
    </dgm:pt>
    <dgm:pt modelId="{7F00D2F0-E4B7-434A-86DB-7798242D249F}" type="pres">
      <dgm:prSet presAssocID="{52A5C193-5EB6-4437-9825-936E4F11BC67}" presName="sibTrans" presStyleLbl="sibTrans2D1" presStyleIdx="2" presStyleCnt="8"/>
      <dgm:spPr/>
      <dgm:t>
        <a:bodyPr/>
        <a:lstStyle/>
        <a:p>
          <a:endParaRPr lang="en-US"/>
        </a:p>
      </dgm:t>
    </dgm:pt>
    <dgm:pt modelId="{DCB9CAD5-B776-4129-92DD-4753BE701D14}" type="pres">
      <dgm:prSet presAssocID="{91D5FD30-742D-4F76-9B96-33F9729F9BBA}" presName="node" presStyleLbl="node1" presStyleIdx="3" presStyleCnt="8">
        <dgm:presLayoutVars>
          <dgm:bulletEnabled val="1"/>
        </dgm:presLayoutVars>
      </dgm:prSet>
      <dgm:spPr/>
      <dgm:t>
        <a:bodyPr/>
        <a:lstStyle/>
        <a:p>
          <a:endParaRPr lang="en-US"/>
        </a:p>
      </dgm:t>
    </dgm:pt>
    <dgm:pt modelId="{FA5AD67A-7E92-4428-BF58-C0B34D91BE41}" type="pres">
      <dgm:prSet presAssocID="{91D5FD30-742D-4F76-9B96-33F9729F9BBA}" presName="dummy" presStyleCnt="0"/>
      <dgm:spPr/>
    </dgm:pt>
    <dgm:pt modelId="{F3CA0A0E-B07E-41ED-AB79-A8A157EBA171}" type="pres">
      <dgm:prSet presAssocID="{C8909C37-60E9-4FB6-80F9-36CAF7EF6828}" presName="sibTrans" presStyleLbl="sibTrans2D1" presStyleIdx="3" presStyleCnt="8"/>
      <dgm:spPr/>
      <dgm:t>
        <a:bodyPr/>
        <a:lstStyle/>
        <a:p>
          <a:endParaRPr lang="en-US"/>
        </a:p>
      </dgm:t>
    </dgm:pt>
    <dgm:pt modelId="{16E7F81A-711F-4B29-B0F1-636F432EB0B3}" type="pres">
      <dgm:prSet presAssocID="{A9AC42B3-7288-48EA-A628-2987340BECC0}" presName="node" presStyleLbl="node1" presStyleIdx="4" presStyleCnt="8">
        <dgm:presLayoutVars>
          <dgm:bulletEnabled val="1"/>
        </dgm:presLayoutVars>
      </dgm:prSet>
      <dgm:spPr/>
      <dgm:t>
        <a:bodyPr/>
        <a:lstStyle/>
        <a:p>
          <a:endParaRPr lang="en-US"/>
        </a:p>
      </dgm:t>
    </dgm:pt>
    <dgm:pt modelId="{5FFD380F-3331-4B4F-AF9E-22DF3580223E}" type="pres">
      <dgm:prSet presAssocID="{A9AC42B3-7288-48EA-A628-2987340BECC0}" presName="dummy" presStyleCnt="0"/>
      <dgm:spPr/>
    </dgm:pt>
    <dgm:pt modelId="{F956507A-BC0D-4C00-B271-D9EBF1180713}" type="pres">
      <dgm:prSet presAssocID="{55E3B2F2-569C-4C94-A7C9-7B3675B2A959}" presName="sibTrans" presStyleLbl="sibTrans2D1" presStyleIdx="4" presStyleCnt="8"/>
      <dgm:spPr/>
      <dgm:t>
        <a:bodyPr/>
        <a:lstStyle/>
        <a:p>
          <a:endParaRPr lang="en-US"/>
        </a:p>
      </dgm:t>
    </dgm:pt>
    <dgm:pt modelId="{EBE575FB-E30C-4AB6-AF9F-9102A21D54E6}" type="pres">
      <dgm:prSet presAssocID="{DB92F34C-BFD3-4593-8A0A-99CA0DF16C3F}" presName="node" presStyleLbl="node1" presStyleIdx="5" presStyleCnt="8">
        <dgm:presLayoutVars>
          <dgm:bulletEnabled val="1"/>
        </dgm:presLayoutVars>
      </dgm:prSet>
      <dgm:spPr/>
      <dgm:t>
        <a:bodyPr/>
        <a:lstStyle/>
        <a:p>
          <a:endParaRPr lang="en-US"/>
        </a:p>
      </dgm:t>
    </dgm:pt>
    <dgm:pt modelId="{9E9F584D-3C8D-4457-B297-F786260A69DF}" type="pres">
      <dgm:prSet presAssocID="{DB92F34C-BFD3-4593-8A0A-99CA0DF16C3F}" presName="dummy" presStyleCnt="0"/>
      <dgm:spPr/>
    </dgm:pt>
    <dgm:pt modelId="{77B78B4B-0F68-4B5B-81FB-55B910BFB69B}" type="pres">
      <dgm:prSet presAssocID="{3FE924AC-0EC0-49D2-BC81-C08F258E5600}" presName="sibTrans" presStyleLbl="sibTrans2D1" presStyleIdx="5" presStyleCnt="8"/>
      <dgm:spPr/>
      <dgm:t>
        <a:bodyPr/>
        <a:lstStyle/>
        <a:p>
          <a:endParaRPr lang="en-US"/>
        </a:p>
      </dgm:t>
    </dgm:pt>
    <dgm:pt modelId="{FFDA55AD-7AEA-426B-AE12-2B652A619517}" type="pres">
      <dgm:prSet presAssocID="{92740C5D-D072-496D-8E03-F2308D32C6A8}" presName="node" presStyleLbl="node1" presStyleIdx="6" presStyleCnt="8">
        <dgm:presLayoutVars>
          <dgm:bulletEnabled val="1"/>
        </dgm:presLayoutVars>
      </dgm:prSet>
      <dgm:spPr/>
      <dgm:t>
        <a:bodyPr/>
        <a:lstStyle/>
        <a:p>
          <a:endParaRPr lang="en-US"/>
        </a:p>
      </dgm:t>
    </dgm:pt>
    <dgm:pt modelId="{24C19174-CAD1-45C7-9242-DC430CA9829B}" type="pres">
      <dgm:prSet presAssocID="{92740C5D-D072-496D-8E03-F2308D32C6A8}" presName="dummy" presStyleCnt="0"/>
      <dgm:spPr/>
    </dgm:pt>
    <dgm:pt modelId="{6AC1624B-C9A5-4ED8-918E-7B12A40F5E7E}" type="pres">
      <dgm:prSet presAssocID="{76634715-1D7F-4F80-A5BC-D1E9AD08142F}" presName="sibTrans" presStyleLbl="sibTrans2D1" presStyleIdx="6" presStyleCnt="8"/>
      <dgm:spPr/>
      <dgm:t>
        <a:bodyPr/>
        <a:lstStyle/>
        <a:p>
          <a:endParaRPr lang="en-US"/>
        </a:p>
      </dgm:t>
    </dgm:pt>
    <dgm:pt modelId="{049B456C-AA99-4DBD-AE79-DD64E2443CFA}" type="pres">
      <dgm:prSet presAssocID="{4F05281E-ACF1-4E4E-B903-57CB01C59F27}" presName="node" presStyleLbl="node1" presStyleIdx="7" presStyleCnt="8">
        <dgm:presLayoutVars>
          <dgm:bulletEnabled val="1"/>
        </dgm:presLayoutVars>
      </dgm:prSet>
      <dgm:spPr/>
      <dgm:t>
        <a:bodyPr/>
        <a:lstStyle/>
        <a:p>
          <a:endParaRPr lang="en-US"/>
        </a:p>
      </dgm:t>
    </dgm:pt>
    <dgm:pt modelId="{16DB89DD-17CA-4B97-9AD9-2FAA183F9070}" type="pres">
      <dgm:prSet presAssocID="{4F05281E-ACF1-4E4E-B903-57CB01C59F27}" presName="dummy" presStyleCnt="0"/>
      <dgm:spPr/>
    </dgm:pt>
    <dgm:pt modelId="{5D4B41F8-A3E1-4CFC-8F73-24C80F71C86A}" type="pres">
      <dgm:prSet presAssocID="{19FADFD1-2996-40BB-BE9F-68614C0355ED}" presName="sibTrans" presStyleLbl="sibTrans2D1" presStyleIdx="7" presStyleCnt="8"/>
      <dgm:spPr/>
      <dgm:t>
        <a:bodyPr/>
        <a:lstStyle/>
        <a:p>
          <a:endParaRPr lang="en-US"/>
        </a:p>
      </dgm:t>
    </dgm:pt>
  </dgm:ptLst>
  <dgm:cxnLst>
    <dgm:cxn modelId="{25D80A76-FBEE-44C3-BB2F-4C35C9F71868}" srcId="{6CAD3E5C-8C5A-4BD5-8B56-ED2739DB5C1B}" destId="{7F175CD6-524B-4854-A89D-DE8F6B0C8AC6}" srcOrd="2" destOrd="0" parTransId="{1E5D17AF-CA3F-4AAC-91D5-FCAA9E7B08D5}" sibTransId="{52A5C193-5EB6-4437-9825-936E4F11BC67}"/>
    <dgm:cxn modelId="{265F665B-DA84-4A4F-A907-F8C62E1CA862}" type="presOf" srcId="{04C654E5-9E95-4645-BDAD-B3EE93FC0C29}" destId="{951A4DD4-7263-4D0C-864E-115F124DADEA}" srcOrd="0" destOrd="0" presId="urn:microsoft.com/office/officeart/2005/8/layout/radial6"/>
    <dgm:cxn modelId="{436F08CB-5CBE-433D-8E7A-B9EFF326655B}" type="presOf" srcId="{19FADFD1-2996-40BB-BE9F-68614C0355ED}" destId="{5D4B41F8-A3E1-4CFC-8F73-24C80F71C86A}" srcOrd="0" destOrd="0" presId="urn:microsoft.com/office/officeart/2005/8/layout/radial6"/>
    <dgm:cxn modelId="{06BC20CE-DBFA-41B7-926D-1B8283A215E7}" type="presOf" srcId="{55E3B2F2-569C-4C94-A7C9-7B3675B2A959}" destId="{F956507A-BC0D-4C00-B271-D9EBF1180713}" srcOrd="0" destOrd="0" presId="urn:microsoft.com/office/officeart/2005/8/layout/radial6"/>
    <dgm:cxn modelId="{F94122F7-3117-4AA6-B247-025BC04FE1FF}" type="presOf" srcId="{32815CDF-61DC-4945-8DE2-B3147A48BE06}" destId="{19F9E20A-FEDE-40C7-8783-355957441083}" srcOrd="0" destOrd="0" presId="urn:microsoft.com/office/officeart/2005/8/layout/radial6"/>
    <dgm:cxn modelId="{FBC13A41-D8BE-46A3-9FF0-38CE3DA02FB4}" type="presOf" srcId="{52A5C193-5EB6-4437-9825-936E4F11BC67}" destId="{7F00D2F0-E4B7-434A-86DB-7798242D249F}" srcOrd="0" destOrd="0" presId="urn:microsoft.com/office/officeart/2005/8/layout/radial6"/>
    <dgm:cxn modelId="{3B2ECB9A-BD37-4CAF-BAE0-F6670F4F78C4}" srcId="{6CAD3E5C-8C5A-4BD5-8B56-ED2739DB5C1B}" destId="{91D5FD30-742D-4F76-9B96-33F9729F9BBA}" srcOrd="3" destOrd="0" parTransId="{1B0924A8-A2AE-44D2-836B-D0F923AAFF76}" sibTransId="{C8909C37-60E9-4FB6-80F9-36CAF7EF6828}"/>
    <dgm:cxn modelId="{7137EE22-8EBD-41EB-9F6C-87257C8C7B4E}" type="presOf" srcId="{76634715-1D7F-4F80-A5BC-D1E9AD08142F}" destId="{6AC1624B-C9A5-4ED8-918E-7B12A40F5E7E}" srcOrd="0" destOrd="0" presId="urn:microsoft.com/office/officeart/2005/8/layout/radial6"/>
    <dgm:cxn modelId="{A4D5246C-BE61-4F23-8810-C0AD2ED7C2D5}" srcId="{6CAD3E5C-8C5A-4BD5-8B56-ED2739DB5C1B}" destId="{92740C5D-D072-496D-8E03-F2308D32C6A8}" srcOrd="6" destOrd="0" parTransId="{28AC5F7C-190E-48A6-80E3-6F303B20F40E}" sibTransId="{76634715-1D7F-4F80-A5BC-D1E9AD08142F}"/>
    <dgm:cxn modelId="{D886B40F-31F4-4195-AE1A-32BDC17CED9B}" srcId="{EEBF2F47-A05E-4610-BD47-9C10AEA06713}" destId="{6CAD3E5C-8C5A-4BD5-8B56-ED2739DB5C1B}" srcOrd="0" destOrd="0" parTransId="{3D73333A-43E7-4497-AF29-F9C259810CB4}" sibTransId="{85867B95-CB3F-4BE4-956F-7E007A82CCAF}"/>
    <dgm:cxn modelId="{E98EB754-BF82-4725-824E-67593D82F4D4}" srcId="{6CAD3E5C-8C5A-4BD5-8B56-ED2739DB5C1B}" destId="{A9AC42B3-7288-48EA-A628-2987340BECC0}" srcOrd="4" destOrd="0" parTransId="{230A0B1D-E98F-4862-B2E3-694FFC5C3160}" sibTransId="{55E3B2F2-569C-4C94-A7C9-7B3675B2A959}"/>
    <dgm:cxn modelId="{7D5805FC-6907-4884-A9B1-0EDCA7CE172E}" type="presOf" srcId="{6CAD3E5C-8C5A-4BD5-8B56-ED2739DB5C1B}" destId="{1EC0E28B-A9EA-465E-AE78-E65FDB9F9840}" srcOrd="0" destOrd="0" presId="urn:microsoft.com/office/officeart/2005/8/layout/radial6"/>
    <dgm:cxn modelId="{B9EB3947-D9D1-4EDB-A91D-C32BA876505A}" type="presOf" srcId="{92740C5D-D072-496D-8E03-F2308D32C6A8}" destId="{FFDA55AD-7AEA-426B-AE12-2B652A619517}" srcOrd="0" destOrd="0" presId="urn:microsoft.com/office/officeart/2005/8/layout/radial6"/>
    <dgm:cxn modelId="{FCFA2698-3068-421D-A39F-5EB80B554028}" type="presOf" srcId="{7F175CD6-524B-4854-A89D-DE8F6B0C8AC6}" destId="{4E0E7CE4-B846-43A6-9420-80B69CDC8237}" srcOrd="0" destOrd="0" presId="urn:microsoft.com/office/officeart/2005/8/layout/radial6"/>
    <dgm:cxn modelId="{60F96687-4725-418D-A677-5ECA4B10978D}" srcId="{6CAD3E5C-8C5A-4BD5-8B56-ED2739DB5C1B}" destId="{04C654E5-9E95-4645-BDAD-B3EE93FC0C29}" srcOrd="1" destOrd="0" parTransId="{99278D7A-7EF4-4AC1-9A1B-8815830ABCB6}" sibTransId="{715A067C-3F4D-4223-A944-D786087883CA}"/>
    <dgm:cxn modelId="{1C49D10C-0F1B-4F64-9C3D-32B307F5094A}" srcId="{6CAD3E5C-8C5A-4BD5-8B56-ED2739DB5C1B}" destId="{4F05281E-ACF1-4E4E-B903-57CB01C59F27}" srcOrd="7" destOrd="0" parTransId="{28D17C18-EA74-4F36-8D9F-37198E278732}" sibTransId="{19FADFD1-2996-40BB-BE9F-68614C0355ED}"/>
    <dgm:cxn modelId="{87EC2314-4E07-422F-B206-F4D119C031C0}" type="presOf" srcId="{3FE924AC-0EC0-49D2-BC81-C08F258E5600}" destId="{77B78B4B-0F68-4B5B-81FB-55B910BFB69B}" srcOrd="0" destOrd="0" presId="urn:microsoft.com/office/officeart/2005/8/layout/radial6"/>
    <dgm:cxn modelId="{81BE0A5E-2571-4E63-A789-ED4D93CDCAB9}" type="presOf" srcId="{C8909C37-60E9-4FB6-80F9-36CAF7EF6828}" destId="{F3CA0A0E-B07E-41ED-AB79-A8A157EBA171}" srcOrd="0" destOrd="0" presId="urn:microsoft.com/office/officeart/2005/8/layout/radial6"/>
    <dgm:cxn modelId="{5EF75D59-7B1A-481A-870E-6C23A074C406}" type="presOf" srcId="{A9AC42B3-7288-48EA-A628-2987340BECC0}" destId="{16E7F81A-711F-4B29-B0F1-636F432EB0B3}" srcOrd="0" destOrd="0" presId="urn:microsoft.com/office/officeart/2005/8/layout/radial6"/>
    <dgm:cxn modelId="{54FA0762-A0B3-4127-BD9F-717F2AC6A2F0}" srcId="{6CAD3E5C-8C5A-4BD5-8B56-ED2739DB5C1B}" destId="{DB92F34C-BFD3-4593-8A0A-99CA0DF16C3F}" srcOrd="5" destOrd="0" parTransId="{50705326-2E31-4425-89CD-3958A86D0BBB}" sibTransId="{3FE924AC-0EC0-49D2-BC81-C08F258E5600}"/>
    <dgm:cxn modelId="{2A4C9A4A-9142-4AE4-9F9A-408E5DB46C04}" type="presOf" srcId="{2E1A6163-A025-441E-9DFC-1B8038320FC0}" destId="{5A1CEAC2-CF5C-46ED-BC93-A1CECADBB15C}" srcOrd="0" destOrd="0" presId="urn:microsoft.com/office/officeart/2005/8/layout/radial6"/>
    <dgm:cxn modelId="{969D111B-AA02-4161-B60D-DD059EC58596}" type="presOf" srcId="{91D5FD30-742D-4F76-9B96-33F9729F9BBA}" destId="{DCB9CAD5-B776-4129-92DD-4753BE701D14}" srcOrd="0" destOrd="0" presId="urn:microsoft.com/office/officeart/2005/8/layout/radial6"/>
    <dgm:cxn modelId="{E2ABA241-44B3-4EF0-A24B-6EF100A1D699}" srcId="{6CAD3E5C-8C5A-4BD5-8B56-ED2739DB5C1B}" destId="{32815CDF-61DC-4945-8DE2-B3147A48BE06}" srcOrd="0" destOrd="0" parTransId="{33ADBCF3-9883-43F7-8567-B67082904C1E}" sibTransId="{2E1A6163-A025-441E-9DFC-1B8038320FC0}"/>
    <dgm:cxn modelId="{58DB593D-5CF8-4D3B-BC4F-63384F9E0E65}" type="presOf" srcId="{4F05281E-ACF1-4E4E-B903-57CB01C59F27}" destId="{049B456C-AA99-4DBD-AE79-DD64E2443CFA}" srcOrd="0" destOrd="0" presId="urn:microsoft.com/office/officeart/2005/8/layout/radial6"/>
    <dgm:cxn modelId="{21794312-C52A-40DE-9CB6-867F1EEC0875}" type="presOf" srcId="{EEBF2F47-A05E-4610-BD47-9C10AEA06713}" destId="{875A60A5-8CB2-4E1F-8C31-0756A12B598B}" srcOrd="0" destOrd="0" presId="urn:microsoft.com/office/officeart/2005/8/layout/radial6"/>
    <dgm:cxn modelId="{BEC90980-CF23-469F-8D37-DAB015258E7A}" type="presOf" srcId="{715A067C-3F4D-4223-A944-D786087883CA}" destId="{46DE3ABB-F860-446C-A3BE-1591D3EE5266}" srcOrd="0" destOrd="0" presId="urn:microsoft.com/office/officeart/2005/8/layout/radial6"/>
    <dgm:cxn modelId="{288CE196-A5B9-4DA3-86C3-0FB5DDD689B7}" type="presOf" srcId="{DB92F34C-BFD3-4593-8A0A-99CA0DF16C3F}" destId="{EBE575FB-E30C-4AB6-AF9F-9102A21D54E6}" srcOrd="0" destOrd="0" presId="urn:microsoft.com/office/officeart/2005/8/layout/radial6"/>
    <dgm:cxn modelId="{61093392-FAAC-4490-93B4-D6DFA5C9A4A2}" type="presParOf" srcId="{875A60A5-8CB2-4E1F-8C31-0756A12B598B}" destId="{1EC0E28B-A9EA-465E-AE78-E65FDB9F9840}" srcOrd="0" destOrd="0" presId="urn:microsoft.com/office/officeart/2005/8/layout/radial6"/>
    <dgm:cxn modelId="{62BCEEEF-DD58-4E54-A8D5-3FA018359BF1}" type="presParOf" srcId="{875A60A5-8CB2-4E1F-8C31-0756A12B598B}" destId="{19F9E20A-FEDE-40C7-8783-355957441083}" srcOrd="1" destOrd="0" presId="urn:microsoft.com/office/officeart/2005/8/layout/radial6"/>
    <dgm:cxn modelId="{67B5FE03-20D8-4A7E-949C-67C63740E7C3}" type="presParOf" srcId="{875A60A5-8CB2-4E1F-8C31-0756A12B598B}" destId="{DAFE63E2-606C-42A0-BB16-BAEDD39C4E01}" srcOrd="2" destOrd="0" presId="urn:microsoft.com/office/officeart/2005/8/layout/radial6"/>
    <dgm:cxn modelId="{44EA8762-D445-4489-AB3A-F2ABFECE9C3A}" type="presParOf" srcId="{875A60A5-8CB2-4E1F-8C31-0756A12B598B}" destId="{5A1CEAC2-CF5C-46ED-BC93-A1CECADBB15C}" srcOrd="3" destOrd="0" presId="urn:microsoft.com/office/officeart/2005/8/layout/radial6"/>
    <dgm:cxn modelId="{6F9543BB-9FC4-45CC-9642-2340357E1C02}" type="presParOf" srcId="{875A60A5-8CB2-4E1F-8C31-0756A12B598B}" destId="{951A4DD4-7263-4D0C-864E-115F124DADEA}" srcOrd="4" destOrd="0" presId="urn:microsoft.com/office/officeart/2005/8/layout/radial6"/>
    <dgm:cxn modelId="{0A3DBB65-0046-46E4-9ADE-8B8544515B7E}" type="presParOf" srcId="{875A60A5-8CB2-4E1F-8C31-0756A12B598B}" destId="{96032A10-446C-406B-9704-C2F6077C1D70}" srcOrd="5" destOrd="0" presId="urn:microsoft.com/office/officeart/2005/8/layout/radial6"/>
    <dgm:cxn modelId="{2C5075D9-D80A-48F5-B838-2C0DABB67D6E}" type="presParOf" srcId="{875A60A5-8CB2-4E1F-8C31-0756A12B598B}" destId="{46DE3ABB-F860-446C-A3BE-1591D3EE5266}" srcOrd="6" destOrd="0" presId="urn:microsoft.com/office/officeart/2005/8/layout/radial6"/>
    <dgm:cxn modelId="{E2E2B2C1-501E-4410-BCC0-5CF20ABF5540}" type="presParOf" srcId="{875A60A5-8CB2-4E1F-8C31-0756A12B598B}" destId="{4E0E7CE4-B846-43A6-9420-80B69CDC8237}" srcOrd="7" destOrd="0" presId="urn:microsoft.com/office/officeart/2005/8/layout/radial6"/>
    <dgm:cxn modelId="{239C12BD-0805-44CE-8298-C169B5DD89F4}" type="presParOf" srcId="{875A60A5-8CB2-4E1F-8C31-0756A12B598B}" destId="{DDDCA238-86CA-4C50-9BA5-15E52C664E43}" srcOrd="8" destOrd="0" presId="urn:microsoft.com/office/officeart/2005/8/layout/radial6"/>
    <dgm:cxn modelId="{3D5B220B-B0ED-4253-88D8-453BB446FA5A}" type="presParOf" srcId="{875A60A5-8CB2-4E1F-8C31-0756A12B598B}" destId="{7F00D2F0-E4B7-434A-86DB-7798242D249F}" srcOrd="9" destOrd="0" presId="urn:microsoft.com/office/officeart/2005/8/layout/radial6"/>
    <dgm:cxn modelId="{13F6035B-6ECE-4197-A1A1-4637D302852C}" type="presParOf" srcId="{875A60A5-8CB2-4E1F-8C31-0756A12B598B}" destId="{DCB9CAD5-B776-4129-92DD-4753BE701D14}" srcOrd="10" destOrd="0" presId="urn:microsoft.com/office/officeart/2005/8/layout/radial6"/>
    <dgm:cxn modelId="{8A618AED-2322-4FF4-851A-ADA6178FF11C}" type="presParOf" srcId="{875A60A5-8CB2-4E1F-8C31-0756A12B598B}" destId="{FA5AD67A-7E92-4428-BF58-C0B34D91BE41}" srcOrd="11" destOrd="0" presId="urn:microsoft.com/office/officeart/2005/8/layout/radial6"/>
    <dgm:cxn modelId="{EFC7BE6D-B736-4A60-961E-62E40DE05FEB}" type="presParOf" srcId="{875A60A5-8CB2-4E1F-8C31-0756A12B598B}" destId="{F3CA0A0E-B07E-41ED-AB79-A8A157EBA171}" srcOrd="12" destOrd="0" presId="urn:microsoft.com/office/officeart/2005/8/layout/radial6"/>
    <dgm:cxn modelId="{5768366B-E8B3-4AC2-844E-8592470D777B}" type="presParOf" srcId="{875A60A5-8CB2-4E1F-8C31-0756A12B598B}" destId="{16E7F81A-711F-4B29-B0F1-636F432EB0B3}" srcOrd="13" destOrd="0" presId="urn:microsoft.com/office/officeart/2005/8/layout/radial6"/>
    <dgm:cxn modelId="{63F2E8CE-0FA0-48F4-9536-4BF94D16E5F8}" type="presParOf" srcId="{875A60A5-8CB2-4E1F-8C31-0756A12B598B}" destId="{5FFD380F-3331-4B4F-AF9E-22DF3580223E}" srcOrd="14" destOrd="0" presId="urn:microsoft.com/office/officeart/2005/8/layout/radial6"/>
    <dgm:cxn modelId="{0798453D-9F46-4527-B3D1-9661E0C4E21C}" type="presParOf" srcId="{875A60A5-8CB2-4E1F-8C31-0756A12B598B}" destId="{F956507A-BC0D-4C00-B271-D9EBF1180713}" srcOrd="15" destOrd="0" presId="urn:microsoft.com/office/officeart/2005/8/layout/radial6"/>
    <dgm:cxn modelId="{C160A63C-9663-4B0E-A61F-0A7FF2779D0B}" type="presParOf" srcId="{875A60A5-8CB2-4E1F-8C31-0756A12B598B}" destId="{EBE575FB-E30C-4AB6-AF9F-9102A21D54E6}" srcOrd="16" destOrd="0" presId="urn:microsoft.com/office/officeart/2005/8/layout/radial6"/>
    <dgm:cxn modelId="{58D359A4-1B4B-40B2-B0D3-EA86952853FE}" type="presParOf" srcId="{875A60A5-8CB2-4E1F-8C31-0756A12B598B}" destId="{9E9F584D-3C8D-4457-B297-F786260A69DF}" srcOrd="17" destOrd="0" presId="urn:microsoft.com/office/officeart/2005/8/layout/radial6"/>
    <dgm:cxn modelId="{019E89A2-B4AC-442A-B5FC-7E3516EFAE11}" type="presParOf" srcId="{875A60A5-8CB2-4E1F-8C31-0756A12B598B}" destId="{77B78B4B-0F68-4B5B-81FB-55B910BFB69B}" srcOrd="18" destOrd="0" presId="urn:microsoft.com/office/officeart/2005/8/layout/radial6"/>
    <dgm:cxn modelId="{36ED45AA-1ADE-4841-9686-8D41F97276A6}" type="presParOf" srcId="{875A60A5-8CB2-4E1F-8C31-0756A12B598B}" destId="{FFDA55AD-7AEA-426B-AE12-2B652A619517}" srcOrd="19" destOrd="0" presId="urn:microsoft.com/office/officeart/2005/8/layout/radial6"/>
    <dgm:cxn modelId="{9E4F1F95-36E2-4092-B7B8-CF1D47C3A502}" type="presParOf" srcId="{875A60A5-8CB2-4E1F-8C31-0756A12B598B}" destId="{24C19174-CAD1-45C7-9242-DC430CA9829B}" srcOrd="20" destOrd="0" presId="urn:microsoft.com/office/officeart/2005/8/layout/radial6"/>
    <dgm:cxn modelId="{7151AE54-4492-4D35-9DE9-DAE0897471B8}" type="presParOf" srcId="{875A60A5-8CB2-4E1F-8C31-0756A12B598B}" destId="{6AC1624B-C9A5-4ED8-918E-7B12A40F5E7E}" srcOrd="21" destOrd="0" presId="urn:microsoft.com/office/officeart/2005/8/layout/radial6"/>
    <dgm:cxn modelId="{AAB6592E-23F5-4FCA-BA9A-CD512337765C}" type="presParOf" srcId="{875A60A5-8CB2-4E1F-8C31-0756A12B598B}" destId="{049B456C-AA99-4DBD-AE79-DD64E2443CFA}" srcOrd="22" destOrd="0" presId="urn:microsoft.com/office/officeart/2005/8/layout/radial6"/>
    <dgm:cxn modelId="{2DA0B5DB-78E4-4339-9680-70701F3AF890}" type="presParOf" srcId="{875A60A5-8CB2-4E1F-8C31-0756A12B598B}" destId="{16DB89DD-17CA-4B97-9AD9-2FAA183F9070}" srcOrd="23" destOrd="0" presId="urn:microsoft.com/office/officeart/2005/8/layout/radial6"/>
    <dgm:cxn modelId="{522523B9-3EAD-413B-9432-5E6E31C28BF4}" type="presParOf" srcId="{875A60A5-8CB2-4E1F-8C31-0756A12B598B}" destId="{5D4B41F8-A3E1-4CFC-8F73-24C80F71C86A}"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03531F-EB72-458B-A09D-53B9176D5B67}"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F810CB8A-F69D-43E7-87E3-CA409BE07643}">
      <dgm:prSet phldrT="[Text]"/>
      <dgm:spPr/>
      <dgm:t>
        <a:bodyPr/>
        <a:lstStyle/>
        <a:p>
          <a:r>
            <a:rPr lang="en-US" dirty="0" smtClean="0"/>
            <a:t>Facebook</a:t>
          </a:r>
        </a:p>
        <a:p>
          <a:r>
            <a:rPr lang="en-US" dirty="0" smtClean="0"/>
            <a:t>Open Graph</a:t>
          </a:r>
          <a:endParaRPr lang="en-US" dirty="0"/>
        </a:p>
      </dgm:t>
    </dgm:pt>
    <dgm:pt modelId="{83A1EC9C-6A6E-4F00-B744-7D72FB7221F5}" type="parTrans" cxnId="{CCC58DFF-87CC-48FD-BDF1-862CDED4F252}">
      <dgm:prSet/>
      <dgm:spPr/>
      <dgm:t>
        <a:bodyPr/>
        <a:lstStyle/>
        <a:p>
          <a:endParaRPr lang="en-US"/>
        </a:p>
      </dgm:t>
    </dgm:pt>
    <dgm:pt modelId="{45D29600-3511-4E5D-87B4-163B992406DD}" type="sibTrans" cxnId="{CCC58DFF-87CC-48FD-BDF1-862CDED4F252}">
      <dgm:prSet/>
      <dgm:spPr/>
      <dgm:t>
        <a:bodyPr/>
        <a:lstStyle/>
        <a:p>
          <a:endParaRPr lang="en-US"/>
        </a:p>
      </dgm:t>
    </dgm:pt>
    <dgm:pt modelId="{7003B2F9-101E-4C2B-B395-5BD081C5C2D6}">
      <dgm:prSet phldrT="[Text]" custT="1"/>
      <dgm:spPr/>
      <dgm:t>
        <a:bodyPr/>
        <a:lstStyle/>
        <a:p>
          <a:r>
            <a:rPr lang="en-US" sz="2800" dirty="0" smtClean="0"/>
            <a:t>Personal</a:t>
          </a:r>
          <a:endParaRPr lang="en-US" sz="2800" dirty="0"/>
        </a:p>
      </dgm:t>
    </dgm:pt>
    <dgm:pt modelId="{AC1D509D-BEA4-463A-92F9-CBE07198FE71}" type="parTrans" cxnId="{38A837F0-471C-4251-AFA3-9B82F069590C}">
      <dgm:prSet/>
      <dgm:spPr/>
      <dgm:t>
        <a:bodyPr/>
        <a:lstStyle/>
        <a:p>
          <a:endParaRPr lang="en-US"/>
        </a:p>
      </dgm:t>
    </dgm:pt>
    <dgm:pt modelId="{AB795AB4-8552-4378-8F68-4DB52519A844}" type="sibTrans" cxnId="{38A837F0-471C-4251-AFA3-9B82F069590C}">
      <dgm:prSet/>
      <dgm:spPr/>
      <dgm:t>
        <a:bodyPr/>
        <a:lstStyle/>
        <a:p>
          <a:endParaRPr lang="en-US"/>
        </a:p>
      </dgm:t>
    </dgm:pt>
    <dgm:pt modelId="{18788641-A880-47E5-BA56-0082FC4A181A}">
      <dgm:prSet phldrT="[Text]" custT="1"/>
      <dgm:spPr/>
      <dgm:t>
        <a:bodyPr/>
        <a:lstStyle/>
        <a:p>
          <a:r>
            <a:rPr lang="en-US" sz="2800" dirty="0" smtClean="0"/>
            <a:t>News</a:t>
          </a:r>
          <a:endParaRPr lang="en-US" sz="2800" dirty="0"/>
        </a:p>
      </dgm:t>
    </dgm:pt>
    <dgm:pt modelId="{1BADDBE7-F7F6-46A1-9390-DB46B516260F}" type="parTrans" cxnId="{3106D36F-4AE0-4213-B243-7AF5A8564F1F}">
      <dgm:prSet/>
      <dgm:spPr/>
      <dgm:t>
        <a:bodyPr/>
        <a:lstStyle/>
        <a:p>
          <a:endParaRPr lang="en-US"/>
        </a:p>
      </dgm:t>
    </dgm:pt>
    <dgm:pt modelId="{E5DD3D91-5E44-4605-A9C6-24870E5A61C6}" type="sibTrans" cxnId="{3106D36F-4AE0-4213-B243-7AF5A8564F1F}">
      <dgm:prSet/>
      <dgm:spPr/>
      <dgm:t>
        <a:bodyPr/>
        <a:lstStyle/>
        <a:p>
          <a:endParaRPr lang="en-US"/>
        </a:p>
      </dgm:t>
    </dgm:pt>
    <dgm:pt modelId="{DE2F50AA-883B-4B0B-A553-FE8A191D30CF}">
      <dgm:prSet phldrT="[Text]" custT="1"/>
      <dgm:spPr/>
      <dgm:t>
        <a:bodyPr/>
        <a:lstStyle/>
        <a:p>
          <a:r>
            <a:rPr lang="en-US" sz="2800" dirty="0" smtClean="0"/>
            <a:t>History</a:t>
          </a:r>
          <a:endParaRPr lang="en-US" sz="2800" dirty="0"/>
        </a:p>
      </dgm:t>
    </dgm:pt>
    <dgm:pt modelId="{B0168863-84AF-471C-AD8A-1A5E1F96CD3E}" type="parTrans" cxnId="{EE0A198E-5906-43B7-AA23-FA4ABEF402DA}">
      <dgm:prSet/>
      <dgm:spPr/>
      <dgm:t>
        <a:bodyPr/>
        <a:lstStyle/>
        <a:p>
          <a:endParaRPr lang="en-US"/>
        </a:p>
      </dgm:t>
    </dgm:pt>
    <dgm:pt modelId="{4867BB23-5FA0-4F07-9A45-D440CDACA791}" type="sibTrans" cxnId="{EE0A198E-5906-43B7-AA23-FA4ABEF402DA}">
      <dgm:prSet/>
      <dgm:spPr/>
      <dgm:t>
        <a:bodyPr/>
        <a:lstStyle/>
        <a:p>
          <a:endParaRPr lang="en-US"/>
        </a:p>
      </dgm:t>
    </dgm:pt>
    <dgm:pt modelId="{9CE482D4-B961-4DD2-AE31-521AC2BC6B85}">
      <dgm:prSet phldrT="[Text]" custT="1"/>
      <dgm:spPr/>
      <dgm:t>
        <a:bodyPr/>
        <a:lstStyle/>
        <a:p>
          <a:r>
            <a:rPr lang="en-US" sz="2800" dirty="0" smtClean="0"/>
            <a:t>Business</a:t>
          </a:r>
          <a:endParaRPr lang="en-US" sz="2800" dirty="0"/>
        </a:p>
      </dgm:t>
    </dgm:pt>
    <dgm:pt modelId="{5DB7D106-A304-4A11-B1A0-8F37B4BA09EC}" type="parTrans" cxnId="{A124D74B-61A3-4771-B485-A0B49AF88148}">
      <dgm:prSet/>
      <dgm:spPr/>
      <dgm:t>
        <a:bodyPr/>
        <a:lstStyle/>
        <a:p>
          <a:endParaRPr lang="en-US"/>
        </a:p>
      </dgm:t>
    </dgm:pt>
    <dgm:pt modelId="{FEA6DBC1-5595-4545-89B9-C7548272D893}" type="sibTrans" cxnId="{A124D74B-61A3-4771-B485-A0B49AF88148}">
      <dgm:prSet/>
      <dgm:spPr/>
      <dgm:t>
        <a:bodyPr/>
        <a:lstStyle/>
        <a:p>
          <a:endParaRPr lang="en-US"/>
        </a:p>
      </dgm:t>
    </dgm:pt>
    <dgm:pt modelId="{7F05D755-95FD-4F6D-AF00-6F682CF9DD0A}" type="pres">
      <dgm:prSet presAssocID="{4303531F-EB72-458B-A09D-53B9176D5B67}" presName="diagram" presStyleCnt="0">
        <dgm:presLayoutVars>
          <dgm:chMax val="1"/>
          <dgm:dir/>
          <dgm:animLvl val="ctr"/>
          <dgm:resizeHandles val="exact"/>
        </dgm:presLayoutVars>
      </dgm:prSet>
      <dgm:spPr/>
      <dgm:t>
        <a:bodyPr/>
        <a:lstStyle/>
        <a:p>
          <a:endParaRPr lang="en-US"/>
        </a:p>
      </dgm:t>
    </dgm:pt>
    <dgm:pt modelId="{51D8BE4A-479F-4E85-848B-CAD1973D2FAC}" type="pres">
      <dgm:prSet presAssocID="{4303531F-EB72-458B-A09D-53B9176D5B67}" presName="matrix" presStyleCnt="0"/>
      <dgm:spPr/>
    </dgm:pt>
    <dgm:pt modelId="{AD36EFE6-C949-476D-A2D1-BD54254CD891}" type="pres">
      <dgm:prSet presAssocID="{4303531F-EB72-458B-A09D-53B9176D5B67}" presName="tile1" presStyleLbl="node1" presStyleIdx="0" presStyleCnt="4"/>
      <dgm:spPr/>
      <dgm:t>
        <a:bodyPr/>
        <a:lstStyle/>
        <a:p>
          <a:endParaRPr lang="en-US"/>
        </a:p>
      </dgm:t>
    </dgm:pt>
    <dgm:pt modelId="{25C0CDB0-0D1E-4EB5-8FCE-C941E3E252FC}" type="pres">
      <dgm:prSet presAssocID="{4303531F-EB72-458B-A09D-53B9176D5B67}" presName="tile1text" presStyleLbl="node1" presStyleIdx="0" presStyleCnt="4">
        <dgm:presLayoutVars>
          <dgm:chMax val="0"/>
          <dgm:chPref val="0"/>
          <dgm:bulletEnabled val="1"/>
        </dgm:presLayoutVars>
      </dgm:prSet>
      <dgm:spPr/>
      <dgm:t>
        <a:bodyPr/>
        <a:lstStyle/>
        <a:p>
          <a:endParaRPr lang="en-US"/>
        </a:p>
      </dgm:t>
    </dgm:pt>
    <dgm:pt modelId="{E09FA495-21E5-42BC-92F9-FD55788AC55A}" type="pres">
      <dgm:prSet presAssocID="{4303531F-EB72-458B-A09D-53B9176D5B67}" presName="tile2" presStyleLbl="node1" presStyleIdx="1" presStyleCnt="4"/>
      <dgm:spPr/>
      <dgm:t>
        <a:bodyPr/>
        <a:lstStyle/>
        <a:p>
          <a:endParaRPr lang="en-US"/>
        </a:p>
      </dgm:t>
    </dgm:pt>
    <dgm:pt modelId="{685962B0-AD87-436C-A68A-8E7993AE8A51}" type="pres">
      <dgm:prSet presAssocID="{4303531F-EB72-458B-A09D-53B9176D5B67}" presName="tile2text" presStyleLbl="node1" presStyleIdx="1" presStyleCnt="4">
        <dgm:presLayoutVars>
          <dgm:chMax val="0"/>
          <dgm:chPref val="0"/>
          <dgm:bulletEnabled val="1"/>
        </dgm:presLayoutVars>
      </dgm:prSet>
      <dgm:spPr/>
      <dgm:t>
        <a:bodyPr/>
        <a:lstStyle/>
        <a:p>
          <a:endParaRPr lang="en-US"/>
        </a:p>
      </dgm:t>
    </dgm:pt>
    <dgm:pt modelId="{398C3976-787E-40F9-901F-86D24B38089B}" type="pres">
      <dgm:prSet presAssocID="{4303531F-EB72-458B-A09D-53B9176D5B67}" presName="tile3" presStyleLbl="node1" presStyleIdx="2" presStyleCnt="4"/>
      <dgm:spPr/>
      <dgm:t>
        <a:bodyPr/>
        <a:lstStyle/>
        <a:p>
          <a:endParaRPr lang="en-US"/>
        </a:p>
      </dgm:t>
    </dgm:pt>
    <dgm:pt modelId="{3760BD0F-2035-4D34-90B3-3660772F7EC2}" type="pres">
      <dgm:prSet presAssocID="{4303531F-EB72-458B-A09D-53B9176D5B67}" presName="tile3text" presStyleLbl="node1" presStyleIdx="2" presStyleCnt="4">
        <dgm:presLayoutVars>
          <dgm:chMax val="0"/>
          <dgm:chPref val="0"/>
          <dgm:bulletEnabled val="1"/>
        </dgm:presLayoutVars>
      </dgm:prSet>
      <dgm:spPr/>
      <dgm:t>
        <a:bodyPr/>
        <a:lstStyle/>
        <a:p>
          <a:endParaRPr lang="en-US"/>
        </a:p>
      </dgm:t>
    </dgm:pt>
    <dgm:pt modelId="{FD40D17C-061B-40B2-8A86-FD2BE90BF3AC}" type="pres">
      <dgm:prSet presAssocID="{4303531F-EB72-458B-A09D-53B9176D5B67}" presName="tile4" presStyleLbl="node1" presStyleIdx="3" presStyleCnt="4"/>
      <dgm:spPr/>
      <dgm:t>
        <a:bodyPr/>
        <a:lstStyle/>
        <a:p>
          <a:endParaRPr lang="en-US"/>
        </a:p>
      </dgm:t>
    </dgm:pt>
    <dgm:pt modelId="{FE35CD6E-559E-480E-862C-BA1F253AB9EE}" type="pres">
      <dgm:prSet presAssocID="{4303531F-EB72-458B-A09D-53B9176D5B67}" presName="tile4text" presStyleLbl="node1" presStyleIdx="3" presStyleCnt="4">
        <dgm:presLayoutVars>
          <dgm:chMax val="0"/>
          <dgm:chPref val="0"/>
          <dgm:bulletEnabled val="1"/>
        </dgm:presLayoutVars>
      </dgm:prSet>
      <dgm:spPr/>
      <dgm:t>
        <a:bodyPr/>
        <a:lstStyle/>
        <a:p>
          <a:endParaRPr lang="en-US"/>
        </a:p>
      </dgm:t>
    </dgm:pt>
    <dgm:pt modelId="{A06CE715-2DFF-4FC7-BECE-6320F68F06F3}" type="pres">
      <dgm:prSet presAssocID="{4303531F-EB72-458B-A09D-53B9176D5B67}" presName="centerTile" presStyleLbl="fgShp" presStyleIdx="0" presStyleCnt="1" custScaleX="158333" custScaleY="160000">
        <dgm:presLayoutVars>
          <dgm:chMax val="0"/>
          <dgm:chPref val="0"/>
        </dgm:presLayoutVars>
      </dgm:prSet>
      <dgm:spPr/>
      <dgm:t>
        <a:bodyPr/>
        <a:lstStyle/>
        <a:p>
          <a:endParaRPr lang="en-US"/>
        </a:p>
      </dgm:t>
    </dgm:pt>
  </dgm:ptLst>
  <dgm:cxnLst>
    <dgm:cxn modelId="{A124D74B-61A3-4771-B485-A0B49AF88148}" srcId="{F810CB8A-F69D-43E7-87E3-CA409BE07643}" destId="{9CE482D4-B961-4DD2-AE31-521AC2BC6B85}" srcOrd="3" destOrd="0" parTransId="{5DB7D106-A304-4A11-B1A0-8F37B4BA09EC}" sibTransId="{FEA6DBC1-5595-4545-89B9-C7548272D893}"/>
    <dgm:cxn modelId="{3106D36F-4AE0-4213-B243-7AF5A8564F1F}" srcId="{F810CB8A-F69D-43E7-87E3-CA409BE07643}" destId="{18788641-A880-47E5-BA56-0082FC4A181A}" srcOrd="1" destOrd="0" parTransId="{1BADDBE7-F7F6-46A1-9390-DB46B516260F}" sibTransId="{E5DD3D91-5E44-4605-A9C6-24870E5A61C6}"/>
    <dgm:cxn modelId="{38A837F0-471C-4251-AFA3-9B82F069590C}" srcId="{F810CB8A-F69D-43E7-87E3-CA409BE07643}" destId="{7003B2F9-101E-4C2B-B395-5BD081C5C2D6}" srcOrd="0" destOrd="0" parTransId="{AC1D509D-BEA4-463A-92F9-CBE07198FE71}" sibTransId="{AB795AB4-8552-4378-8F68-4DB52519A844}"/>
    <dgm:cxn modelId="{DEC3AABB-C4AF-4D1A-8F64-931FDF58CCA4}" type="presOf" srcId="{7003B2F9-101E-4C2B-B395-5BD081C5C2D6}" destId="{25C0CDB0-0D1E-4EB5-8FCE-C941E3E252FC}" srcOrd="1" destOrd="0" presId="urn:microsoft.com/office/officeart/2005/8/layout/matrix1"/>
    <dgm:cxn modelId="{F090F6AC-343F-4D34-94FC-84CB1CAA1EFA}" type="presOf" srcId="{18788641-A880-47E5-BA56-0082FC4A181A}" destId="{E09FA495-21E5-42BC-92F9-FD55788AC55A}" srcOrd="0" destOrd="0" presId="urn:microsoft.com/office/officeart/2005/8/layout/matrix1"/>
    <dgm:cxn modelId="{F23EFEEC-BC3C-40FD-AED9-281E96E16FD1}" type="presOf" srcId="{7003B2F9-101E-4C2B-B395-5BD081C5C2D6}" destId="{AD36EFE6-C949-476D-A2D1-BD54254CD891}" srcOrd="0" destOrd="0" presId="urn:microsoft.com/office/officeart/2005/8/layout/matrix1"/>
    <dgm:cxn modelId="{68A0CB0F-FEE7-4CAE-9FB6-9CDCFD7E0503}" type="presOf" srcId="{9CE482D4-B961-4DD2-AE31-521AC2BC6B85}" destId="{FD40D17C-061B-40B2-8A86-FD2BE90BF3AC}" srcOrd="0" destOrd="0" presId="urn:microsoft.com/office/officeart/2005/8/layout/matrix1"/>
    <dgm:cxn modelId="{4434A020-221E-43D7-9B5D-79DC41987350}" type="presOf" srcId="{4303531F-EB72-458B-A09D-53B9176D5B67}" destId="{7F05D755-95FD-4F6D-AF00-6F682CF9DD0A}" srcOrd="0" destOrd="0" presId="urn:microsoft.com/office/officeart/2005/8/layout/matrix1"/>
    <dgm:cxn modelId="{2E4402A6-B1ED-4EB2-A2E1-A031C210EEA9}" type="presOf" srcId="{9CE482D4-B961-4DD2-AE31-521AC2BC6B85}" destId="{FE35CD6E-559E-480E-862C-BA1F253AB9EE}" srcOrd="1" destOrd="0" presId="urn:microsoft.com/office/officeart/2005/8/layout/matrix1"/>
    <dgm:cxn modelId="{F3D7AD79-1675-4F68-8061-2E679BD4319A}" type="presOf" srcId="{DE2F50AA-883B-4B0B-A553-FE8A191D30CF}" destId="{3760BD0F-2035-4D34-90B3-3660772F7EC2}" srcOrd="1" destOrd="0" presId="urn:microsoft.com/office/officeart/2005/8/layout/matrix1"/>
    <dgm:cxn modelId="{CCC58DFF-87CC-48FD-BDF1-862CDED4F252}" srcId="{4303531F-EB72-458B-A09D-53B9176D5B67}" destId="{F810CB8A-F69D-43E7-87E3-CA409BE07643}" srcOrd="0" destOrd="0" parTransId="{83A1EC9C-6A6E-4F00-B744-7D72FB7221F5}" sibTransId="{45D29600-3511-4E5D-87B4-163B992406DD}"/>
    <dgm:cxn modelId="{9CD1ADBD-E483-42C7-B657-35F1CEB729FB}" type="presOf" srcId="{18788641-A880-47E5-BA56-0082FC4A181A}" destId="{685962B0-AD87-436C-A68A-8E7993AE8A51}" srcOrd="1" destOrd="0" presId="urn:microsoft.com/office/officeart/2005/8/layout/matrix1"/>
    <dgm:cxn modelId="{7A26AE57-19BC-4B53-9C95-C1D81C397D5D}" type="presOf" srcId="{F810CB8A-F69D-43E7-87E3-CA409BE07643}" destId="{A06CE715-2DFF-4FC7-BECE-6320F68F06F3}" srcOrd="0" destOrd="0" presId="urn:microsoft.com/office/officeart/2005/8/layout/matrix1"/>
    <dgm:cxn modelId="{EE0A198E-5906-43B7-AA23-FA4ABEF402DA}" srcId="{F810CB8A-F69D-43E7-87E3-CA409BE07643}" destId="{DE2F50AA-883B-4B0B-A553-FE8A191D30CF}" srcOrd="2" destOrd="0" parTransId="{B0168863-84AF-471C-AD8A-1A5E1F96CD3E}" sibTransId="{4867BB23-5FA0-4F07-9A45-D440CDACA791}"/>
    <dgm:cxn modelId="{C89BF3A9-14A9-40F5-9CA2-D2974D9F8B13}" type="presOf" srcId="{DE2F50AA-883B-4B0B-A553-FE8A191D30CF}" destId="{398C3976-787E-40F9-901F-86D24B38089B}" srcOrd="0" destOrd="0" presId="urn:microsoft.com/office/officeart/2005/8/layout/matrix1"/>
    <dgm:cxn modelId="{3F7EE103-81EC-4AE8-A895-CA8CA5CF86E5}" type="presParOf" srcId="{7F05D755-95FD-4F6D-AF00-6F682CF9DD0A}" destId="{51D8BE4A-479F-4E85-848B-CAD1973D2FAC}" srcOrd="0" destOrd="0" presId="urn:microsoft.com/office/officeart/2005/8/layout/matrix1"/>
    <dgm:cxn modelId="{9846509D-4796-4C4C-A5FE-56350B34CC0A}" type="presParOf" srcId="{51D8BE4A-479F-4E85-848B-CAD1973D2FAC}" destId="{AD36EFE6-C949-476D-A2D1-BD54254CD891}" srcOrd="0" destOrd="0" presId="urn:microsoft.com/office/officeart/2005/8/layout/matrix1"/>
    <dgm:cxn modelId="{19763021-9A82-44AA-9709-B77F6C303D86}" type="presParOf" srcId="{51D8BE4A-479F-4E85-848B-CAD1973D2FAC}" destId="{25C0CDB0-0D1E-4EB5-8FCE-C941E3E252FC}" srcOrd="1" destOrd="0" presId="urn:microsoft.com/office/officeart/2005/8/layout/matrix1"/>
    <dgm:cxn modelId="{3A2B5DD0-969D-42EA-9B95-44AF13B8673B}" type="presParOf" srcId="{51D8BE4A-479F-4E85-848B-CAD1973D2FAC}" destId="{E09FA495-21E5-42BC-92F9-FD55788AC55A}" srcOrd="2" destOrd="0" presId="urn:microsoft.com/office/officeart/2005/8/layout/matrix1"/>
    <dgm:cxn modelId="{6BA8FEFE-52B5-4F5E-B06D-FECE7424AA37}" type="presParOf" srcId="{51D8BE4A-479F-4E85-848B-CAD1973D2FAC}" destId="{685962B0-AD87-436C-A68A-8E7993AE8A51}" srcOrd="3" destOrd="0" presId="urn:microsoft.com/office/officeart/2005/8/layout/matrix1"/>
    <dgm:cxn modelId="{20C27AF4-085D-44CD-95A8-5453C5D4872E}" type="presParOf" srcId="{51D8BE4A-479F-4E85-848B-CAD1973D2FAC}" destId="{398C3976-787E-40F9-901F-86D24B38089B}" srcOrd="4" destOrd="0" presId="urn:microsoft.com/office/officeart/2005/8/layout/matrix1"/>
    <dgm:cxn modelId="{A42A80C7-9D18-4AA0-B175-DA02D8243D53}" type="presParOf" srcId="{51D8BE4A-479F-4E85-848B-CAD1973D2FAC}" destId="{3760BD0F-2035-4D34-90B3-3660772F7EC2}" srcOrd="5" destOrd="0" presId="urn:microsoft.com/office/officeart/2005/8/layout/matrix1"/>
    <dgm:cxn modelId="{4361103B-1153-429B-B9E4-3F96CFA8A885}" type="presParOf" srcId="{51D8BE4A-479F-4E85-848B-CAD1973D2FAC}" destId="{FD40D17C-061B-40B2-8A86-FD2BE90BF3AC}" srcOrd="6" destOrd="0" presId="urn:microsoft.com/office/officeart/2005/8/layout/matrix1"/>
    <dgm:cxn modelId="{D5E36A9A-9746-4DDA-B4E7-EAC618C74BEB}" type="presParOf" srcId="{51D8BE4A-479F-4E85-848B-CAD1973D2FAC}" destId="{FE35CD6E-559E-480E-862C-BA1F253AB9EE}" srcOrd="7" destOrd="0" presId="urn:microsoft.com/office/officeart/2005/8/layout/matrix1"/>
    <dgm:cxn modelId="{8ECD1694-798D-46A8-AEC1-DC42B5282680}" type="presParOf" srcId="{7F05D755-95FD-4F6D-AF00-6F682CF9DD0A}" destId="{A06CE715-2DFF-4FC7-BECE-6320F68F06F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822323-25C2-469F-ADFC-F858012A563A}"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E7C15107-AEA9-4AD6-AD59-EE68A1C38E4C}">
      <dgm:prSet phldrT="[Text]"/>
      <dgm:spPr/>
      <dgm:t>
        <a:bodyPr/>
        <a:lstStyle/>
        <a:p>
          <a:r>
            <a:rPr lang="en-US" dirty="0" smtClean="0"/>
            <a:t>Facebook</a:t>
          </a:r>
          <a:endParaRPr lang="en-US" dirty="0"/>
        </a:p>
      </dgm:t>
    </dgm:pt>
    <dgm:pt modelId="{F3B07BB6-F8BF-4CD9-8DB8-4A9DDED0B125}" type="parTrans" cxnId="{79345049-73E9-4D32-8358-1A1D3D810660}">
      <dgm:prSet/>
      <dgm:spPr/>
      <dgm:t>
        <a:bodyPr/>
        <a:lstStyle/>
        <a:p>
          <a:endParaRPr lang="en-US"/>
        </a:p>
      </dgm:t>
    </dgm:pt>
    <dgm:pt modelId="{10760057-11FA-4EB4-8655-26873F025179}" type="sibTrans" cxnId="{79345049-73E9-4D32-8358-1A1D3D810660}">
      <dgm:prSet/>
      <dgm:spPr/>
      <dgm:t>
        <a:bodyPr/>
        <a:lstStyle/>
        <a:p>
          <a:endParaRPr lang="en-US"/>
        </a:p>
      </dgm:t>
    </dgm:pt>
    <dgm:pt modelId="{AB794526-3B84-404E-B9AE-041E561DD9FE}">
      <dgm:prSet phldrT="[Text]"/>
      <dgm:spPr/>
      <dgm:t>
        <a:bodyPr/>
        <a:lstStyle/>
        <a:p>
          <a:r>
            <a:rPr lang="en-US" dirty="0" smtClean="0"/>
            <a:t>Google+ (G+)</a:t>
          </a:r>
          <a:endParaRPr lang="en-US" dirty="0"/>
        </a:p>
      </dgm:t>
    </dgm:pt>
    <dgm:pt modelId="{1D071E4D-4E61-428D-8338-E1586984AA4B}" type="parTrans" cxnId="{B406AE77-AD21-4312-A317-B5C1A66B770D}">
      <dgm:prSet/>
      <dgm:spPr/>
      <dgm:t>
        <a:bodyPr/>
        <a:lstStyle/>
        <a:p>
          <a:endParaRPr lang="en-US"/>
        </a:p>
      </dgm:t>
    </dgm:pt>
    <dgm:pt modelId="{6F07E996-37AE-47F2-BAFD-1A43C8FCF6B5}" type="sibTrans" cxnId="{B406AE77-AD21-4312-A317-B5C1A66B770D}">
      <dgm:prSet/>
      <dgm:spPr/>
      <dgm:t>
        <a:bodyPr/>
        <a:lstStyle/>
        <a:p>
          <a:endParaRPr lang="en-US"/>
        </a:p>
      </dgm:t>
    </dgm:pt>
    <dgm:pt modelId="{B8041B1A-9283-4A66-A520-5C024C51DB28}" type="pres">
      <dgm:prSet presAssocID="{DA822323-25C2-469F-ADFC-F858012A563A}" presName="diagram" presStyleCnt="0">
        <dgm:presLayoutVars>
          <dgm:dir/>
          <dgm:resizeHandles val="exact"/>
        </dgm:presLayoutVars>
      </dgm:prSet>
      <dgm:spPr/>
      <dgm:t>
        <a:bodyPr/>
        <a:lstStyle/>
        <a:p>
          <a:endParaRPr lang="en-US"/>
        </a:p>
      </dgm:t>
    </dgm:pt>
    <dgm:pt modelId="{C997E9D0-33B3-43D3-9B2F-92AF3CD6797B}" type="pres">
      <dgm:prSet presAssocID="{E7C15107-AEA9-4AD6-AD59-EE68A1C38E4C}" presName="arrow" presStyleLbl="node1" presStyleIdx="0" presStyleCnt="2">
        <dgm:presLayoutVars>
          <dgm:bulletEnabled val="1"/>
        </dgm:presLayoutVars>
      </dgm:prSet>
      <dgm:spPr/>
      <dgm:t>
        <a:bodyPr/>
        <a:lstStyle/>
        <a:p>
          <a:endParaRPr lang="en-US"/>
        </a:p>
      </dgm:t>
    </dgm:pt>
    <dgm:pt modelId="{61180B3C-0E60-4799-ACAA-90E5FA1CEE10}" type="pres">
      <dgm:prSet presAssocID="{AB794526-3B84-404E-B9AE-041E561DD9FE}" presName="arrow" presStyleLbl="node1" presStyleIdx="1" presStyleCnt="2">
        <dgm:presLayoutVars>
          <dgm:bulletEnabled val="1"/>
        </dgm:presLayoutVars>
      </dgm:prSet>
      <dgm:spPr/>
      <dgm:t>
        <a:bodyPr/>
        <a:lstStyle/>
        <a:p>
          <a:endParaRPr lang="en-US"/>
        </a:p>
      </dgm:t>
    </dgm:pt>
  </dgm:ptLst>
  <dgm:cxnLst>
    <dgm:cxn modelId="{79345049-73E9-4D32-8358-1A1D3D810660}" srcId="{DA822323-25C2-469F-ADFC-F858012A563A}" destId="{E7C15107-AEA9-4AD6-AD59-EE68A1C38E4C}" srcOrd="0" destOrd="0" parTransId="{F3B07BB6-F8BF-4CD9-8DB8-4A9DDED0B125}" sibTransId="{10760057-11FA-4EB4-8655-26873F025179}"/>
    <dgm:cxn modelId="{BD492691-F3E8-4424-957B-BC620B114A42}" type="presOf" srcId="{E7C15107-AEA9-4AD6-AD59-EE68A1C38E4C}" destId="{C997E9D0-33B3-43D3-9B2F-92AF3CD6797B}" srcOrd="0" destOrd="0" presId="urn:microsoft.com/office/officeart/2005/8/layout/arrow5"/>
    <dgm:cxn modelId="{6B8DC5E4-CA49-483F-8404-6345DC7ABE8E}" type="presOf" srcId="{DA822323-25C2-469F-ADFC-F858012A563A}" destId="{B8041B1A-9283-4A66-A520-5C024C51DB28}" srcOrd="0" destOrd="0" presId="urn:microsoft.com/office/officeart/2005/8/layout/arrow5"/>
    <dgm:cxn modelId="{B406AE77-AD21-4312-A317-B5C1A66B770D}" srcId="{DA822323-25C2-469F-ADFC-F858012A563A}" destId="{AB794526-3B84-404E-B9AE-041E561DD9FE}" srcOrd="1" destOrd="0" parTransId="{1D071E4D-4E61-428D-8338-E1586984AA4B}" sibTransId="{6F07E996-37AE-47F2-BAFD-1A43C8FCF6B5}"/>
    <dgm:cxn modelId="{E543F298-4511-4B17-B6A5-A8F7A52B54B0}" type="presOf" srcId="{AB794526-3B84-404E-B9AE-041E561DD9FE}" destId="{61180B3C-0E60-4799-ACAA-90E5FA1CEE10}" srcOrd="0" destOrd="0" presId="urn:microsoft.com/office/officeart/2005/8/layout/arrow5"/>
    <dgm:cxn modelId="{D7696294-D452-404B-8380-44E3406EBEE8}" type="presParOf" srcId="{B8041B1A-9283-4A66-A520-5C024C51DB28}" destId="{C997E9D0-33B3-43D3-9B2F-92AF3CD6797B}" srcOrd="0" destOrd="0" presId="urn:microsoft.com/office/officeart/2005/8/layout/arrow5"/>
    <dgm:cxn modelId="{67320D18-D726-464A-8F58-5C3BDA5B39C9}" type="presParOf" srcId="{B8041B1A-9283-4A66-A520-5C024C51DB28}" destId="{61180B3C-0E60-4799-ACAA-90E5FA1CEE1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Social Networking Services and Communities</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b="1" dirty="0" smtClean="0">
              <a:solidFill>
                <a:srgbClr val="5A8B25"/>
              </a:solidFill>
            </a:rPr>
            <a:t>Engaging Consumers with Blogs and Microblogs</a:t>
          </a:r>
          <a:endParaRPr lang="en-US" b="1" dirty="0">
            <a:solidFill>
              <a:srgbClr val="5A8B25"/>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Mashups, Social Metrics, and Monitoring Tools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Knowledge Sharing in the Social Workplace</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t>Web 2.0—The Social Web</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F3B949BF-6271-4B9D-A85E-10C10F28E38A}" srcId="{27E1A284-FB59-4211-A2A6-296ECC7AF733}" destId="{BF040C06-D312-4F8C-ACB3-85D06B8E305C}" srcOrd="4" destOrd="0" parTransId="{84092373-21E7-4902-B2D0-ED59AFBACE39}" sibTransId="{318A7937-6144-4B1B-B27B-64760AA0F20D}"/>
    <dgm:cxn modelId="{382E9AE7-63FF-45A5-8F35-48BEECD1C3A0}" type="presOf" srcId="{318A7937-6144-4B1B-B27B-64760AA0F20D}" destId="{4F56F714-C9FE-4CB7-BFA6-DB8A3BCD8EED}" srcOrd="0" destOrd="0" presId="urn:microsoft.com/office/officeart/2005/8/layout/cycle1"/>
    <dgm:cxn modelId="{461AD194-EAB4-4904-985F-53DCC8EB47E3}" type="presOf" srcId="{BF040C06-D312-4F8C-ACB3-85D06B8E305C}" destId="{EA611E80-2D38-467A-9D70-00B07686AA2F}" srcOrd="0" destOrd="0" presId="urn:microsoft.com/office/officeart/2005/8/layout/cycle1"/>
    <dgm:cxn modelId="{56624083-76DB-4F02-8028-88E9BD4DB020}" type="presOf" srcId="{08A3218D-962D-4B2D-AFA9-758784621306}" destId="{0A5141A9-9A5E-4F9E-B8D4-E663C7220C1C}" srcOrd="0" destOrd="0" presId="urn:microsoft.com/office/officeart/2005/8/layout/cycle1"/>
    <dgm:cxn modelId="{6EBEE6F4-D6C8-41AC-85E8-2F5229784937}" type="presOf" srcId="{E96240FE-D269-43EC-A72D-BE6D42FBED2A}" destId="{02E85226-A9A2-493C-825C-0403A6A4CC01}" srcOrd="0" destOrd="0" presId="urn:microsoft.com/office/officeart/2005/8/layout/cycle1"/>
    <dgm:cxn modelId="{5D1A66A5-D83B-4DBA-BED8-BE9E23A9C5E2}" type="presOf" srcId="{F5AD8166-0AD2-4AC9-93DF-0F1A7E4681A8}" destId="{D9198F7A-99DF-4591-B1DC-2620606084FF}"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216A0580-0E94-40DA-9465-1FBC8B45E2A0}" type="presOf" srcId="{D8B2400E-FCAE-419A-B761-6ED663DEC67E}" destId="{CE8778B7-9A61-4F06-A1F7-678BEE7FE664}" srcOrd="0" destOrd="0" presId="urn:microsoft.com/office/officeart/2005/8/layout/cycle1"/>
    <dgm:cxn modelId="{79178DE8-D7B1-4A27-B4F1-80D846B37F18}" type="presOf" srcId="{27E1A284-FB59-4211-A2A6-296ECC7AF733}" destId="{E92E50ED-2104-4C56-839A-1D58E60B697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675D01B4-9815-4CD4-9FDB-DB60FF868C06}" type="presOf" srcId="{4A5B2F96-8D0E-4C55-952A-5E74D0CE2694}" destId="{5502ED10-4163-4978-A2D8-019016FBE56E}"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8C038978-BAA2-4AE6-BDF6-6BFA1AB99C6A}" type="presOf" srcId="{DD36AD2A-744B-4626-9C69-4A76E3BF39B5}" destId="{A358ADC3-06B9-42DB-8FFB-235E2F6F2F98}" srcOrd="0" destOrd="0" presId="urn:microsoft.com/office/officeart/2005/8/layout/cycle1"/>
    <dgm:cxn modelId="{E45DF47A-87D9-4F84-9557-0D2C2081330E}" type="presOf" srcId="{37A83061-BB15-4DC8-987C-C41F59F2283C}" destId="{D445377C-82B8-4D46-A8DA-7A1EF300CC48}" srcOrd="0" destOrd="0" presId="urn:microsoft.com/office/officeart/2005/8/layout/cycle1"/>
    <dgm:cxn modelId="{540591D2-7BBD-479B-AC4F-9E3592CF15C8}" type="presOf" srcId="{F5EA89EC-E158-4D50-96F6-DF07B08E3671}" destId="{A4AB0C58-7056-484E-BD14-C051808D0C28}" srcOrd="0" destOrd="0" presId="urn:microsoft.com/office/officeart/2005/8/layout/cycle1"/>
    <dgm:cxn modelId="{598315FC-BB3A-473A-B1A4-D25793316BA4}" type="presParOf" srcId="{E92E50ED-2104-4C56-839A-1D58E60B6978}" destId="{4A70DB3B-BC26-4C3A-A4B3-FD97B373CBF9}" srcOrd="0" destOrd="0" presId="urn:microsoft.com/office/officeart/2005/8/layout/cycle1"/>
    <dgm:cxn modelId="{D374859B-A02B-41E7-A565-BC97F85E6829}" type="presParOf" srcId="{E92E50ED-2104-4C56-839A-1D58E60B6978}" destId="{A4AB0C58-7056-484E-BD14-C051808D0C28}" srcOrd="1" destOrd="0" presId="urn:microsoft.com/office/officeart/2005/8/layout/cycle1"/>
    <dgm:cxn modelId="{0B6D88D9-7612-46A9-8BC0-E71B930E5CA4}" type="presParOf" srcId="{E92E50ED-2104-4C56-839A-1D58E60B6978}" destId="{CE8778B7-9A61-4F06-A1F7-678BEE7FE664}" srcOrd="2" destOrd="0" presId="urn:microsoft.com/office/officeart/2005/8/layout/cycle1"/>
    <dgm:cxn modelId="{4611C375-452A-405C-BF25-075C9A6A8C5D}" type="presParOf" srcId="{E92E50ED-2104-4C56-839A-1D58E60B6978}" destId="{5F40BA3D-6F50-40EE-8764-161954C5089D}" srcOrd="3" destOrd="0" presId="urn:microsoft.com/office/officeart/2005/8/layout/cycle1"/>
    <dgm:cxn modelId="{E24AD495-E869-43EC-BB89-2B5FAE1CE546}" type="presParOf" srcId="{E92E50ED-2104-4C56-839A-1D58E60B6978}" destId="{D445377C-82B8-4D46-A8DA-7A1EF300CC48}" srcOrd="4" destOrd="0" presId="urn:microsoft.com/office/officeart/2005/8/layout/cycle1"/>
    <dgm:cxn modelId="{21ECD691-7A0D-47C4-8CF0-9FC3C90B5455}" type="presParOf" srcId="{E92E50ED-2104-4C56-839A-1D58E60B6978}" destId="{5502ED10-4163-4978-A2D8-019016FBE56E}" srcOrd="5" destOrd="0" presId="urn:microsoft.com/office/officeart/2005/8/layout/cycle1"/>
    <dgm:cxn modelId="{4CCB4448-D8C4-44D4-8582-AD7E00737266}" type="presParOf" srcId="{E92E50ED-2104-4C56-839A-1D58E60B6978}" destId="{7A587A47-9FA4-421A-8FE9-2A20CF7B81FB}" srcOrd="6" destOrd="0" presId="urn:microsoft.com/office/officeart/2005/8/layout/cycle1"/>
    <dgm:cxn modelId="{71D5CB94-04C7-4119-9ED3-EB153EC5FBDE}" type="presParOf" srcId="{E92E50ED-2104-4C56-839A-1D58E60B6978}" destId="{A358ADC3-06B9-42DB-8FFB-235E2F6F2F98}" srcOrd="7" destOrd="0" presId="urn:microsoft.com/office/officeart/2005/8/layout/cycle1"/>
    <dgm:cxn modelId="{AB1FA64C-5D31-4DB3-9224-F8B0A2569A22}" type="presParOf" srcId="{E92E50ED-2104-4C56-839A-1D58E60B6978}" destId="{02E85226-A9A2-493C-825C-0403A6A4CC01}" srcOrd="8" destOrd="0" presId="urn:microsoft.com/office/officeart/2005/8/layout/cycle1"/>
    <dgm:cxn modelId="{A15EA4A5-A0B1-41F5-8D5D-0C829E260E23}" type="presParOf" srcId="{E92E50ED-2104-4C56-839A-1D58E60B6978}" destId="{73D11EEB-1679-4206-A266-CE9A1AB79ACC}" srcOrd="9" destOrd="0" presId="urn:microsoft.com/office/officeart/2005/8/layout/cycle1"/>
    <dgm:cxn modelId="{A270758F-ECBD-4EBF-BA4C-D87BFCBD3720}" type="presParOf" srcId="{E92E50ED-2104-4C56-839A-1D58E60B6978}" destId="{0A5141A9-9A5E-4F9E-B8D4-E663C7220C1C}" srcOrd="10" destOrd="0" presId="urn:microsoft.com/office/officeart/2005/8/layout/cycle1"/>
    <dgm:cxn modelId="{4BC67397-B6C4-41B4-A436-72EE3784268F}" type="presParOf" srcId="{E92E50ED-2104-4C56-839A-1D58E60B6978}" destId="{D9198F7A-99DF-4591-B1DC-2620606084FF}" srcOrd="11" destOrd="0" presId="urn:microsoft.com/office/officeart/2005/8/layout/cycle1"/>
    <dgm:cxn modelId="{505FFF70-6F73-476E-B78D-57BE13BD98C6}" type="presParOf" srcId="{E92E50ED-2104-4C56-839A-1D58E60B6978}" destId="{25CA3731-1185-42A8-951C-5D21935C393B}" srcOrd="12" destOrd="0" presId="urn:microsoft.com/office/officeart/2005/8/layout/cycle1"/>
    <dgm:cxn modelId="{929F0CC8-022E-4FF5-B25E-F29A683B9F1E}" type="presParOf" srcId="{E92E50ED-2104-4C56-839A-1D58E60B6978}" destId="{EA611E80-2D38-467A-9D70-00B07686AA2F}" srcOrd="13" destOrd="0" presId="urn:microsoft.com/office/officeart/2005/8/layout/cycle1"/>
    <dgm:cxn modelId="{ABC6C798-2608-4720-9B94-794154D3B35C}"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Social Networking Services and Communities</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Engaging Consumers with Blogs and Microblogs</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b="1" dirty="0" smtClean="0">
              <a:solidFill>
                <a:srgbClr val="5A8B25"/>
              </a:solidFill>
            </a:rPr>
            <a:t>Mashups, Social Metrics, and Monitoring Tools</a:t>
          </a:r>
          <a:endParaRPr lang="en-US" b="1" dirty="0">
            <a:solidFill>
              <a:srgbClr val="5A8B25"/>
            </a:solidFill>
          </a:endParaRPr>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dirty="0" smtClean="0"/>
            <a:t>Knowledge Sharing in the Social Workplace</a:t>
          </a:r>
          <a:endParaRPr lang="en-US" dirty="0"/>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t>Web 2.0—The Social Web</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B6231F02-5A6C-497B-A9B8-EA899A9E7B3E}" type="presOf" srcId="{4A5B2F96-8D0E-4C55-952A-5E74D0CE2694}" destId="{5502ED10-4163-4978-A2D8-019016FBE56E}" srcOrd="0" destOrd="0" presId="urn:microsoft.com/office/officeart/2005/8/layout/cycle1"/>
    <dgm:cxn modelId="{D89B6BF7-8F0E-4D8F-B06A-D963CE9FC6EB}" type="presOf" srcId="{E96240FE-D269-43EC-A72D-BE6D42FBED2A}" destId="{02E85226-A9A2-493C-825C-0403A6A4CC01}" srcOrd="0" destOrd="0" presId="urn:microsoft.com/office/officeart/2005/8/layout/cycle1"/>
    <dgm:cxn modelId="{F3B949BF-6271-4B9D-A85E-10C10F28E38A}" srcId="{27E1A284-FB59-4211-A2A6-296ECC7AF733}" destId="{BF040C06-D312-4F8C-ACB3-85D06B8E305C}" srcOrd="4" destOrd="0" parTransId="{84092373-21E7-4902-B2D0-ED59AFBACE39}" sibTransId="{318A7937-6144-4B1B-B27B-64760AA0F20D}"/>
    <dgm:cxn modelId="{1A29EC04-F02F-4A2F-8808-1B2A8E7E1AD7}" type="presOf" srcId="{BF040C06-D312-4F8C-ACB3-85D06B8E305C}" destId="{EA611E80-2D38-467A-9D70-00B07686AA2F}" srcOrd="0" destOrd="0" presId="urn:microsoft.com/office/officeart/2005/8/layout/cycle1"/>
    <dgm:cxn modelId="{4FF8B0DA-1F76-48E3-8A64-161C5F5A752C}" type="presOf" srcId="{37A83061-BB15-4DC8-987C-C41F59F2283C}" destId="{D445377C-82B8-4D46-A8DA-7A1EF300CC48}"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E9FA8F86-BEC0-48BF-BC76-70601A17E971}" type="presOf" srcId="{08A3218D-962D-4B2D-AFA9-758784621306}" destId="{0A5141A9-9A5E-4F9E-B8D4-E663C7220C1C}" srcOrd="0" destOrd="0" presId="urn:microsoft.com/office/officeart/2005/8/layout/cycle1"/>
    <dgm:cxn modelId="{01C6AF38-9B1F-468B-B6CD-D8C840D62A1C}"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0D2D79EA-9A28-4D4C-BD42-006AB1C2265D}" type="presOf" srcId="{F5EA89EC-E158-4D50-96F6-DF07B08E3671}" destId="{A4AB0C58-7056-484E-BD14-C051808D0C28}"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0250F1A6-6556-4AA3-B62D-95533CCDF6FB}" type="presOf" srcId="{27E1A284-FB59-4211-A2A6-296ECC7AF733}" destId="{E92E50ED-2104-4C56-839A-1D58E60B6978}" srcOrd="0" destOrd="0" presId="urn:microsoft.com/office/officeart/2005/8/layout/cycle1"/>
    <dgm:cxn modelId="{141927D6-1B1C-4EAB-B676-FCD963697A34}" type="presOf" srcId="{318A7937-6144-4B1B-B27B-64760AA0F20D}" destId="{4F56F714-C9FE-4CB7-BFA6-DB8A3BCD8EED}" srcOrd="0" destOrd="0" presId="urn:microsoft.com/office/officeart/2005/8/layout/cycle1"/>
    <dgm:cxn modelId="{D5EBA185-3192-4410-A86D-5AD98F9A604E}" type="presOf" srcId="{F5AD8166-0AD2-4AC9-93DF-0F1A7E4681A8}" destId="{D9198F7A-99DF-4591-B1DC-2620606084FF}" srcOrd="0" destOrd="0" presId="urn:microsoft.com/office/officeart/2005/8/layout/cycle1"/>
    <dgm:cxn modelId="{B02A3202-AB10-4984-B4AB-68A4C3E0B8D7}" type="presOf" srcId="{DD36AD2A-744B-4626-9C69-4A76E3BF39B5}" destId="{A358ADC3-06B9-42DB-8FFB-235E2F6F2F98}" srcOrd="0" destOrd="0" presId="urn:microsoft.com/office/officeart/2005/8/layout/cycle1"/>
    <dgm:cxn modelId="{0BE552EA-A6DF-46AE-B10B-85132F2D3F85}" type="presParOf" srcId="{E92E50ED-2104-4C56-839A-1D58E60B6978}" destId="{4A70DB3B-BC26-4C3A-A4B3-FD97B373CBF9}" srcOrd="0" destOrd="0" presId="urn:microsoft.com/office/officeart/2005/8/layout/cycle1"/>
    <dgm:cxn modelId="{56F84B15-3860-46BD-9B38-1261493C5C4F}" type="presParOf" srcId="{E92E50ED-2104-4C56-839A-1D58E60B6978}" destId="{A4AB0C58-7056-484E-BD14-C051808D0C28}" srcOrd="1" destOrd="0" presId="urn:microsoft.com/office/officeart/2005/8/layout/cycle1"/>
    <dgm:cxn modelId="{60DD1636-9051-44C1-8D4B-D91B34C10ACB}" type="presParOf" srcId="{E92E50ED-2104-4C56-839A-1D58E60B6978}" destId="{CE8778B7-9A61-4F06-A1F7-678BEE7FE664}" srcOrd="2" destOrd="0" presId="urn:microsoft.com/office/officeart/2005/8/layout/cycle1"/>
    <dgm:cxn modelId="{8CB34975-E352-4A18-8A41-869F3E5EA04A}" type="presParOf" srcId="{E92E50ED-2104-4C56-839A-1D58E60B6978}" destId="{5F40BA3D-6F50-40EE-8764-161954C5089D}" srcOrd="3" destOrd="0" presId="urn:microsoft.com/office/officeart/2005/8/layout/cycle1"/>
    <dgm:cxn modelId="{547A122C-5776-44D4-874E-ACCB58992492}" type="presParOf" srcId="{E92E50ED-2104-4C56-839A-1D58E60B6978}" destId="{D445377C-82B8-4D46-A8DA-7A1EF300CC48}" srcOrd="4" destOrd="0" presId="urn:microsoft.com/office/officeart/2005/8/layout/cycle1"/>
    <dgm:cxn modelId="{BAB8A83A-6B68-47A8-BD77-85730EF057EC}" type="presParOf" srcId="{E92E50ED-2104-4C56-839A-1D58E60B6978}" destId="{5502ED10-4163-4978-A2D8-019016FBE56E}" srcOrd="5" destOrd="0" presId="urn:microsoft.com/office/officeart/2005/8/layout/cycle1"/>
    <dgm:cxn modelId="{388E7CA8-E1C2-4EAA-A088-10A11B662BBA}" type="presParOf" srcId="{E92E50ED-2104-4C56-839A-1D58E60B6978}" destId="{7A587A47-9FA4-421A-8FE9-2A20CF7B81FB}" srcOrd="6" destOrd="0" presId="urn:microsoft.com/office/officeart/2005/8/layout/cycle1"/>
    <dgm:cxn modelId="{12081613-E4E5-4F52-B033-F43A55922B63}" type="presParOf" srcId="{E92E50ED-2104-4C56-839A-1D58E60B6978}" destId="{A358ADC3-06B9-42DB-8FFB-235E2F6F2F98}" srcOrd="7" destOrd="0" presId="urn:microsoft.com/office/officeart/2005/8/layout/cycle1"/>
    <dgm:cxn modelId="{5A30E235-063B-42D9-9CF4-94887393B35D}" type="presParOf" srcId="{E92E50ED-2104-4C56-839A-1D58E60B6978}" destId="{02E85226-A9A2-493C-825C-0403A6A4CC01}" srcOrd="8" destOrd="0" presId="urn:microsoft.com/office/officeart/2005/8/layout/cycle1"/>
    <dgm:cxn modelId="{DD9DE3C1-4020-4256-B406-D6592D37FC33}" type="presParOf" srcId="{E92E50ED-2104-4C56-839A-1D58E60B6978}" destId="{73D11EEB-1679-4206-A266-CE9A1AB79ACC}" srcOrd="9" destOrd="0" presId="urn:microsoft.com/office/officeart/2005/8/layout/cycle1"/>
    <dgm:cxn modelId="{7788F0A3-D1E6-42DB-BDEC-3280D7B517CE}" type="presParOf" srcId="{E92E50ED-2104-4C56-839A-1D58E60B6978}" destId="{0A5141A9-9A5E-4F9E-B8D4-E663C7220C1C}" srcOrd="10" destOrd="0" presId="urn:microsoft.com/office/officeart/2005/8/layout/cycle1"/>
    <dgm:cxn modelId="{C55FC010-475A-4F93-9464-66612570678F}" type="presParOf" srcId="{E92E50ED-2104-4C56-839A-1D58E60B6978}" destId="{D9198F7A-99DF-4591-B1DC-2620606084FF}" srcOrd="11" destOrd="0" presId="urn:microsoft.com/office/officeart/2005/8/layout/cycle1"/>
    <dgm:cxn modelId="{006B1C6C-7454-481F-8DBF-6E3F47374A26}" type="presParOf" srcId="{E92E50ED-2104-4C56-839A-1D58E60B6978}" destId="{25CA3731-1185-42A8-951C-5D21935C393B}" srcOrd="12" destOrd="0" presId="urn:microsoft.com/office/officeart/2005/8/layout/cycle1"/>
    <dgm:cxn modelId="{29AE69EC-39CD-455F-9001-91F824DAC4F0}" type="presParOf" srcId="{E92E50ED-2104-4C56-839A-1D58E60B6978}" destId="{EA611E80-2D38-467A-9D70-00B07686AA2F}" srcOrd="13" destOrd="0" presId="urn:microsoft.com/office/officeart/2005/8/layout/cycle1"/>
    <dgm:cxn modelId="{92F97FBD-DD1A-4D89-B779-4FDC7F6F825F}"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Social Networking Services and Communities</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Engaging Consumers with Blogs and Microblogs</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Mashups, Social Metrics, and Monitoring Tools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08A3218D-962D-4B2D-AFA9-758784621306}">
      <dgm:prSet phldrT="[Text]"/>
      <dgm:spPr/>
      <dgm:t>
        <a:bodyPr/>
        <a:lstStyle/>
        <a:p>
          <a:r>
            <a:rPr lang="en-US" b="1" dirty="0" smtClean="0">
              <a:solidFill>
                <a:srgbClr val="5A8B25"/>
              </a:solidFill>
            </a:rPr>
            <a:t>Knowledge Sharing in the Social Workplace</a:t>
          </a:r>
          <a:endParaRPr lang="en-US" b="1" dirty="0">
            <a:solidFill>
              <a:srgbClr val="5A8B25"/>
            </a:solidFill>
          </a:endParaRPr>
        </a:p>
      </dgm:t>
    </dgm:pt>
    <dgm:pt modelId="{179CEBED-0DBA-4E6F-9A3D-1010AE6105AF}" type="parTrans" cxnId="{23180AD8-E319-4F52-BF29-3451ECEA288B}">
      <dgm:prSet/>
      <dgm:spPr/>
      <dgm:t>
        <a:bodyPr/>
        <a:lstStyle/>
        <a:p>
          <a:endParaRPr lang="en-US"/>
        </a:p>
      </dgm:t>
    </dgm:pt>
    <dgm:pt modelId="{F5AD8166-0AD2-4AC9-93DF-0F1A7E4681A8}" type="sibTrans" cxnId="{23180AD8-E319-4F52-BF29-3451ECEA288B}">
      <dgm:prSet/>
      <dgm:spPr/>
      <dgm:t>
        <a:bodyPr/>
        <a:lstStyle/>
        <a:p>
          <a:endParaRPr lang="en-US"/>
        </a:p>
      </dgm:t>
    </dgm:pt>
    <dgm:pt modelId="{BF040C06-D312-4F8C-ACB3-85D06B8E305C}">
      <dgm:prSet phldrT="[Text]"/>
      <dgm:spPr/>
      <dgm:t>
        <a:bodyPr/>
        <a:lstStyle/>
        <a:p>
          <a:r>
            <a:rPr lang="en-US" dirty="0" smtClean="0"/>
            <a:t>Web 2.0—The Social Web</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5">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5"/>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5">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5"/>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5">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5"/>
      <dgm:spPr/>
      <dgm:t>
        <a:bodyPr/>
        <a:lstStyle/>
        <a:p>
          <a:endParaRPr lang="en-US"/>
        </a:p>
      </dgm:t>
    </dgm:pt>
    <dgm:pt modelId="{73D11EEB-1679-4206-A266-CE9A1AB79ACC}" type="pres">
      <dgm:prSet presAssocID="{08A3218D-962D-4B2D-AFA9-758784621306}" presName="dummy" presStyleCnt="0"/>
      <dgm:spPr/>
    </dgm:pt>
    <dgm:pt modelId="{0A5141A9-9A5E-4F9E-B8D4-E663C7220C1C}" type="pres">
      <dgm:prSet presAssocID="{08A3218D-962D-4B2D-AFA9-758784621306}" presName="node" presStyleLbl="revTx" presStyleIdx="3" presStyleCnt="5">
        <dgm:presLayoutVars>
          <dgm:bulletEnabled val="1"/>
        </dgm:presLayoutVars>
      </dgm:prSet>
      <dgm:spPr/>
      <dgm:t>
        <a:bodyPr/>
        <a:lstStyle/>
        <a:p>
          <a:endParaRPr lang="en-US"/>
        </a:p>
      </dgm:t>
    </dgm:pt>
    <dgm:pt modelId="{D9198F7A-99DF-4591-B1DC-2620606084FF}" type="pres">
      <dgm:prSet presAssocID="{F5AD8166-0AD2-4AC9-93DF-0F1A7E4681A8}" presName="sibTrans" presStyleLbl="node1" presStyleIdx="3" presStyleCnt="5"/>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4" presStyleCnt="5">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4" presStyleCnt="5"/>
      <dgm:spPr/>
      <dgm:t>
        <a:bodyPr/>
        <a:lstStyle/>
        <a:p>
          <a:endParaRPr lang="en-US"/>
        </a:p>
      </dgm:t>
    </dgm:pt>
  </dgm:ptLst>
  <dgm:cxnLst>
    <dgm:cxn modelId="{D01B5A3C-E9B9-481E-A0D4-E376B7B0E8B2}" type="presOf" srcId="{27E1A284-FB59-4211-A2A6-296ECC7AF733}" destId="{E92E50ED-2104-4C56-839A-1D58E60B6978}" srcOrd="0" destOrd="0" presId="urn:microsoft.com/office/officeart/2005/8/layout/cycle1"/>
    <dgm:cxn modelId="{F3B949BF-6271-4B9D-A85E-10C10F28E38A}" srcId="{27E1A284-FB59-4211-A2A6-296ECC7AF733}" destId="{BF040C06-D312-4F8C-ACB3-85D06B8E305C}" srcOrd="4" destOrd="0" parTransId="{84092373-21E7-4902-B2D0-ED59AFBACE39}" sibTransId="{318A7937-6144-4B1B-B27B-64760AA0F20D}"/>
    <dgm:cxn modelId="{A9447723-9AA5-4F10-B01F-406C322DA436}" type="presOf" srcId="{37A83061-BB15-4DC8-987C-C41F59F2283C}" destId="{D445377C-82B8-4D46-A8DA-7A1EF300CC48}" srcOrd="0" destOrd="0" presId="urn:microsoft.com/office/officeart/2005/8/layout/cycle1"/>
    <dgm:cxn modelId="{0B1C742D-5641-4A2A-A36E-B7DEAC32693C}" type="presOf" srcId="{D8B2400E-FCAE-419A-B761-6ED663DEC67E}" destId="{CE8778B7-9A61-4F06-A1F7-678BEE7FE664}" srcOrd="0" destOrd="0" presId="urn:microsoft.com/office/officeart/2005/8/layout/cycle1"/>
    <dgm:cxn modelId="{EA84BE8E-9A0E-4177-97C0-DF9DA5B50937}" type="presOf" srcId="{F5AD8166-0AD2-4AC9-93DF-0F1A7E4681A8}" destId="{D9198F7A-99DF-4591-B1DC-2620606084FF}" srcOrd="0" destOrd="0" presId="urn:microsoft.com/office/officeart/2005/8/layout/cycle1"/>
    <dgm:cxn modelId="{90DAA364-FFDD-411A-8C88-C0C770AD1DF1}" type="presOf" srcId="{318A7937-6144-4B1B-B27B-64760AA0F20D}" destId="{4F56F714-C9FE-4CB7-BFA6-DB8A3BCD8EED}" srcOrd="0" destOrd="0" presId="urn:microsoft.com/office/officeart/2005/8/layout/cycle1"/>
    <dgm:cxn modelId="{23180AD8-E319-4F52-BF29-3451ECEA288B}" srcId="{27E1A284-FB59-4211-A2A6-296ECC7AF733}" destId="{08A3218D-962D-4B2D-AFA9-758784621306}" srcOrd="3" destOrd="0" parTransId="{179CEBED-0DBA-4E6F-9A3D-1010AE6105AF}" sibTransId="{F5AD8166-0AD2-4AC9-93DF-0F1A7E4681A8}"/>
    <dgm:cxn modelId="{167B1B36-47F5-48D7-9BE5-5C59C52D22C7}" type="presOf" srcId="{08A3218D-962D-4B2D-AFA9-758784621306}" destId="{0A5141A9-9A5E-4F9E-B8D4-E663C7220C1C}" srcOrd="0" destOrd="0" presId="urn:microsoft.com/office/officeart/2005/8/layout/cycle1"/>
    <dgm:cxn modelId="{33E9D9E4-D27B-46BC-ABBE-A047B543DDA8}" type="presOf" srcId="{F5EA89EC-E158-4D50-96F6-DF07B08E3671}" destId="{A4AB0C58-7056-484E-BD14-C051808D0C28}" srcOrd="0" destOrd="0" presId="urn:microsoft.com/office/officeart/2005/8/layout/cycle1"/>
    <dgm:cxn modelId="{F936E00A-81E9-4D4B-AD67-CF8D64CF8EB0}" type="presOf" srcId="{BF040C06-D312-4F8C-ACB3-85D06B8E305C}" destId="{EA611E80-2D38-467A-9D70-00B07686AA2F}" srcOrd="0" destOrd="0" presId="urn:microsoft.com/office/officeart/2005/8/layout/cycle1"/>
    <dgm:cxn modelId="{8B1442C6-E905-4C96-ADC8-63EF1590593D}" type="presOf" srcId="{4A5B2F96-8D0E-4C55-952A-5E74D0CE2694}" destId="{5502ED10-4163-4978-A2D8-019016FBE56E}"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9B2020AF-03D3-43C6-897C-8272DB817361}" type="presOf" srcId="{E96240FE-D269-43EC-A72D-BE6D42FBED2A}" destId="{02E85226-A9A2-493C-825C-0403A6A4CC01}" srcOrd="0" destOrd="0" presId="urn:microsoft.com/office/officeart/2005/8/layout/cycle1"/>
    <dgm:cxn modelId="{9144D5C0-FBAC-4F90-8F3F-129294CEA5FD}" type="presOf" srcId="{DD36AD2A-744B-4626-9C69-4A76E3BF39B5}" destId="{A358ADC3-06B9-42DB-8FFB-235E2F6F2F98}" srcOrd="0" destOrd="0" presId="urn:microsoft.com/office/officeart/2005/8/layout/cycle1"/>
    <dgm:cxn modelId="{604C5C18-5C3E-4218-980D-C9D6316A7387}" type="presParOf" srcId="{E92E50ED-2104-4C56-839A-1D58E60B6978}" destId="{4A70DB3B-BC26-4C3A-A4B3-FD97B373CBF9}" srcOrd="0" destOrd="0" presId="urn:microsoft.com/office/officeart/2005/8/layout/cycle1"/>
    <dgm:cxn modelId="{3987B417-1B14-41AF-811C-F1EB328B2544}" type="presParOf" srcId="{E92E50ED-2104-4C56-839A-1D58E60B6978}" destId="{A4AB0C58-7056-484E-BD14-C051808D0C28}" srcOrd="1" destOrd="0" presId="urn:microsoft.com/office/officeart/2005/8/layout/cycle1"/>
    <dgm:cxn modelId="{F92A2A08-9D85-4B06-849C-1475202CD856}" type="presParOf" srcId="{E92E50ED-2104-4C56-839A-1D58E60B6978}" destId="{CE8778B7-9A61-4F06-A1F7-678BEE7FE664}" srcOrd="2" destOrd="0" presId="urn:microsoft.com/office/officeart/2005/8/layout/cycle1"/>
    <dgm:cxn modelId="{B4E8B034-57D7-4C2A-8562-0347274AE945}" type="presParOf" srcId="{E92E50ED-2104-4C56-839A-1D58E60B6978}" destId="{5F40BA3D-6F50-40EE-8764-161954C5089D}" srcOrd="3" destOrd="0" presId="urn:microsoft.com/office/officeart/2005/8/layout/cycle1"/>
    <dgm:cxn modelId="{950C8A16-72AE-42F9-845A-370E53060F5D}" type="presParOf" srcId="{E92E50ED-2104-4C56-839A-1D58E60B6978}" destId="{D445377C-82B8-4D46-A8DA-7A1EF300CC48}" srcOrd="4" destOrd="0" presId="urn:microsoft.com/office/officeart/2005/8/layout/cycle1"/>
    <dgm:cxn modelId="{F5090CBB-2E0B-4412-8A48-590FE0C2E60A}" type="presParOf" srcId="{E92E50ED-2104-4C56-839A-1D58E60B6978}" destId="{5502ED10-4163-4978-A2D8-019016FBE56E}" srcOrd="5" destOrd="0" presId="urn:microsoft.com/office/officeart/2005/8/layout/cycle1"/>
    <dgm:cxn modelId="{4328EC82-106B-4D7E-91F6-02DB30C54C6B}" type="presParOf" srcId="{E92E50ED-2104-4C56-839A-1D58E60B6978}" destId="{7A587A47-9FA4-421A-8FE9-2A20CF7B81FB}" srcOrd="6" destOrd="0" presId="urn:microsoft.com/office/officeart/2005/8/layout/cycle1"/>
    <dgm:cxn modelId="{2FC36132-E401-4C5F-81AF-99A841EC35B6}" type="presParOf" srcId="{E92E50ED-2104-4C56-839A-1D58E60B6978}" destId="{A358ADC3-06B9-42DB-8FFB-235E2F6F2F98}" srcOrd="7" destOrd="0" presId="urn:microsoft.com/office/officeart/2005/8/layout/cycle1"/>
    <dgm:cxn modelId="{43FEF277-2919-412E-84BE-A94783313ADD}" type="presParOf" srcId="{E92E50ED-2104-4C56-839A-1D58E60B6978}" destId="{02E85226-A9A2-493C-825C-0403A6A4CC01}" srcOrd="8" destOrd="0" presId="urn:microsoft.com/office/officeart/2005/8/layout/cycle1"/>
    <dgm:cxn modelId="{899D02BE-0A1B-4C70-ACA7-57E2F6A0554B}" type="presParOf" srcId="{E92E50ED-2104-4C56-839A-1D58E60B6978}" destId="{73D11EEB-1679-4206-A266-CE9A1AB79ACC}" srcOrd="9" destOrd="0" presId="urn:microsoft.com/office/officeart/2005/8/layout/cycle1"/>
    <dgm:cxn modelId="{FFB31DD7-76EA-4DFE-A522-23A47E969ACA}" type="presParOf" srcId="{E92E50ED-2104-4C56-839A-1D58E60B6978}" destId="{0A5141A9-9A5E-4F9E-B8D4-E663C7220C1C}" srcOrd="10" destOrd="0" presId="urn:microsoft.com/office/officeart/2005/8/layout/cycle1"/>
    <dgm:cxn modelId="{2F2A2EFE-9B25-4128-BBBD-AB21EC642ADE}" type="presParOf" srcId="{E92E50ED-2104-4C56-839A-1D58E60B6978}" destId="{D9198F7A-99DF-4591-B1DC-2620606084FF}" srcOrd="11" destOrd="0" presId="urn:microsoft.com/office/officeart/2005/8/layout/cycle1"/>
    <dgm:cxn modelId="{CDC014D6-9FB4-4E54-91EB-5F8067241AFD}" type="presParOf" srcId="{E92E50ED-2104-4C56-839A-1D58E60B6978}" destId="{25CA3731-1185-42A8-951C-5D21935C393B}" srcOrd="12" destOrd="0" presId="urn:microsoft.com/office/officeart/2005/8/layout/cycle1"/>
    <dgm:cxn modelId="{0E7C6D92-AD7C-4AB1-8C43-B1330D8FD0A8}" type="presParOf" srcId="{E92E50ED-2104-4C56-839A-1D58E60B6978}" destId="{EA611E80-2D38-467A-9D70-00B07686AA2F}" srcOrd="13" destOrd="0" presId="urn:microsoft.com/office/officeart/2005/8/layout/cycle1"/>
    <dgm:cxn modelId="{6F019105-AC92-46A3-9F93-29D16648DBDF}" type="presParOf" srcId="{E92E50ED-2104-4C56-839A-1D58E60B6978}" destId="{4F56F714-C9FE-4CB7-BFA6-DB8A3BCD8EE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Social Networking Services and Communities</a:t>
          </a:r>
          <a:endParaRPr lang="en-US" sz="1500" kern="1200" dirty="0">
            <a:solidFill>
              <a:schemeClr val="tx1"/>
            </a:solidFill>
          </a:endParaRPr>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Engaging Consumers with Blogs and Microblogs</a:t>
          </a:r>
          <a:endParaRPr lang="en-US" sz="1500" kern="1200" dirty="0">
            <a:solidFill>
              <a:schemeClr val="tx1"/>
            </a:solidFill>
          </a:endParaRPr>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Mashups, Social Metrics, and Monitoring Tools</a:t>
          </a:r>
          <a:endParaRPr lang="en-US" sz="15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Knowledge Sharing in the Social Workplace</a:t>
          </a:r>
          <a:endParaRPr lang="en-US" sz="15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5A8B25"/>
              </a:solidFill>
            </a:rPr>
            <a:t>Web 2.0—The Social Web</a:t>
          </a:r>
          <a:endParaRPr lang="en-US" sz="1500" b="1" kern="1200" dirty="0">
            <a:solidFill>
              <a:srgbClr val="5A8B25"/>
            </a:solidFill>
          </a:endParaRPr>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5A8B25"/>
              </a:solidFill>
            </a:rPr>
            <a:t>Social Networking Services and Communities</a:t>
          </a:r>
          <a:endParaRPr lang="en-US" sz="1500" b="1" kern="1200" dirty="0">
            <a:solidFill>
              <a:srgbClr val="5A8B25"/>
            </a:solidFill>
          </a:endParaRPr>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rPr>
            <a:t>Engaging Consumers with Blogs and Microblogs</a:t>
          </a:r>
          <a:endParaRPr lang="en-US" sz="1500" kern="1200" dirty="0">
            <a:solidFill>
              <a:schemeClr val="tx1"/>
            </a:solidFill>
          </a:endParaRPr>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Mashups, Social Metrics, and Monitoring Tools</a:t>
          </a:r>
          <a:endParaRPr lang="en-US" sz="15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Knowledge Sharing in the Social Workplace</a:t>
          </a:r>
          <a:endParaRPr lang="en-US" sz="15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Web 2.0—The Social Web</a:t>
          </a:r>
          <a:endParaRPr lang="en-US" sz="1500" kern="1200" dirty="0"/>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B41F8-A3E1-4CFC-8F73-24C80F71C86A}">
      <dsp:nvSpPr>
        <dsp:cNvPr id="0" name=""/>
        <dsp:cNvSpPr/>
      </dsp:nvSpPr>
      <dsp:spPr>
        <a:xfrm>
          <a:off x="1506624" y="465802"/>
          <a:ext cx="4215360" cy="4215360"/>
        </a:xfrm>
        <a:prstGeom prst="blockArc">
          <a:avLst>
            <a:gd name="adj1" fmla="val 13500000"/>
            <a:gd name="adj2" fmla="val 162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C1624B-C9A5-4ED8-918E-7B12A40F5E7E}">
      <dsp:nvSpPr>
        <dsp:cNvPr id="0" name=""/>
        <dsp:cNvSpPr/>
      </dsp:nvSpPr>
      <dsp:spPr>
        <a:xfrm>
          <a:off x="1506624" y="465802"/>
          <a:ext cx="4215360" cy="4215360"/>
        </a:xfrm>
        <a:prstGeom prst="blockArc">
          <a:avLst>
            <a:gd name="adj1" fmla="val 10800000"/>
            <a:gd name="adj2" fmla="val 135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B78B4B-0F68-4B5B-81FB-55B910BFB69B}">
      <dsp:nvSpPr>
        <dsp:cNvPr id="0" name=""/>
        <dsp:cNvSpPr/>
      </dsp:nvSpPr>
      <dsp:spPr>
        <a:xfrm>
          <a:off x="1506624" y="465802"/>
          <a:ext cx="4215360" cy="4215360"/>
        </a:xfrm>
        <a:prstGeom prst="blockArc">
          <a:avLst>
            <a:gd name="adj1" fmla="val 8100000"/>
            <a:gd name="adj2" fmla="val 108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56507A-BC0D-4C00-B271-D9EBF1180713}">
      <dsp:nvSpPr>
        <dsp:cNvPr id="0" name=""/>
        <dsp:cNvSpPr/>
      </dsp:nvSpPr>
      <dsp:spPr>
        <a:xfrm>
          <a:off x="1506624" y="465802"/>
          <a:ext cx="4215360" cy="4215360"/>
        </a:xfrm>
        <a:prstGeom prst="blockArc">
          <a:avLst>
            <a:gd name="adj1" fmla="val 5400000"/>
            <a:gd name="adj2" fmla="val 81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CA0A0E-B07E-41ED-AB79-A8A157EBA171}">
      <dsp:nvSpPr>
        <dsp:cNvPr id="0" name=""/>
        <dsp:cNvSpPr/>
      </dsp:nvSpPr>
      <dsp:spPr>
        <a:xfrm>
          <a:off x="1506624" y="465802"/>
          <a:ext cx="4215360" cy="4215360"/>
        </a:xfrm>
        <a:prstGeom prst="blockArc">
          <a:avLst>
            <a:gd name="adj1" fmla="val 2700000"/>
            <a:gd name="adj2" fmla="val 54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00D2F0-E4B7-434A-86DB-7798242D249F}">
      <dsp:nvSpPr>
        <dsp:cNvPr id="0" name=""/>
        <dsp:cNvSpPr/>
      </dsp:nvSpPr>
      <dsp:spPr>
        <a:xfrm>
          <a:off x="1506624" y="465802"/>
          <a:ext cx="4215360" cy="4215360"/>
        </a:xfrm>
        <a:prstGeom prst="blockArc">
          <a:avLst>
            <a:gd name="adj1" fmla="val 0"/>
            <a:gd name="adj2" fmla="val 27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DE3ABB-F860-446C-A3BE-1591D3EE5266}">
      <dsp:nvSpPr>
        <dsp:cNvPr id="0" name=""/>
        <dsp:cNvSpPr/>
      </dsp:nvSpPr>
      <dsp:spPr>
        <a:xfrm>
          <a:off x="1506624" y="465802"/>
          <a:ext cx="4215360" cy="4215360"/>
        </a:xfrm>
        <a:prstGeom prst="blockArc">
          <a:avLst>
            <a:gd name="adj1" fmla="val 18900000"/>
            <a:gd name="adj2" fmla="val 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1CEAC2-CF5C-46ED-BC93-A1CECADBB15C}">
      <dsp:nvSpPr>
        <dsp:cNvPr id="0" name=""/>
        <dsp:cNvSpPr/>
      </dsp:nvSpPr>
      <dsp:spPr>
        <a:xfrm>
          <a:off x="1506624" y="465802"/>
          <a:ext cx="4215360" cy="4215360"/>
        </a:xfrm>
        <a:prstGeom prst="blockArc">
          <a:avLst>
            <a:gd name="adj1" fmla="val 16200000"/>
            <a:gd name="adj2" fmla="val 18900000"/>
            <a:gd name="adj3" fmla="val 34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C0E28B-A9EA-465E-AE78-E65FDB9F9840}">
      <dsp:nvSpPr>
        <dsp:cNvPr id="0" name=""/>
        <dsp:cNvSpPr/>
      </dsp:nvSpPr>
      <dsp:spPr>
        <a:xfrm>
          <a:off x="2643794" y="1666835"/>
          <a:ext cx="1941019" cy="18132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solidFill>
                <a:srgbClr val="92D050"/>
              </a:solidFill>
            </a:rPr>
            <a:t>Semantic Web</a:t>
          </a:r>
          <a:endParaRPr lang="en-US" sz="2500" kern="1200" dirty="0"/>
        </a:p>
      </dsp:txBody>
      <dsp:txXfrm>
        <a:off x="2928050" y="1932386"/>
        <a:ext cx="1372507" cy="1282192"/>
      </dsp:txXfrm>
    </dsp:sp>
    <dsp:sp modelId="{19F9E20A-FEDE-40C7-8783-355957441083}">
      <dsp:nvSpPr>
        <dsp:cNvPr id="0" name=""/>
        <dsp:cNvSpPr/>
      </dsp:nvSpPr>
      <dsp:spPr>
        <a:xfrm>
          <a:off x="3112749" y="359"/>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Selling goods and services</a:t>
          </a:r>
          <a:endParaRPr lang="en-US" sz="900" kern="1200" dirty="0"/>
        </a:p>
      </dsp:txBody>
      <dsp:txXfrm>
        <a:off x="3259651" y="147261"/>
        <a:ext cx="709306" cy="709306"/>
      </dsp:txXfrm>
    </dsp:sp>
    <dsp:sp modelId="{951A4DD4-7263-4D0C-864E-115F124DADEA}">
      <dsp:nvSpPr>
        <dsp:cNvPr id="0" name=""/>
        <dsp:cNvSpPr/>
      </dsp:nvSpPr>
      <dsp:spPr>
        <a:xfrm>
          <a:off x="4577568" y="607107"/>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Customer Prospecting</a:t>
          </a:r>
          <a:endParaRPr lang="en-US" sz="900" kern="1200" dirty="0"/>
        </a:p>
      </dsp:txBody>
      <dsp:txXfrm>
        <a:off x="4724470" y="754009"/>
        <a:ext cx="709306" cy="709306"/>
      </dsp:txXfrm>
    </dsp:sp>
    <dsp:sp modelId="{4E0E7CE4-B846-43A6-9420-80B69CDC8237}">
      <dsp:nvSpPr>
        <dsp:cNvPr id="0" name=""/>
        <dsp:cNvSpPr/>
      </dsp:nvSpPr>
      <dsp:spPr>
        <a:xfrm>
          <a:off x="5184317" y="2071927"/>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Soliciting ideas</a:t>
          </a:r>
          <a:endParaRPr lang="en-US" sz="900" kern="1200" dirty="0"/>
        </a:p>
      </dsp:txBody>
      <dsp:txXfrm>
        <a:off x="5331219" y="2218829"/>
        <a:ext cx="709306" cy="709306"/>
      </dsp:txXfrm>
    </dsp:sp>
    <dsp:sp modelId="{DCB9CAD5-B776-4129-92DD-4753BE701D14}">
      <dsp:nvSpPr>
        <dsp:cNvPr id="0" name=""/>
        <dsp:cNvSpPr/>
      </dsp:nvSpPr>
      <dsp:spPr>
        <a:xfrm>
          <a:off x="4577568" y="3536746"/>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“listening” to Customers</a:t>
          </a:r>
          <a:endParaRPr lang="en-US" sz="900" kern="1200" dirty="0"/>
        </a:p>
      </dsp:txBody>
      <dsp:txXfrm>
        <a:off x="4724470" y="3683648"/>
        <a:ext cx="709306" cy="709306"/>
      </dsp:txXfrm>
    </dsp:sp>
    <dsp:sp modelId="{16E7F81A-711F-4B29-B0F1-636F432EB0B3}">
      <dsp:nvSpPr>
        <dsp:cNvPr id="0" name=""/>
        <dsp:cNvSpPr/>
      </dsp:nvSpPr>
      <dsp:spPr>
        <a:xfrm>
          <a:off x="3112749" y="4143495"/>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Interactive Support</a:t>
          </a:r>
          <a:endParaRPr lang="en-US" sz="900" kern="1200" dirty="0"/>
        </a:p>
      </dsp:txBody>
      <dsp:txXfrm>
        <a:off x="3259651" y="4290397"/>
        <a:ext cx="709306" cy="709306"/>
      </dsp:txXfrm>
    </dsp:sp>
    <dsp:sp modelId="{EBE575FB-E30C-4AB6-AF9F-9102A21D54E6}">
      <dsp:nvSpPr>
        <dsp:cNvPr id="0" name=""/>
        <dsp:cNvSpPr/>
      </dsp:nvSpPr>
      <dsp:spPr>
        <a:xfrm>
          <a:off x="1647929" y="3536746"/>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Encourage Customers</a:t>
          </a:r>
          <a:endParaRPr lang="en-US" sz="900" kern="1200" dirty="0"/>
        </a:p>
      </dsp:txBody>
      <dsp:txXfrm>
        <a:off x="1794831" y="3683648"/>
        <a:ext cx="709306" cy="709306"/>
      </dsp:txXfrm>
    </dsp:sp>
    <dsp:sp modelId="{FFDA55AD-7AEA-426B-AE12-2B652A619517}">
      <dsp:nvSpPr>
        <dsp:cNvPr id="0" name=""/>
        <dsp:cNvSpPr/>
      </dsp:nvSpPr>
      <dsp:spPr>
        <a:xfrm>
          <a:off x="1041181" y="2071927"/>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Building Customer Relationships</a:t>
          </a:r>
          <a:endParaRPr lang="en-US" sz="900" kern="1200" dirty="0"/>
        </a:p>
      </dsp:txBody>
      <dsp:txXfrm>
        <a:off x="1188083" y="2218829"/>
        <a:ext cx="709306" cy="709306"/>
      </dsp:txXfrm>
    </dsp:sp>
    <dsp:sp modelId="{049B456C-AA99-4DBD-AE79-DD64E2443CFA}">
      <dsp:nvSpPr>
        <dsp:cNvPr id="0" name=""/>
        <dsp:cNvSpPr/>
      </dsp:nvSpPr>
      <dsp:spPr>
        <a:xfrm>
          <a:off x="1647929" y="607107"/>
          <a:ext cx="1003110" cy="100311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Advertising</a:t>
          </a:r>
          <a:endParaRPr lang="en-US" sz="900" kern="1200" dirty="0"/>
        </a:p>
      </dsp:txBody>
      <dsp:txXfrm>
        <a:off x="1794831" y="754009"/>
        <a:ext cx="709306" cy="7093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6EFE6-C949-476D-A2D1-BD54254CD891}">
      <dsp:nvSpPr>
        <dsp:cNvPr id="0" name=""/>
        <dsp:cNvSpPr/>
      </dsp:nvSpPr>
      <dsp:spPr>
        <a:xfrm rot="16200000">
          <a:off x="508000" y="-508000"/>
          <a:ext cx="2032000" cy="3048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Personal</a:t>
          </a:r>
          <a:endParaRPr lang="en-US" sz="2800" kern="1200" dirty="0"/>
        </a:p>
      </dsp:txBody>
      <dsp:txXfrm rot="5400000">
        <a:off x="0" y="0"/>
        <a:ext cx="3048000" cy="1524000"/>
      </dsp:txXfrm>
    </dsp:sp>
    <dsp:sp modelId="{E09FA495-21E5-42BC-92F9-FD55788AC55A}">
      <dsp:nvSpPr>
        <dsp:cNvPr id="0" name=""/>
        <dsp:cNvSpPr/>
      </dsp:nvSpPr>
      <dsp:spPr>
        <a:xfrm>
          <a:off x="3048000" y="0"/>
          <a:ext cx="3048000" cy="203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News</a:t>
          </a:r>
          <a:endParaRPr lang="en-US" sz="2800" kern="1200" dirty="0"/>
        </a:p>
      </dsp:txBody>
      <dsp:txXfrm>
        <a:off x="3048000" y="0"/>
        <a:ext cx="3048000" cy="1524000"/>
      </dsp:txXfrm>
    </dsp:sp>
    <dsp:sp modelId="{398C3976-787E-40F9-901F-86D24B38089B}">
      <dsp:nvSpPr>
        <dsp:cNvPr id="0" name=""/>
        <dsp:cNvSpPr/>
      </dsp:nvSpPr>
      <dsp:spPr>
        <a:xfrm rot="10800000">
          <a:off x="0" y="2032000"/>
          <a:ext cx="3048000" cy="203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History</a:t>
          </a:r>
          <a:endParaRPr lang="en-US" sz="2800" kern="1200" dirty="0"/>
        </a:p>
      </dsp:txBody>
      <dsp:txXfrm rot="10800000">
        <a:off x="0" y="2539999"/>
        <a:ext cx="3048000" cy="1524000"/>
      </dsp:txXfrm>
    </dsp:sp>
    <dsp:sp modelId="{FD40D17C-061B-40B2-8A86-FD2BE90BF3AC}">
      <dsp:nvSpPr>
        <dsp:cNvPr id="0" name=""/>
        <dsp:cNvSpPr/>
      </dsp:nvSpPr>
      <dsp:spPr>
        <a:xfrm rot="5400000">
          <a:off x="3556000" y="1523999"/>
          <a:ext cx="2032000" cy="3048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kern="1200" dirty="0" smtClean="0"/>
            <a:t>Business</a:t>
          </a:r>
          <a:endParaRPr lang="en-US" sz="2800" kern="1200" dirty="0"/>
        </a:p>
      </dsp:txBody>
      <dsp:txXfrm rot="-5400000">
        <a:off x="3048000" y="2539999"/>
        <a:ext cx="3048000" cy="1524000"/>
      </dsp:txXfrm>
    </dsp:sp>
    <dsp:sp modelId="{A06CE715-2DFF-4FC7-BECE-6320F68F06F3}">
      <dsp:nvSpPr>
        <dsp:cNvPr id="0" name=""/>
        <dsp:cNvSpPr/>
      </dsp:nvSpPr>
      <dsp:spPr>
        <a:xfrm>
          <a:off x="1600203" y="1219199"/>
          <a:ext cx="2895593" cy="16256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Facebook</a:t>
          </a:r>
        </a:p>
        <a:p>
          <a:pPr lvl="0" algn="ctr" defTabSz="1689100">
            <a:lnSpc>
              <a:spcPct val="90000"/>
            </a:lnSpc>
            <a:spcBef>
              <a:spcPct val="0"/>
            </a:spcBef>
            <a:spcAft>
              <a:spcPct val="35000"/>
            </a:spcAft>
          </a:pPr>
          <a:r>
            <a:rPr lang="en-US" sz="3800" kern="1200" dirty="0" smtClean="0"/>
            <a:t>Open Graph</a:t>
          </a:r>
          <a:endParaRPr lang="en-US" sz="3800" kern="1200" dirty="0"/>
        </a:p>
      </dsp:txBody>
      <dsp:txXfrm>
        <a:off x="1679558" y="1298554"/>
        <a:ext cx="2736883" cy="1466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7E9D0-33B3-43D3-9B2F-92AF3CD6797B}">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smtClean="0"/>
            <a:t>Facebook</a:t>
          </a:r>
          <a:endParaRPr lang="en-US" sz="3600" kern="1200" dirty="0"/>
        </a:p>
      </dsp:txBody>
      <dsp:txXfrm rot="5400000">
        <a:off x="1323" y="1295299"/>
        <a:ext cx="2431107" cy="1473398"/>
      </dsp:txXfrm>
    </dsp:sp>
    <dsp:sp modelId="{61180B3C-0E60-4799-ACAA-90E5FA1CEE10}">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smtClean="0"/>
            <a:t>Google+ (G+)</a:t>
          </a:r>
          <a:endParaRPr lang="en-US" sz="3600" kern="1200" dirty="0"/>
        </a:p>
      </dsp:txBody>
      <dsp:txXfrm rot="-5400000">
        <a:off x="3663570" y="1295300"/>
        <a:ext cx="2431107" cy="14733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Social Networking Services and Communities</a:t>
          </a:r>
          <a:endParaRPr lang="en-US" sz="15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5A8B25"/>
              </a:solidFill>
            </a:rPr>
            <a:t>Engaging Consumers with Blogs and Microblogs</a:t>
          </a:r>
          <a:endParaRPr lang="en-US" sz="1500" b="1" kern="1200" dirty="0">
            <a:solidFill>
              <a:srgbClr val="5A8B25"/>
            </a:solidFill>
          </a:endParaRPr>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Mashups, Social Metrics, and Monitoring Tools</a:t>
          </a:r>
          <a:endParaRPr lang="en-US" sz="15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Knowledge Sharing in the Social Workplace</a:t>
          </a:r>
          <a:endParaRPr lang="en-US" sz="15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Web 2.0—The Social Web</a:t>
          </a:r>
          <a:endParaRPr lang="en-US" sz="1500" kern="1200" dirty="0"/>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Social Networking Services and Communities</a:t>
          </a:r>
          <a:endParaRPr lang="en-US" sz="15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Engaging Consumers with Blogs and Microblogs</a:t>
          </a:r>
          <a:endParaRPr lang="en-US" sz="1500" kern="1200" dirty="0"/>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5A8B25"/>
              </a:solidFill>
            </a:rPr>
            <a:t>Mashups, Social Metrics, and Monitoring Tools</a:t>
          </a:r>
          <a:endParaRPr lang="en-US" sz="1500" b="1" kern="1200" dirty="0">
            <a:solidFill>
              <a:srgbClr val="5A8B25"/>
            </a:solidFill>
          </a:endParaRPr>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Knowledge Sharing in the Social Workplace</a:t>
          </a:r>
          <a:endParaRPr lang="en-US" sz="1500" kern="1200" dirty="0"/>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Web 2.0—The Social Web</a:t>
          </a:r>
          <a:endParaRPr lang="en-US" sz="1500" kern="1200" dirty="0"/>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198912"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Social Networking Services and Communities</a:t>
          </a:r>
          <a:endParaRPr lang="en-US" sz="1500" kern="1200" dirty="0"/>
        </a:p>
      </dsp:txBody>
      <dsp:txXfrm>
        <a:off x="4198912" y="33777"/>
        <a:ext cx="1130498" cy="1130498"/>
      </dsp:txXfrm>
    </dsp:sp>
    <dsp:sp modelId="{CE8778B7-9A61-4F06-A1F7-678BEE7FE664}">
      <dsp:nvSpPr>
        <dsp:cNvPr id="0" name=""/>
        <dsp:cNvSpPr/>
      </dsp:nvSpPr>
      <dsp:spPr>
        <a:xfrm>
          <a:off x="1536187" y="664"/>
          <a:ext cx="4242825" cy="4242825"/>
        </a:xfrm>
        <a:prstGeom prst="circularArrow">
          <a:avLst>
            <a:gd name="adj1" fmla="val 5196"/>
            <a:gd name="adj2" fmla="val 335593"/>
            <a:gd name="adj3" fmla="val 21294546"/>
            <a:gd name="adj4" fmla="val 19765096"/>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882805"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Engaging Consumers with Blogs and Microblogs</a:t>
          </a:r>
          <a:endParaRPr lang="en-US" sz="1500" kern="1200" dirty="0"/>
        </a:p>
      </dsp:txBody>
      <dsp:txXfrm>
        <a:off x="4882805" y="2138582"/>
        <a:ext cx="1130498" cy="1130498"/>
      </dsp:txXfrm>
    </dsp:sp>
    <dsp:sp modelId="{5502ED10-4163-4978-A2D8-019016FBE56E}">
      <dsp:nvSpPr>
        <dsp:cNvPr id="0" name=""/>
        <dsp:cNvSpPr/>
      </dsp:nvSpPr>
      <dsp:spPr>
        <a:xfrm>
          <a:off x="1536187" y="664"/>
          <a:ext cx="4242825" cy="4242825"/>
        </a:xfrm>
        <a:prstGeom prst="circularArrow">
          <a:avLst>
            <a:gd name="adj1" fmla="val 5196"/>
            <a:gd name="adj2" fmla="val 335593"/>
            <a:gd name="adj3" fmla="val 4016050"/>
            <a:gd name="adj4" fmla="val 225219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3092350" y="3439423"/>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Mashups, Social Metrics, and Monitoring Tools</a:t>
          </a:r>
          <a:endParaRPr lang="en-US" sz="1500" kern="1200" dirty="0"/>
        </a:p>
      </dsp:txBody>
      <dsp:txXfrm>
        <a:off x="3092350" y="3439423"/>
        <a:ext cx="1130498" cy="1130498"/>
      </dsp:txXfrm>
    </dsp:sp>
    <dsp:sp modelId="{02E85226-A9A2-493C-825C-0403A6A4CC01}">
      <dsp:nvSpPr>
        <dsp:cNvPr id="0" name=""/>
        <dsp:cNvSpPr/>
      </dsp:nvSpPr>
      <dsp:spPr>
        <a:xfrm>
          <a:off x="1536187" y="664"/>
          <a:ext cx="4242825" cy="4242825"/>
        </a:xfrm>
        <a:prstGeom prst="circularArrow">
          <a:avLst>
            <a:gd name="adj1" fmla="val 5196"/>
            <a:gd name="adj2" fmla="val 335593"/>
            <a:gd name="adj3" fmla="val 8212216"/>
            <a:gd name="adj4" fmla="val 6448357"/>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5141A9-9A5E-4F9E-B8D4-E663C7220C1C}">
      <dsp:nvSpPr>
        <dsp:cNvPr id="0" name=""/>
        <dsp:cNvSpPr/>
      </dsp:nvSpPr>
      <dsp:spPr>
        <a:xfrm>
          <a:off x="1301896" y="2138582"/>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5A8B25"/>
              </a:solidFill>
            </a:rPr>
            <a:t>Knowledge Sharing in the Social Workplace</a:t>
          </a:r>
          <a:endParaRPr lang="en-US" sz="1500" b="1" kern="1200" dirty="0">
            <a:solidFill>
              <a:srgbClr val="5A8B25"/>
            </a:solidFill>
          </a:endParaRPr>
        </a:p>
      </dsp:txBody>
      <dsp:txXfrm>
        <a:off x="1301896" y="2138582"/>
        <a:ext cx="1130498" cy="1130498"/>
      </dsp:txXfrm>
    </dsp:sp>
    <dsp:sp modelId="{D9198F7A-99DF-4591-B1DC-2620606084FF}">
      <dsp:nvSpPr>
        <dsp:cNvPr id="0" name=""/>
        <dsp:cNvSpPr/>
      </dsp:nvSpPr>
      <dsp:spPr>
        <a:xfrm>
          <a:off x="1536187" y="664"/>
          <a:ext cx="4242825" cy="4242825"/>
        </a:xfrm>
        <a:prstGeom prst="circularArrow">
          <a:avLst>
            <a:gd name="adj1" fmla="val 5196"/>
            <a:gd name="adj2" fmla="val 335593"/>
            <a:gd name="adj3" fmla="val 12299311"/>
            <a:gd name="adj4" fmla="val 10769861"/>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985789" y="33777"/>
          <a:ext cx="1130498" cy="113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Web 2.0—The Social Web</a:t>
          </a:r>
          <a:endParaRPr lang="en-US" sz="1500" kern="1200" dirty="0"/>
        </a:p>
      </dsp:txBody>
      <dsp:txXfrm>
        <a:off x="1985789" y="33777"/>
        <a:ext cx="1130498" cy="1130498"/>
      </dsp:txXfrm>
    </dsp:sp>
    <dsp:sp modelId="{4F56F714-C9FE-4CB7-BFA6-DB8A3BCD8EED}">
      <dsp:nvSpPr>
        <dsp:cNvPr id="0" name=""/>
        <dsp:cNvSpPr/>
      </dsp:nvSpPr>
      <dsp:spPr>
        <a:xfrm>
          <a:off x="1536187" y="664"/>
          <a:ext cx="4242825" cy="4242825"/>
        </a:xfrm>
        <a:prstGeom prst="circularArrow">
          <a:avLst>
            <a:gd name="adj1" fmla="val 5196"/>
            <a:gd name="adj2" fmla="val 335593"/>
            <a:gd name="adj3" fmla="val 16867034"/>
            <a:gd name="adj4" fmla="val 15197373"/>
            <a:gd name="adj5" fmla="val 606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C03DC-38DE-49E5-992E-F8B9991FB1A2}" type="datetimeFigureOut">
              <a:rPr lang="en-US" smtClean="0"/>
              <a:t>12/8/2014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69886-3D85-4EC4-9DA4-5B0AA9DC9458}" type="slidenum">
              <a:rPr lang="en-US" smtClean="0"/>
              <a:t>‹#›</a:t>
            </a:fld>
            <a:endParaRPr lang="en-US" dirty="0"/>
          </a:p>
        </p:txBody>
      </p:sp>
    </p:spTree>
    <p:extLst>
      <p:ext uri="{BB962C8B-B14F-4D97-AF65-F5344CB8AC3E}">
        <p14:creationId xmlns:p14="http://schemas.microsoft.com/office/powerpoint/2010/main" val="243916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The new technologies dramatically increase the ability of people to interact with businesses and each other, sharing and finding information, and forming relationships.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Web 2.0 is a term used to describe a phase of World Wide Web evolution characterized by dynamic webpages; use of XML and Java; social media; data from multiple sources, as in mashup applications; broadband connectivity; user communities; and user-generated and user-controlled content.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The new technologies dramatically increase the ability of people to interact with businesses and each other, sharing and finding information, and forming relationships. This perspective explains why Web 2.0 is often called the social Web.</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AJAX technologies, or asynchronous JavaScript and XML, is a term referring to a group of technologies and programming languages that make it possible for webpages to respond to users’ actions without requiring the entire page to reload. AJAX makes it possible for Web developers to create small apps that run on a page instead of a server.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capability makes programs run much faster, eliminating a key source of frustration with the early Web.</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With AJAX and APIs, website programmers can import data from other sources to create new functions and features that we have come to associate with social media applications.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“Markets are conversations.”</a:t>
            </a:r>
          </a:p>
          <a:p>
            <a:pPr lvl="0"/>
            <a:r>
              <a:rPr lang="en-US" sz="1200" kern="1200" dirty="0" smtClean="0">
                <a:solidFill>
                  <a:schemeClr val="tx1"/>
                </a:solidFill>
                <a:effectLst/>
                <a:latin typeface="+mn-lt"/>
                <a:ea typeface="+mn-ea"/>
                <a:cs typeface="+mn-cs"/>
              </a:rPr>
              <a:t>These conversations enable powerful forms of social organization and knowledge exchange.</a:t>
            </a:r>
          </a:p>
          <a:p>
            <a:pPr lvl="0"/>
            <a:r>
              <a:rPr lang="en-US" sz="1200" kern="1200" dirty="0" smtClean="0">
                <a:solidFill>
                  <a:schemeClr val="tx1"/>
                </a:solidFill>
                <a:effectLst/>
                <a:latin typeface="+mn-lt"/>
                <a:ea typeface="+mn-ea"/>
                <a:cs typeface="+mn-cs"/>
              </a:rPr>
              <a:t>People have figured out they obtain better information and support from one another than from vendors. So much for corporate rhetoric about adding value to commoditized products.</a:t>
            </a:r>
          </a:p>
          <a:p>
            <a:pPr lvl="0"/>
            <a:r>
              <a:rPr lang="en-US" sz="1200" kern="1200" dirty="0" smtClean="0">
                <a:solidFill>
                  <a:schemeClr val="tx1"/>
                </a:solidFill>
                <a:effectLst/>
                <a:latin typeface="+mn-lt"/>
                <a:ea typeface="+mn-ea"/>
                <a:cs typeface="+mn-cs"/>
              </a:rPr>
              <a:t>Companies should realize their markets are often laughing. At them.</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Feature convergence is the trend for applications to take on additional features of other applications, such that few applications fit neatly into categories anymore. For instance, Facebook started as a social networking service, but now has features that span almost all of the categories of Web 2.0 applications. YouTube started as a sharing site, making it easy for people to share video clips with others. However, YouTube now contains many features that make it difficult to distinguish from a social networking service. The same is true of Flickr, a photo-sharing site that has really become a community platform for people interested in photography.</a:t>
            </a:r>
            <a:endParaRPr lang="en-US" b="1" dirty="0"/>
          </a:p>
        </p:txBody>
      </p:sp>
      <p:sp>
        <p:nvSpPr>
          <p:cNvPr id="4" name="Slide Number Placeholder 3"/>
          <p:cNvSpPr>
            <a:spLocks noGrp="1"/>
          </p:cNvSpPr>
          <p:nvPr>
            <p:ph type="sldNum" sz="quarter" idx="10"/>
          </p:nvPr>
        </p:nvSpPr>
        <p:spPr/>
        <p:txBody>
          <a:bodyPr/>
          <a:lstStyle/>
          <a:p>
            <a:fld id="{2DB69886-3D85-4EC4-9DA4-5B0AA9DC9458}" type="slidenum">
              <a:rPr lang="en-US" smtClean="0"/>
              <a:t>15</a:t>
            </a:fld>
            <a:endParaRPr lang="en-US" dirty="0"/>
          </a:p>
        </p:txBody>
      </p:sp>
    </p:spTree>
    <p:extLst>
      <p:ext uri="{BB962C8B-B14F-4D97-AF65-F5344CB8AC3E}">
        <p14:creationId xmlns:p14="http://schemas.microsoft.com/office/powerpoint/2010/main" val="86525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Older online communities were often like public bulletin boards where all members of the community could read the messages that others posted. Websites were static, essentially online billboards for the businesses that created them. E-mail was the primary mechanism for social interaction.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Social Networking Service (SNS) is an online platform or website that allows subscribers to interact and form communities or networks based on real-life relationships, shared interests, activities and so 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use a variety of tools and services for sharing interests with others. In addition to consuming content, we add comments or reviews and signal our appreciation for the content by clicking a “Like” or “11” button.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Facebook has begun using the term social graph to refer to the global social network reflecting how we are all connected to one another through relationships. Facebook users can access a social graph application that visually represents the connections among all the people in their network.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Berners-Lee (2007) extends this concept even further when he coined the term giant global graph. This concept is intended to illustrate the connections between people and/or documents and pages online.</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In April 2010 Zuckerberg announced Facebook’s new initiative called Open Graph. The goal was to connect all the different relationships that exist on the Internet by linking websites to Facebook. Programmers at external websites were encouraged to include a Facebook “Like” button on their websites. That way, when a Facebook member visits the website, they can click “Like” and their relationship with that website will be reflected back on their Facebook page for friends to see.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Facebook also encourages other websites to allow people to use their Facebook username and password to sign in or create accounts. For instance, if you are a Facebook member and you visit Pandora.com (a music service) or Yelp.com (a local directory service), you can sign into the sites using your Facebook username and password. Facebook will then share your profile information with those sites.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IBM used it as a location for meetings, training, and recruitment. American Apparel was the first major retailer to set up shop in Second Life. Starwood Hotels used Second Life as a relatively low-cost market research experiment in which avatars visit Starwood’s virtual Aloft hotel. Fashion and clothing manufacturers like Reebok, American Apparel, Adidas, and others used Second Life as a place to feature new clothing designs, setting up virtual stores where Second Life citizens could purchase digital clothing for their avatars. The hope was that awareness of fashion products on Second Life would spur interest and eventual purchase of real-world products.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Private SNSs allow a greater degree of control over the network. Companies can easily monitor activity on their own SNS platforms and track conversations taking place about their brands and products.</a:t>
            </a:r>
          </a:p>
          <a:p>
            <a:r>
              <a:rPr lang="en-US" sz="1200" kern="1200" dirty="0" smtClean="0">
                <a:solidFill>
                  <a:schemeClr val="tx1"/>
                </a:solidFill>
                <a:effectLst/>
                <a:latin typeface="+mn-lt"/>
                <a:ea typeface="+mn-ea"/>
                <a:cs typeface="+mn-cs"/>
              </a:rPr>
              <a:t>Managing a private SNS requires considerably more time, attention, and resources than maintaining a presence on a general SNS. Organizations need to understand up-front that they are making a substantial commitment with this strategy.</a:t>
            </a:r>
          </a:p>
          <a:p>
            <a:endParaRPr lang="en-US" b="1" dirty="0"/>
          </a:p>
        </p:txBody>
      </p:sp>
      <p:sp>
        <p:nvSpPr>
          <p:cNvPr id="4" name="Slide Number Placeholder 3"/>
          <p:cNvSpPr>
            <a:spLocks noGrp="1"/>
          </p:cNvSpPr>
          <p:nvPr>
            <p:ph type="sldNum" sz="quarter" idx="10"/>
          </p:nvPr>
        </p:nvSpPr>
        <p:spPr/>
        <p:txBody>
          <a:bodyPr/>
          <a:lstStyle/>
          <a:p>
            <a:fld id="{2DB69886-3D85-4EC4-9DA4-5B0AA9DC9458}" type="slidenum">
              <a:rPr lang="en-US" smtClean="0"/>
              <a:t>26</a:t>
            </a:fld>
            <a:endParaRPr lang="en-US" dirty="0"/>
          </a:p>
        </p:txBody>
      </p:sp>
    </p:spTree>
    <p:extLst>
      <p:ext uri="{BB962C8B-B14F-4D97-AF65-F5344CB8AC3E}">
        <p14:creationId xmlns:p14="http://schemas.microsoft.com/office/powerpoint/2010/main" val="3560809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In their simplest form, blogs are websites where people regularly post content. Some personal blogs are simply online diaries or journals where people share their thoughts, reflections, or an account of their life. Other blogs are more sophisticated and professional in format, resembling online newspapers or magazines. Because blogging technology has become so common place, you may not always realize you are reading a blog when accessing online content.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 microblog is a blog that consists of frequent, but very brief posts containing text, pictures, or videos. Twitter is perhaps the most well-known example of a microblog.</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A blogging Platform is a software application used to create, edit, and add features to a blog. WordPress and Blogger are two of the most popular blogging platforms.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Corporate bloggers use the medium to tell stories about their brands and connect with customers. Blogs can also be an effective tool for interactive dialogue. Many blogs utilize comment features, allowing readers to respond to blog posts, interacting with the blogger and other readers.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With traditional media, content is tightly controlled and brand messages are “pushed” out to users, often in the form of an ad interruption. With social media, users are frequently attracted or “pulled” to content that is interesting to them and they have greater freedom to decide if, when, and how they want to interact with such content.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Most microblog content consists of text-based messages, although there appears to be an increase in people who are microblogging photos and video on Twitter and Tumblr. Tumblr has increased in popularity recently among younger Internet users because of its multimedia capabilities and ease of use.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Tumblr is often described as a microblogging service because it makes the posting of multimedia content easy for users, and allows them to update their blogs frequently. However, Tumblr blogs can include just as much text as a regular blog, although most who use the service emphasize photographs and video as the primary content. This emphasis on multimedia makes the Tumblr blogs more visually compelling. Tumblr is particularly popular among those who are blogging about things like fashion, entertainment, and the arts.</a:t>
            </a:r>
          </a:p>
          <a:p>
            <a:endParaRPr lang="en-US" b="1" dirty="0"/>
          </a:p>
        </p:txBody>
      </p:sp>
      <p:sp>
        <p:nvSpPr>
          <p:cNvPr id="4" name="Slide Number Placeholder 3"/>
          <p:cNvSpPr>
            <a:spLocks noGrp="1"/>
          </p:cNvSpPr>
          <p:nvPr>
            <p:ph type="sldNum" sz="quarter" idx="10"/>
          </p:nvPr>
        </p:nvSpPr>
        <p:spPr/>
        <p:txBody>
          <a:bodyPr/>
          <a:lstStyle/>
          <a:p>
            <a:fld id="{2DB69886-3D85-4EC4-9DA4-5B0AA9DC9458}" type="slidenum">
              <a:rPr lang="en-US" smtClean="0"/>
              <a:t>34</a:t>
            </a:fld>
            <a:endParaRPr lang="en-US" dirty="0"/>
          </a:p>
        </p:txBody>
      </p:sp>
    </p:spTree>
    <p:extLst>
      <p:ext uri="{BB962C8B-B14F-4D97-AF65-F5344CB8AC3E}">
        <p14:creationId xmlns:p14="http://schemas.microsoft.com/office/powerpoint/2010/main" val="3051754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a:t>
            </a:r>
            <a:r>
              <a:rPr lang="en-US" b="1" baseline="0" dirty="0" smtClean="0"/>
              <a:t> Answers:</a:t>
            </a:r>
          </a:p>
          <a:p>
            <a:endParaRPr lang="en-US" b="1" baseline="0"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To begin with, many of the most popular APIs used in mashup apps are from social media sites. That means the data involved in the mashup are likely to be user-generated social information. The other reason mashups are considered social media is that they represent the power to separate content from form—allowing Web developers (and sometimes users) greater control over how information is displayed and used on the Web.</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One of the most common examples of a consumer mashup that you are likely to encounter involves the integration of map data (from companies such as Google or Mapquest) with information like store names, locations, phone numbers, and consumer reviews from other websites.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RSS technology allows users to subscribe to multiple sources (e.g., blogs, news headlines, video) and have the content displayed in a single application, called an RSS reader or RSS aggregator. Depending on the features of the aggregator, users can personalize how they want information from their news sources organized and displayed.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Monitoring applications allow users to track conversations taking place on social media sites. The initial impetus for the growth of monitoring tools was the need for business organizations to better understand what people were saying about their brands, products, and executives (the “listening” part of the groundswell strategy model). Monitoring services can be used to identify industry experts, commentators, and opinion leaders who post regularly to social media sites. Once identified, public relations professionals can build relationships with these individuals and encourage them to become brand advocates who regularly portray the brand or company positively in their online writing and social media posts.</a:t>
            </a:r>
          </a:p>
          <a:p>
            <a:endParaRPr lang="en-US" b="1" dirty="0"/>
          </a:p>
        </p:txBody>
      </p:sp>
      <p:sp>
        <p:nvSpPr>
          <p:cNvPr id="4" name="Slide Number Placeholder 3"/>
          <p:cNvSpPr>
            <a:spLocks noGrp="1"/>
          </p:cNvSpPr>
          <p:nvPr>
            <p:ph type="sldNum" sz="quarter" idx="10"/>
          </p:nvPr>
        </p:nvSpPr>
        <p:spPr/>
        <p:txBody>
          <a:bodyPr/>
          <a:lstStyle/>
          <a:p>
            <a:fld id="{2DB69886-3D85-4EC4-9DA4-5B0AA9DC9458}" type="slidenum">
              <a:rPr lang="en-US" smtClean="0"/>
              <a:t>41</a:t>
            </a:fld>
            <a:endParaRPr lang="en-US" dirty="0"/>
          </a:p>
        </p:txBody>
      </p:sp>
    </p:spTree>
    <p:extLst>
      <p:ext uri="{BB962C8B-B14F-4D97-AF65-F5344CB8AC3E}">
        <p14:creationId xmlns:p14="http://schemas.microsoft.com/office/powerpoint/2010/main" val="1147234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Suggested</a:t>
            </a:r>
            <a:r>
              <a:rPr lang="en-US" b="1" baseline="0" dirty="0" smtClean="0"/>
              <a:t> Answers:</a:t>
            </a:r>
          </a:p>
          <a:p>
            <a:endParaRPr lang="en-US"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Services like Skype and ooVoo now make it possible to conduct video calls among small groups, making it easier to hold meetings.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Most Web browsers allow users to store links to online content by saving them to a list of favorites or bookmarks. This approach becomes cumbersome as more information is saved because lists grow long and difficult to use. Organizing bookmarks into folders helps a bit, but the folders tend to hide information and users can forget what folder they have stored information in.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Social bookmarking services provide tools which allow users to tag Web content with keywords of their choosing. Users can retrieve links by searching on these keywords. In addition to retrieving links tagged with keywords, users can search for Web content tagged by others. This is what makes the bookmarking system “social.”</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Social media monitoring tools can be used to search the Web for blog posts, tweets and other social activity by industry experts and commentators that might prove to be sources of valuable information. It is often possible to engage these experts on social media by commenting on blog posts, interacting on social networks or services like Twitter.</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The e-mail approach has several drawbacks, perhaps the most obvious being the challenge of keeping different versions of the work organized.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 are two features of Dropbox that make it a great tool. First, saving files to Dropbox is just as easy as saving a file to your hard drive. Other services require you to manually upload and download files. Dropbox also maintains a version history for documents, making it easy to see changes made to a document and undo them if necessary. This is a great feature for teams working on collaborative writing projects.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Like Dropbox, box.net is a cloud storage service but places greater emphasis on social tools and features, which make it a great choice for collaborating teams. Users can edit files stored on box.net without downloading to their hard drives. Like many other social companies, box.net has created an open source API, allowing third-party developers to write applications for box.net users that offer additional sharing and collaboration features. Over 60 such apps have been developed so far.</a:t>
            </a:r>
            <a:endParaRPr lang="en-US" dirty="0"/>
          </a:p>
        </p:txBody>
      </p:sp>
      <p:sp>
        <p:nvSpPr>
          <p:cNvPr id="4" name="Slide Number Placeholder 3"/>
          <p:cNvSpPr>
            <a:spLocks noGrp="1"/>
          </p:cNvSpPr>
          <p:nvPr>
            <p:ph type="sldNum" sz="quarter" idx="10"/>
          </p:nvPr>
        </p:nvSpPr>
        <p:spPr/>
        <p:txBody>
          <a:bodyPr/>
          <a:lstStyle/>
          <a:p>
            <a:fld id="{2DB69886-3D85-4EC4-9DA4-5B0AA9DC9458}" type="slidenum">
              <a:rPr lang="en-US" smtClean="0"/>
              <a:t>47</a:t>
            </a:fld>
            <a:endParaRPr lang="en-US" dirty="0"/>
          </a:p>
        </p:txBody>
      </p:sp>
    </p:spTree>
    <p:extLst>
      <p:ext uri="{BB962C8B-B14F-4D97-AF65-F5344CB8AC3E}">
        <p14:creationId xmlns:p14="http://schemas.microsoft.com/office/powerpoint/2010/main" val="2568131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5562600"/>
            <a:ext cx="9144000" cy="45720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userDrawn="1"/>
        </p:nvSpPr>
        <p:spPr>
          <a:xfrm>
            <a:off x="0" y="0"/>
            <a:ext cx="9144000" cy="2590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a:effectLst>
            <a:innerShdw blurRad="63500" dist="50800" dir="54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05400" y="1447800"/>
            <a:ext cx="3733800" cy="838200"/>
          </a:xfrm>
        </p:spPr>
        <p:txBody>
          <a:bodyPr anchor="b">
            <a:noAutofit/>
          </a:bodyPr>
          <a:lstStyle>
            <a:lvl1pPr algn="l">
              <a:defRPr sz="3600" b="1" baseline="0">
                <a:solidFill>
                  <a:schemeClr val="accent4">
                    <a:lumMod val="75000"/>
                  </a:schemeClr>
                </a:solidFill>
              </a:defRPr>
            </a:lvl1pPr>
          </a:lstStyle>
          <a:p>
            <a:r>
              <a:rPr lang="en-US" dirty="0" smtClean="0"/>
              <a:t>Chapter number</a:t>
            </a:r>
            <a:endParaRPr lang="en-US" dirty="0"/>
          </a:p>
        </p:txBody>
      </p:sp>
      <p:sp>
        <p:nvSpPr>
          <p:cNvPr id="3" name="Subtitle 2"/>
          <p:cNvSpPr>
            <a:spLocks noGrp="1"/>
          </p:cNvSpPr>
          <p:nvPr>
            <p:ph type="subTitle" idx="1" hasCustomPrompt="1"/>
          </p:nvPr>
        </p:nvSpPr>
        <p:spPr>
          <a:xfrm>
            <a:off x="5181600" y="3048000"/>
            <a:ext cx="3657600" cy="1981200"/>
          </a:xfrm>
        </p:spPr>
        <p:txBody>
          <a:bodyPr anchor="ct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sp>
        <p:nvSpPr>
          <p:cNvPr id="9" name="TextBox 8"/>
          <p:cNvSpPr txBox="1"/>
          <p:nvPr userDrawn="1"/>
        </p:nvSpPr>
        <p:spPr>
          <a:xfrm>
            <a:off x="5029200" y="5635823"/>
            <a:ext cx="4114800" cy="276999"/>
          </a:xfrm>
          <a:prstGeom prst="rect">
            <a:avLst/>
          </a:prstGeom>
          <a:noFill/>
        </p:spPr>
        <p:txBody>
          <a:bodyPr wrap="square" rtlCol="0">
            <a:spAutoFit/>
          </a:bodyPr>
          <a:lstStyle/>
          <a:p>
            <a:pPr algn="ctr"/>
            <a:r>
              <a:rPr lang="en-US" sz="1200" b="1" dirty="0" smtClean="0">
                <a:solidFill>
                  <a:schemeClr val="accent4">
                    <a:lumMod val="50000"/>
                  </a:schemeClr>
                </a:solidFill>
              </a:rPr>
              <a:t>Prepared by Dr. Derek  Sedlack, South University</a:t>
            </a:r>
            <a:endParaRPr lang="en-US" sz="1200" b="1" dirty="0">
              <a:solidFill>
                <a:schemeClr val="accent4">
                  <a:lumMod val="50000"/>
                </a:schemeClr>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4657725" cy="602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45716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ection 2">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4" name="Straight Connector 13"/>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21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Section 3">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4" name="Straight Connector 13"/>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65815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Section 4">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5760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Section 5">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2"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5058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6" name="Straight Connector 15"/>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7623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6" name="Straight Connector 15"/>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3232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6" name="Straight Connector 15"/>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57165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0344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5"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21792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2" name="Straight Connector 11"/>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219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p:nvPr userDrawn="1"/>
        </p:nvSpPr>
        <p:spPr>
          <a:xfrm>
            <a:off x="381000" y="616803"/>
            <a:ext cx="8305800" cy="830997"/>
          </a:xfrm>
          <a:prstGeom prst="rect">
            <a:avLst/>
          </a:prstGeom>
          <a:noFill/>
        </p:spPr>
        <p:txBody>
          <a:bodyPr wrap="square" rtlCol="0" anchor="b">
            <a:spAutoFit/>
          </a:bodyPr>
          <a:lstStyle/>
          <a:p>
            <a:pPr algn="ctr"/>
            <a:r>
              <a:rPr lang="en-US" sz="4800" dirty="0" smtClean="0">
                <a:solidFill>
                  <a:schemeClr val="bg1"/>
                </a:solidFill>
              </a:rPr>
              <a:t>Learning Objectives</a:t>
            </a:r>
          </a:p>
        </p:txBody>
      </p:sp>
      <p:sp>
        <p:nvSpPr>
          <p:cNvPr id="18" name="SmartArt Placeholder 17"/>
          <p:cNvSpPr>
            <a:spLocks noGrp="1"/>
          </p:cNvSpPr>
          <p:nvPr>
            <p:ph type="dgm" sz="quarter" idx="13"/>
          </p:nvPr>
        </p:nvSpPr>
        <p:spPr>
          <a:xfrm>
            <a:off x="838200" y="1600200"/>
            <a:ext cx="7315200" cy="4572000"/>
          </a:xfr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5026423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2" name="Straight Connector 11"/>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6875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2" name="Straight Connector 11"/>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2631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72094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914205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ection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83739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ection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5749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ection 3">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342614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ection 4">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1246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ection 5">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0"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148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Activit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itle 1"/>
          <p:cNvSpPr>
            <a:spLocks noGrp="1"/>
          </p:cNvSpPr>
          <p:nvPr>
            <p:ph type="title" hasCustomPrompt="1"/>
          </p:nvPr>
        </p:nvSpPr>
        <p:spPr>
          <a:xfrm>
            <a:off x="838200" y="274638"/>
            <a:ext cx="7315200" cy="1143000"/>
          </a:xfrm>
        </p:spPr>
        <p:txBody>
          <a:bodyPr/>
          <a:lstStyle>
            <a:lvl1pPr algn="ctr">
              <a:defRPr>
                <a:solidFill>
                  <a:schemeClr val="bg1"/>
                </a:solidFill>
              </a:defRPr>
            </a:lvl1pPr>
          </a:lstStyle>
          <a:p>
            <a:r>
              <a:rPr lang="en-US" dirty="0" smtClean="0"/>
              <a:t>Enter Activity Name</a:t>
            </a:r>
            <a:endParaRPr lang="en-US" dirty="0"/>
          </a:p>
        </p:txBody>
      </p:sp>
      <p:sp>
        <p:nvSpPr>
          <p:cNvPr id="3" name="Text Placeholder 2"/>
          <p:cNvSpPr>
            <a:spLocks noGrp="1"/>
          </p:cNvSpPr>
          <p:nvPr>
            <p:ph type="body" sz="quarter" idx="13"/>
          </p:nvPr>
        </p:nvSpPr>
        <p:spPr>
          <a:xfrm>
            <a:off x="838200" y="16764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1367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Section 1">
    <p:spTree>
      <p:nvGrpSpPr>
        <p:cNvPr id="1" name=""/>
        <p:cNvGrpSpPr/>
        <p:nvPr/>
      </p:nvGrpSpPr>
      <p:grpSpPr>
        <a:xfrm>
          <a:off x="0" y="0"/>
          <a:ext cx="0" cy="0"/>
          <a:chOff x="0" y="0"/>
          <a:chExt cx="0" cy="0"/>
        </a:xfrm>
      </p:grpSpPr>
      <p:cxnSp>
        <p:nvCxnSpPr>
          <p:cNvPr id="48" name="Straight Connector 47"/>
          <p:cNvCxnSpPr/>
          <p:nvPr userDrawn="1"/>
        </p:nvCxnSpPr>
        <p:spPr>
          <a:xfrm>
            <a:off x="228600" y="1447800"/>
            <a:ext cx="8915400"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43843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Section 2">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48" name="Straight Connector 47"/>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1730859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Section 3">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48" name="Straight Connector 47"/>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800183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Section 4">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9484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Section 5 ">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46"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702345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ection 1">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4" name="Straight Connector 13"/>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07164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lstStyle>
            <a:lvl1pPr algn="ctr">
              <a:defRPr sz="1200">
                <a:solidFill>
                  <a:schemeClr val="tx1"/>
                </a:solidFill>
              </a:defRPr>
            </a:lvl1pPr>
          </a:lstStyle>
          <a:p>
            <a:fld id="{C8B16D92-55B8-4942-821A-D71B5E2C987B}" type="slidenum">
              <a:rPr lang="en-US" smtClean="0"/>
              <a:pPr/>
              <a:t>‹#›</a:t>
            </a:fld>
            <a:endParaRPr lang="en-US" dirty="0"/>
          </a:p>
        </p:txBody>
      </p:sp>
    </p:spTree>
    <p:extLst>
      <p:ext uri="{BB962C8B-B14F-4D97-AF65-F5344CB8AC3E}">
        <p14:creationId xmlns:p14="http://schemas.microsoft.com/office/powerpoint/2010/main" val="39905475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0" r:id="rId3"/>
    <p:sldLayoutId id="2147483663" r:id="rId4"/>
    <p:sldLayoutId id="2147483662" r:id="rId5"/>
    <p:sldLayoutId id="2147483661" r:id="rId6"/>
    <p:sldLayoutId id="2147483660" r:id="rId7"/>
    <p:sldLayoutId id="2147483650" r:id="rId8"/>
    <p:sldLayoutId id="2147483667" r:id="rId9"/>
    <p:sldLayoutId id="2147483666" r:id="rId10"/>
    <p:sldLayoutId id="2147483665" r:id="rId11"/>
    <p:sldLayoutId id="2147483664" r:id="rId12"/>
    <p:sldLayoutId id="2147483652" r:id="rId13"/>
    <p:sldLayoutId id="2147483671" r:id="rId14"/>
    <p:sldLayoutId id="2147483670" r:id="rId15"/>
    <p:sldLayoutId id="2147483669" r:id="rId16"/>
    <p:sldLayoutId id="2147483668" r:id="rId17"/>
    <p:sldLayoutId id="2147483653" r:id="rId18"/>
    <p:sldLayoutId id="2147483675" r:id="rId19"/>
    <p:sldLayoutId id="2147483674" r:id="rId20"/>
    <p:sldLayoutId id="2147483673" r:id="rId21"/>
    <p:sldLayoutId id="2147483672" r:id="rId22"/>
    <p:sldLayoutId id="2147483654" r:id="rId23"/>
    <p:sldLayoutId id="2147483679" r:id="rId24"/>
    <p:sldLayoutId id="2147483678" r:id="rId25"/>
    <p:sldLayoutId id="2147483677" r:id="rId26"/>
    <p:sldLayoutId id="2147483676" r:id="rId27"/>
    <p:sldLayoutId id="2147483655" r:id="rId2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b="1" kern="1200">
          <a:solidFill>
            <a:srgbClr val="0070C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2" Type="http://schemas.openxmlformats.org/officeDocument/2006/relationships/hyperlink" Target="http://www.programmableweb.com/mashups/directory"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endParaRPr lang="en-US" dirty="0"/>
          </a:p>
        </p:txBody>
      </p:sp>
      <p:sp>
        <p:nvSpPr>
          <p:cNvPr id="3" name="Subtitle 2"/>
          <p:cNvSpPr>
            <a:spLocks noGrp="1"/>
          </p:cNvSpPr>
          <p:nvPr>
            <p:ph type="subTitle" idx="1"/>
          </p:nvPr>
        </p:nvSpPr>
        <p:spPr/>
        <p:txBody>
          <a:bodyPr/>
          <a:lstStyle/>
          <a:p>
            <a:r>
              <a:rPr lang="en-US" dirty="0"/>
              <a:t>Social Networking,</a:t>
            </a:r>
          </a:p>
          <a:p>
            <a:r>
              <a:rPr lang="en-US" dirty="0"/>
              <a:t>Engagement, and</a:t>
            </a:r>
          </a:p>
          <a:p>
            <a:r>
              <a:rPr lang="en-US" dirty="0"/>
              <a:t>Social Metrics</a:t>
            </a:r>
          </a:p>
        </p:txBody>
      </p:sp>
    </p:spTree>
    <p:extLst>
      <p:ext uri="{BB962C8B-B14F-4D97-AF65-F5344CB8AC3E}">
        <p14:creationId xmlns:p14="http://schemas.microsoft.com/office/powerpoint/2010/main" val="7964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fontScale="92500"/>
          </a:bodyPr>
          <a:lstStyle/>
          <a:p>
            <a:r>
              <a:rPr lang="en-US" dirty="0" smtClean="0"/>
              <a:t>More than Facebook, YouTube, &amp; Twitter</a:t>
            </a:r>
            <a:endParaRPr lang="en-US" dirty="0"/>
          </a:p>
          <a:p>
            <a:pPr lvl="1"/>
            <a:r>
              <a:rPr lang="en-US" dirty="0" smtClean="0"/>
              <a:t>Collaboration</a:t>
            </a:r>
            <a:endParaRPr lang="en-US" dirty="0"/>
          </a:p>
          <a:p>
            <a:pPr lvl="1"/>
            <a:r>
              <a:rPr lang="en-US" dirty="0" smtClean="0"/>
              <a:t>Communication </a:t>
            </a:r>
            <a:r>
              <a:rPr lang="en-US" dirty="0"/>
              <a:t>and Engagement with Customers (Marketing)</a:t>
            </a:r>
          </a:p>
          <a:p>
            <a:pPr lvl="1"/>
            <a:r>
              <a:rPr lang="en-US" dirty="0" smtClean="0"/>
              <a:t>Image </a:t>
            </a:r>
            <a:r>
              <a:rPr lang="en-US" dirty="0"/>
              <a:t>and Reputation Management (Public Relations)</a:t>
            </a:r>
          </a:p>
          <a:p>
            <a:pPr lvl="1"/>
            <a:r>
              <a:rPr lang="en-US" dirty="0" smtClean="0"/>
              <a:t>Communication </a:t>
            </a:r>
            <a:r>
              <a:rPr lang="en-US" dirty="0"/>
              <a:t>and Engagement with Employees and </a:t>
            </a:r>
            <a:r>
              <a:rPr lang="en-US" dirty="0" smtClean="0"/>
              <a:t>Partners (Management</a:t>
            </a:r>
            <a:r>
              <a:rPr lang="en-US" dirty="0"/>
              <a:t>)</a:t>
            </a:r>
          </a:p>
          <a:p>
            <a:pPr lvl="1"/>
            <a:r>
              <a:rPr lang="en-US" dirty="0" smtClean="0"/>
              <a:t>Talent </a:t>
            </a:r>
            <a:r>
              <a:rPr lang="en-US" dirty="0"/>
              <a:t>Acquisition and Recruiting (Human Resources)</a:t>
            </a:r>
          </a:p>
          <a:p>
            <a:pPr lvl="1"/>
            <a:r>
              <a:rPr lang="en-US" dirty="0" smtClean="0"/>
              <a:t>Research </a:t>
            </a:r>
            <a:r>
              <a:rPr lang="en-US" dirty="0"/>
              <a:t>and Knowledge Management</a:t>
            </a:r>
          </a:p>
          <a:p>
            <a:pPr lvl="1"/>
            <a:r>
              <a:rPr lang="en-US" dirty="0" smtClean="0"/>
              <a:t>Productivity </a:t>
            </a:r>
            <a:r>
              <a:rPr lang="en-US" dirty="0"/>
              <a:t>and Information Utilities</a:t>
            </a:r>
          </a:p>
          <a:p>
            <a:pPr lvl="1"/>
            <a:r>
              <a:rPr lang="en-US" dirty="0" smtClean="0"/>
              <a:t>Fund </a:t>
            </a:r>
            <a:r>
              <a:rPr lang="en-US" dirty="0"/>
              <a:t>Raising</a:t>
            </a:r>
            <a:endParaRPr lang="en-US"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967228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a:t>Elements of Social Media: What Makes it Different</a:t>
            </a:r>
            <a:r>
              <a:rPr lang="en-US" dirty="0" smtClean="0"/>
              <a:t>?</a:t>
            </a:r>
          </a:p>
          <a:p>
            <a:pPr lvl="1"/>
            <a:r>
              <a:rPr lang="en-US" dirty="0"/>
              <a:t>User-generated content (UGC</a:t>
            </a:r>
            <a:r>
              <a:rPr lang="en-US" dirty="0" smtClean="0"/>
              <a:t>).</a:t>
            </a:r>
            <a:endParaRPr lang="en-US" dirty="0"/>
          </a:p>
          <a:p>
            <a:pPr lvl="1"/>
            <a:r>
              <a:rPr lang="en-US" dirty="0"/>
              <a:t>Content control</a:t>
            </a:r>
            <a:r>
              <a:rPr lang="en-US" dirty="0" smtClean="0"/>
              <a:t>.</a:t>
            </a:r>
          </a:p>
          <a:p>
            <a:pPr lvl="1"/>
            <a:r>
              <a:rPr lang="en-US" dirty="0" smtClean="0"/>
              <a:t>Conversation.</a:t>
            </a:r>
          </a:p>
          <a:p>
            <a:pPr lvl="1"/>
            <a:r>
              <a:rPr lang="en-US" dirty="0" smtClean="0"/>
              <a:t>Community </a:t>
            </a:r>
            <a:r>
              <a:rPr lang="en-US" dirty="0"/>
              <a:t>(common values, culture</a:t>
            </a:r>
            <a:r>
              <a:rPr lang="en-US" dirty="0" smtClean="0"/>
              <a:t>).</a:t>
            </a:r>
          </a:p>
          <a:p>
            <a:pPr lvl="1"/>
            <a:r>
              <a:rPr lang="en-US" dirty="0" smtClean="0"/>
              <a:t>Categorization </a:t>
            </a:r>
            <a:r>
              <a:rPr lang="en-US" dirty="0"/>
              <a:t>by users (tagging</a:t>
            </a:r>
            <a:r>
              <a:rPr lang="en-US" dirty="0" smtClean="0"/>
              <a:t>).</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374507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a:t>Elements of Social Media: What Makes it Different</a:t>
            </a:r>
            <a:r>
              <a:rPr lang="en-US" dirty="0" smtClean="0"/>
              <a:t>?</a:t>
            </a:r>
          </a:p>
          <a:p>
            <a:pPr lvl="1"/>
            <a:r>
              <a:rPr lang="en-US" dirty="0" smtClean="0"/>
              <a:t>Real </a:t>
            </a:r>
            <a:r>
              <a:rPr lang="en-US" dirty="0"/>
              <a:t>people (profiles, usernames, and the human voice vs. the corporate “we</a:t>
            </a:r>
            <a:r>
              <a:rPr lang="en-US" dirty="0" smtClean="0"/>
              <a:t>”).</a:t>
            </a:r>
          </a:p>
          <a:p>
            <a:pPr lvl="1"/>
            <a:r>
              <a:rPr lang="en-US" dirty="0" smtClean="0"/>
              <a:t>Connections </a:t>
            </a:r>
            <a:r>
              <a:rPr lang="en-US" dirty="0"/>
              <a:t>(followers, friends, members, etc</a:t>
            </a:r>
            <a:r>
              <a:rPr lang="en-US" dirty="0" smtClean="0"/>
              <a:t>.).</a:t>
            </a:r>
          </a:p>
          <a:p>
            <a:pPr lvl="1"/>
            <a:r>
              <a:rPr lang="en-US" dirty="0"/>
              <a:t>Constant updating (real-time, dynamic</a:t>
            </a:r>
            <a:r>
              <a:rPr lang="en-US" dirty="0" smtClean="0"/>
              <a:t>).</a:t>
            </a:r>
          </a:p>
          <a:p>
            <a:pPr lvl="1"/>
            <a:r>
              <a:rPr lang="en-US" dirty="0" smtClean="0"/>
              <a:t>Content </a:t>
            </a:r>
            <a:r>
              <a:rPr lang="en-US" dirty="0"/>
              <a:t>separated from form</a:t>
            </a:r>
            <a:r>
              <a:rPr lang="en-US" dirty="0" smtClean="0"/>
              <a:t>.</a:t>
            </a:r>
          </a:p>
          <a:p>
            <a:pPr lvl="1"/>
            <a:r>
              <a:rPr lang="en-US" dirty="0" smtClean="0"/>
              <a:t>Equipment </a:t>
            </a:r>
            <a:r>
              <a:rPr lang="en-US" dirty="0"/>
              <a:t>independence</a:t>
            </a:r>
            <a:r>
              <a:rPr lang="en-US" dirty="0" smtClean="0"/>
              <a:t>.</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389590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smtClean="0"/>
              <a:t>Cluetrain</a:t>
            </a:r>
            <a:r>
              <a:rPr lang="en-US" dirty="0" smtClean="0"/>
              <a:t> Manifesto</a:t>
            </a:r>
          </a:p>
          <a:p>
            <a:pPr lvl="1"/>
            <a:r>
              <a:rPr lang="en-US" dirty="0" smtClean="0"/>
              <a:t>Understanding not only how </a:t>
            </a:r>
            <a:r>
              <a:rPr lang="en-US" dirty="0"/>
              <a:t>people behave, but also the way they think about things</a:t>
            </a:r>
            <a:r>
              <a:rPr lang="en-US" dirty="0" smtClean="0"/>
              <a:t>.</a:t>
            </a:r>
          </a:p>
          <a:p>
            <a:pPr lvl="1"/>
            <a:r>
              <a:rPr lang="en-US" dirty="0" smtClean="0"/>
              <a:t>Transforms Markets to conversations where successful </a:t>
            </a:r>
            <a:r>
              <a:rPr lang="en-US" dirty="0"/>
              <a:t>companies will learn </a:t>
            </a:r>
            <a:r>
              <a:rPr lang="en-US" dirty="0" smtClean="0"/>
              <a:t>to engage customers instead of traditional unidirectional </a:t>
            </a:r>
            <a:r>
              <a:rPr lang="en-US" dirty="0"/>
              <a:t>or </a:t>
            </a:r>
            <a:r>
              <a:rPr lang="en-US" dirty="0" smtClean="0"/>
              <a:t>broadcast communications.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771677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smtClean="0"/>
              <a:t>Leverage </a:t>
            </a:r>
            <a:r>
              <a:rPr lang="en-US" dirty="0"/>
              <a:t>the </a:t>
            </a:r>
            <a:r>
              <a:rPr lang="en-US" dirty="0" smtClean="0"/>
              <a:t>Groundswell</a:t>
            </a:r>
          </a:p>
          <a:p>
            <a:pPr marL="914400" lvl="1" indent="-457200">
              <a:buFont typeface="+mj-lt"/>
              <a:buAutoNum type="arabicPeriod"/>
            </a:pPr>
            <a:r>
              <a:rPr lang="en-US" dirty="0" smtClean="0"/>
              <a:t>Listening</a:t>
            </a:r>
            <a:endParaRPr lang="en-US" dirty="0"/>
          </a:p>
          <a:p>
            <a:pPr marL="914400" lvl="1" indent="-457200">
              <a:buFont typeface="+mj-lt"/>
              <a:buAutoNum type="arabicPeriod"/>
            </a:pPr>
            <a:r>
              <a:rPr lang="en-US" dirty="0" smtClean="0"/>
              <a:t>Talking</a:t>
            </a:r>
            <a:endParaRPr lang="en-US" dirty="0"/>
          </a:p>
          <a:p>
            <a:pPr marL="914400" lvl="1" indent="-457200">
              <a:buFont typeface="+mj-lt"/>
              <a:buAutoNum type="arabicPeriod"/>
            </a:pPr>
            <a:r>
              <a:rPr lang="en-US" dirty="0" smtClean="0"/>
              <a:t>Energizing</a:t>
            </a:r>
          </a:p>
          <a:p>
            <a:pPr marL="914400" lvl="1" indent="-457200">
              <a:buFont typeface="+mj-lt"/>
              <a:buAutoNum type="arabicPeriod"/>
            </a:pPr>
            <a:r>
              <a:rPr lang="en-US" dirty="0" smtClean="0"/>
              <a:t>Supporting</a:t>
            </a:r>
          </a:p>
          <a:p>
            <a:pPr marL="914400" lvl="1" indent="-457200">
              <a:buFont typeface="+mj-lt"/>
              <a:buAutoNum type="arabicPeriod"/>
            </a:pPr>
            <a:r>
              <a:rPr lang="en-US" dirty="0" smtClean="0"/>
              <a:t>Embracing</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974488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How </a:t>
            </a:r>
            <a:r>
              <a:rPr lang="en-US" b="0" dirty="0"/>
              <a:t>has Web 2.0 changed the behavior of Internet users?</a:t>
            </a:r>
          </a:p>
          <a:p>
            <a:pPr marL="457200" indent="-457200">
              <a:buClr>
                <a:srgbClr val="5A8B25"/>
              </a:buClr>
              <a:buFont typeface="+mj-lt"/>
              <a:buAutoNum type="arabicPeriod"/>
            </a:pPr>
            <a:r>
              <a:rPr lang="en-US" b="0" dirty="0" smtClean="0"/>
              <a:t>What </a:t>
            </a:r>
            <a:r>
              <a:rPr lang="en-US" b="0" dirty="0"/>
              <a:t>are the basic tools or applications that </a:t>
            </a:r>
            <a:r>
              <a:rPr lang="en-US" b="0" dirty="0" smtClean="0"/>
              <a:t>characterize Web </a:t>
            </a:r>
            <a:r>
              <a:rPr lang="en-US" b="0" dirty="0"/>
              <a:t>2.0?</a:t>
            </a:r>
          </a:p>
          <a:p>
            <a:pPr marL="457200" indent="-457200">
              <a:buClr>
                <a:srgbClr val="5A8B25"/>
              </a:buClr>
              <a:buFont typeface="+mj-lt"/>
              <a:buAutoNum type="arabicPeriod"/>
            </a:pPr>
            <a:r>
              <a:rPr lang="en-US" b="0" dirty="0" smtClean="0"/>
              <a:t>Why </a:t>
            </a:r>
            <a:r>
              <a:rPr lang="en-US" b="0" dirty="0"/>
              <a:t>is Web 2.0 referred to as the social Web?</a:t>
            </a:r>
          </a:p>
          <a:p>
            <a:pPr marL="457200" indent="-457200">
              <a:buClr>
                <a:srgbClr val="5A8B25"/>
              </a:buClr>
              <a:buFont typeface="+mj-lt"/>
              <a:buAutoNum type="arabicPeriod"/>
            </a:pPr>
            <a:r>
              <a:rPr lang="en-US" b="0" dirty="0" smtClean="0"/>
              <a:t>What </a:t>
            </a:r>
            <a:r>
              <a:rPr lang="en-US" b="0" dirty="0"/>
              <a:t>are some of the </a:t>
            </a:r>
            <a:r>
              <a:rPr lang="en-US" b="0" dirty="0" smtClean="0"/>
              <a:t>benefits </a:t>
            </a:r>
            <a:r>
              <a:rPr lang="en-US" b="0" dirty="0"/>
              <a:t>or advantages </a:t>
            </a:r>
            <a:r>
              <a:rPr lang="en-US" b="0" dirty="0" smtClean="0"/>
              <a:t>that Web </a:t>
            </a:r>
            <a:r>
              <a:rPr lang="en-US" b="0" dirty="0"/>
              <a:t>developers </a:t>
            </a:r>
            <a:r>
              <a:rPr lang="en-US" b="0" dirty="0" smtClean="0"/>
              <a:t>gain from </a:t>
            </a:r>
            <a:r>
              <a:rPr lang="en-US" b="0" dirty="0"/>
              <a:t>using AJAX technologies?</a:t>
            </a:r>
          </a:p>
          <a:p>
            <a:pPr marL="457200" indent="-457200">
              <a:buClr>
                <a:srgbClr val="5A8B25"/>
              </a:buClr>
              <a:buFont typeface="+mj-lt"/>
              <a:buAutoNum type="arabicPeriod"/>
            </a:pPr>
            <a:r>
              <a:rPr lang="en-US" b="0" dirty="0" smtClean="0"/>
              <a:t>What </a:t>
            </a:r>
            <a:r>
              <a:rPr lang="en-US" b="0" dirty="0"/>
              <a:t>are some of the most important messages </a:t>
            </a:r>
            <a:r>
              <a:rPr lang="en-US" b="0" dirty="0" smtClean="0"/>
              <a:t>for business organizations in </a:t>
            </a:r>
            <a:r>
              <a:rPr lang="en-US" b="0" dirty="0"/>
              <a:t>the </a:t>
            </a:r>
            <a:r>
              <a:rPr lang="en-US" b="0" dirty="0"/>
              <a:t>Cluetrain</a:t>
            </a:r>
            <a:r>
              <a:rPr lang="en-US" b="0" dirty="0"/>
              <a:t> Manifesto?</a:t>
            </a:r>
          </a:p>
          <a:p>
            <a:pPr marL="457200" indent="-457200">
              <a:buClr>
                <a:srgbClr val="5A8B25"/>
              </a:buClr>
              <a:buFont typeface="+mj-lt"/>
              <a:buAutoNum type="arabicPeriod"/>
            </a:pPr>
            <a:r>
              <a:rPr lang="en-US" b="0" dirty="0" smtClean="0"/>
              <a:t>What </a:t>
            </a:r>
            <a:r>
              <a:rPr lang="en-US" b="0" dirty="0"/>
              <a:t>is feature convergence? Give some examples of this trend </a:t>
            </a:r>
            <a:r>
              <a:rPr lang="en-US" b="0" dirty="0" smtClean="0"/>
              <a:t>with regard </a:t>
            </a:r>
            <a:r>
              <a:rPr lang="en-US" b="0" dirty="0"/>
              <a:t>to social media apps.</a:t>
            </a:r>
            <a:endParaRPr lang="en-US" b="0"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482845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249160810"/>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733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6" name="Content Placeholder 5"/>
          <p:cNvSpPr>
            <a:spLocks noGrp="1"/>
          </p:cNvSpPr>
          <p:nvPr>
            <p:ph idx="1"/>
          </p:nvPr>
        </p:nvSpPr>
        <p:spPr/>
        <p:txBody>
          <a:bodyPr>
            <a:normAutofit fontScale="92500" lnSpcReduction="10000"/>
          </a:bodyPr>
          <a:lstStyle/>
          <a:p>
            <a:r>
              <a:rPr lang="en-US" dirty="0" smtClean="0"/>
              <a:t>Old Web versus New Web</a:t>
            </a:r>
          </a:p>
          <a:p>
            <a:pPr lvl="1"/>
            <a:r>
              <a:rPr lang="en-US" dirty="0" smtClean="0"/>
              <a:t>Online or virtual communities parallel physical communities, but were primarily user-to-user interactions.</a:t>
            </a:r>
          </a:p>
          <a:p>
            <a:pPr lvl="1"/>
            <a:r>
              <a:rPr lang="en-US" dirty="0" smtClean="0"/>
              <a:t>Usenet and Newsgroups provided a static means of communicating messages.</a:t>
            </a:r>
          </a:p>
          <a:p>
            <a:pPr lvl="1"/>
            <a:r>
              <a:rPr lang="en-US" sz="2000" b="0" dirty="0" smtClean="0"/>
              <a:t>Online communities have transformed to include:</a:t>
            </a:r>
          </a:p>
          <a:p>
            <a:pPr lvl="2"/>
            <a:r>
              <a:rPr lang="en-US" sz="2000" dirty="0" smtClean="0"/>
              <a:t>Selling </a:t>
            </a:r>
            <a:r>
              <a:rPr lang="en-US" sz="2000" dirty="0"/>
              <a:t>goods and services</a:t>
            </a:r>
          </a:p>
          <a:p>
            <a:pPr lvl="2"/>
            <a:r>
              <a:rPr lang="en-US" sz="2000" dirty="0" smtClean="0"/>
              <a:t>Promoting </a:t>
            </a:r>
            <a:r>
              <a:rPr lang="en-US" sz="2000" dirty="0"/>
              <a:t>products to prospective customers; for example, advertising</a:t>
            </a:r>
          </a:p>
          <a:p>
            <a:pPr lvl="2"/>
            <a:r>
              <a:rPr lang="en-US" sz="2000" dirty="0" smtClean="0"/>
              <a:t>Prospecting </a:t>
            </a:r>
            <a:r>
              <a:rPr lang="en-US" sz="2000" dirty="0"/>
              <a:t>for customers</a:t>
            </a:r>
          </a:p>
          <a:p>
            <a:pPr lvl="2"/>
            <a:r>
              <a:rPr lang="en-US" sz="2000" dirty="0" smtClean="0"/>
              <a:t>Building </a:t>
            </a:r>
            <a:r>
              <a:rPr lang="en-US" sz="2000" dirty="0"/>
              <a:t>relationships with customers and prospective </a:t>
            </a:r>
            <a:r>
              <a:rPr lang="en-US" sz="2000" dirty="0" smtClean="0"/>
              <a:t>customers</a:t>
            </a:r>
            <a:endParaRPr lang="en-US" sz="2000" dirty="0"/>
          </a:p>
          <a:p>
            <a:pPr lvl="2"/>
            <a:r>
              <a:rPr lang="en-US" sz="2000" dirty="0" smtClean="0"/>
              <a:t>Identifying </a:t>
            </a:r>
            <a:r>
              <a:rPr lang="en-US" sz="2000" dirty="0"/>
              <a:t>customer perceptions by “listening” to conversations</a:t>
            </a:r>
            <a:endParaRPr lang="en-US" sz="2000" b="0" dirty="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585697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7" name="Text Placeholder 6"/>
          <p:cNvSpPr>
            <a:spLocks noGrp="1"/>
          </p:cNvSpPr>
          <p:nvPr>
            <p:ph type="body" sz="quarter" idx="13"/>
          </p:nvPr>
        </p:nvSpPr>
        <p:spPr/>
        <p:txBody>
          <a:bodyPr/>
          <a:lstStyle/>
          <a:p>
            <a:r>
              <a:rPr lang="en-US" dirty="0"/>
              <a:t>Chapter 7</a:t>
            </a:r>
          </a:p>
        </p:txBody>
      </p:sp>
      <p:sp>
        <p:nvSpPr>
          <p:cNvPr id="9" name="Oval 8"/>
          <p:cNvSpPr/>
          <p:nvPr/>
        </p:nvSpPr>
        <p:spPr>
          <a:xfrm>
            <a:off x="685800" y="3577935"/>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75000"/>
                  </a:schemeClr>
                </a:solidFill>
              </a:rPr>
              <a:t>Old Web</a:t>
            </a:r>
            <a:endParaRPr lang="en-US" dirty="0">
              <a:solidFill>
                <a:schemeClr val="bg1">
                  <a:lumMod val="75000"/>
                </a:schemeClr>
              </a:solidFill>
            </a:endParaRPr>
          </a:p>
        </p:txBody>
      </p:sp>
      <p:sp>
        <p:nvSpPr>
          <p:cNvPr id="11" name="Line Callout 1 10"/>
          <p:cNvSpPr/>
          <p:nvPr/>
        </p:nvSpPr>
        <p:spPr>
          <a:xfrm>
            <a:off x="762000" y="5143500"/>
            <a:ext cx="914400" cy="762000"/>
          </a:xfrm>
          <a:prstGeom prst="borderCallout1">
            <a:avLst>
              <a:gd name="adj1" fmla="val 2386"/>
              <a:gd name="adj2" fmla="val 50758"/>
              <a:gd name="adj3" fmla="val -74319"/>
              <a:gd name="adj4" fmla="val 514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Usenet</a:t>
            </a:r>
            <a:endParaRPr lang="en-US" dirty="0"/>
          </a:p>
        </p:txBody>
      </p:sp>
      <p:sp>
        <p:nvSpPr>
          <p:cNvPr id="12" name="Line Callout 1 11"/>
          <p:cNvSpPr/>
          <p:nvPr/>
        </p:nvSpPr>
        <p:spPr>
          <a:xfrm>
            <a:off x="762000" y="2240972"/>
            <a:ext cx="914400" cy="762000"/>
          </a:xfrm>
          <a:prstGeom prst="borderCallout1">
            <a:avLst>
              <a:gd name="adj1" fmla="val 100568"/>
              <a:gd name="adj2" fmla="val 49622"/>
              <a:gd name="adj3" fmla="val 176591"/>
              <a:gd name="adj4" fmla="val 50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News-</a:t>
            </a:r>
          </a:p>
          <a:p>
            <a:pPr algn="ctr"/>
            <a:r>
              <a:rPr lang="en-US" dirty="0" smtClean="0"/>
              <a:t>groups</a:t>
            </a:r>
            <a:endParaRPr lang="en-US" dirty="0"/>
          </a:p>
        </p:txBody>
      </p:sp>
      <p:graphicFrame>
        <p:nvGraphicFramePr>
          <p:cNvPr id="14" name="Diagram 13"/>
          <p:cNvGraphicFramePr/>
          <p:nvPr>
            <p:extLst>
              <p:ext uri="{D42A27DB-BD31-4B8C-83A1-F6EECF244321}">
                <p14:modId xmlns:p14="http://schemas.microsoft.com/office/powerpoint/2010/main" val="2133298220"/>
              </p:ext>
            </p:extLst>
          </p:nvPr>
        </p:nvGraphicFramePr>
        <p:xfrm>
          <a:off x="1904999" y="1482435"/>
          <a:ext cx="7228609" cy="5146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8305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6" name="Content Placeholder 5"/>
          <p:cNvSpPr>
            <a:spLocks noGrp="1"/>
          </p:cNvSpPr>
          <p:nvPr>
            <p:ph idx="1"/>
          </p:nvPr>
        </p:nvSpPr>
        <p:spPr/>
        <p:txBody>
          <a:bodyPr>
            <a:normAutofit/>
          </a:bodyPr>
          <a:lstStyle/>
          <a:p>
            <a:r>
              <a:rPr lang="en-US" dirty="0"/>
              <a:t>Social network analysis (SNA) </a:t>
            </a:r>
            <a:endParaRPr lang="en-US" dirty="0" smtClean="0"/>
          </a:p>
          <a:p>
            <a:pPr lvl="1"/>
            <a:r>
              <a:rPr lang="en-US" sz="2000" dirty="0" smtClean="0"/>
              <a:t>The mapping </a:t>
            </a:r>
            <a:r>
              <a:rPr lang="en-US" sz="2000" dirty="0"/>
              <a:t>and measuring of </a:t>
            </a:r>
            <a:r>
              <a:rPr lang="en-US" sz="2000" dirty="0" smtClean="0"/>
              <a:t>relationships and </a:t>
            </a:r>
            <a:r>
              <a:rPr lang="en-US" sz="2000" dirty="0"/>
              <a:t>flows between people, groups, organizations, computers, or other </a:t>
            </a:r>
            <a:r>
              <a:rPr lang="en-US" sz="2000" dirty="0" smtClean="0"/>
              <a:t>information or knowledge-processing </a:t>
            </a:r>
            <a:r>
              <a:rPr lang="en-US" sz="2000" dirty="0"/>
              <a:t>entities.</a:t>
            </a:r>
          </a:p>
          <a:p>
            <a:pPr lvl="1"/>
            <a:r>
              <a:rPr lang="en-US" sz="2000" b="1" dirty="0" smtClean="0"/>
              <a:t>Social graph</a:t>
            </a:r>
            <a:r>
              <a:rPr lang="en-US" sz="2000" dirty="0" smtClean="0"/>
              <a:t>: to the global </a:t>
            </a:r>
            <a:r>
              <a:rPr lang="en-US" sz="2000" dirty="0"/>
              <a:t>social network reflecting how we are all connected to one another </a:t>
            </a:r>
            <a:r>
              <a:rPr lang="en-US" sz="2000" dirty="0" smtClean="0"/>
              <a:t>through relationships.</a:t>
            </a:r>
          </a:p>
          <a:p>
            <a:pPr lvl="1"/>
            <a:r>
              <a:rPr lang="en-US" sz="2000" b="1" dirty="0" smtClean="0"/>
              <a:t>Giant global graph</a:t>
            </a:r>
            <a:r>
              <a:rPr lang="en-US" sz="2000" dirty="0" smtClean="0"/>
              <a:t>: illustrates </a:t>
            </a:r>
            <a:r>
              <a:rPr lang="en-US" sz="2000" dirty="0"/>
              <a:t>the connections between people </a:t>
            </a:r>
            <a:r>
              <a:rPr lang="en-US" sz="2000" dirty="0" smtClean="0"/>
              <a:t>and/or documents </a:t>
            </a:r>
            <a:r>
              <a:rPr lang="en-US" sz="2000" dirty="0"/>
              <a:t>and pages </a:t>
            </a:r>
            <a:r>
              <a:rPr lang="en-US" sz="2000" dirty="0" smtClean="0"/>
              <a:t>online.</a:t>
            </a:r>
            <a:endParaRPr lang="en-US" sz="2000" b="0" dirty="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99949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3657780128"/>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849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6" name="Content Placeholder 5"/>
          <p:cNvSpPr>
            <a:spLocks noGrp="1"/>
          </p:cNvSpPr>
          <p:nvPr>
            <p:ph idx="1"/>
          </p:nvPr>
        </p:nvSpPr>
        <p:spPr/>
        <p:txBody>
          <a:bodyPr>
            <a:normAutofit lnSpcReduction="10000"/>
          </a:bodyPr>
          <a:lstStyle/>
          <a:p>
            <a:r>
              <a:rPr lang="en-US" dirty="0" smtClean="0"/>
              <a:t>Leveraging the Power of the Crowd</a:t>
            </a:r>
          </a:p>
          <a:p>
            <a:pPr lvl="1"/>
            <a:r>
              <a:rPr lang="en-US" dirty="0" smtClean="0"/>
              <a:t>Crowdsourcing: a model of problem solving and idea generation that marshals the collective talents of a large group of people.</a:t>
            </a:r>
          </a:p>
          <a:p>
            <a:pPr lvl="1"/>
            <a:r>
              <a:rPr lang="en-US" dirty="0" smtClean="0"/>
              <a:t>Crowdfunding: turning to a crowdsourcing model to raise money for business start-ups or projects such as Kickstarter</a:t>
            </a:r>
            <a:r>
              <a:rPr lang="en-US" dirty="0"/>
              <a:t>, </a:t>
            </a:r>
            <a:r>
              <a:rPr lang="en-US" dirty="0"/>
              <a:t>GoFundMe</a:t>
            </a:r>
            <a:r>
              <a:rPr lang="en-US" dirty="0"/>
              <a:t>, </a:t>
            </a:r>
            <a:r>
              <a:rPr lang="en-US" dirty="0" smtClean="0"/>
              <a:t>and </a:t>
            </a:r>
            <a:r>
              <a:rPr lang="en-US" dirty="0" smtClean="0"/>
              <a:t>Indiegogo</a:t>
            </a:r>
            <a:r>
              <a:rPr lang="en-US" dirty="0" smtClean="0"/>
              <a:t>.</a:t>
            </a:r>
          </a:p>
          <a:p>
            <a:pPr lvl="2"/>
            <a:r>
              <a:rPr lang="en-US" dirty="0" smtClean="0"/>
              <a:t>Donations</a:t>
            </a:r>
          </a:p>
          <a:p>
            <a:pPr lvl="2"/>
            <a:r>
              <a:rPr lang="en-US" dirty="0" smtClean="0"/>
              <a:t>Rewards</a:t>
            </a:r>
          </a:p>
          <a:p>
            <a:pPr lvl="2"/>
            <a:r>
              <a:rPr lang="en-US" dirty="0" smtClean="0"/>
              <a:t>Credit</a:t>
            </a:r>
          </a:p>
          <a:p>
            <a:pPr lvl="2"/>
            <a:r>
              <a:rPr lang="en-US" dirty="0" smtClean="0"/>
              <a:t>Equity</a:t>
            </a:r>
          </a:p>
          <a:p>
            <a:pPr lvl="2"/>
            <a:r>
              <a:rPr lang="en-US" dirty="0" smtClean="0"/>
              <a:t>Royalties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491257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6" name="Content Placeholder 5"/>
          <p:cNvSpPr>
            <a:spLocks noGrp="1"/>
          </p:cNvSpPr>
          <p:nvPr>
            <p:ph idx="1"/>
          </p:nvPr>
        </p:nvSpPr>
        <p:spPr/>
        <p:txBody>
          <a:bodyPr>
            <a:normAutofit/>
          </a:bodyPr>
          <a:lstStyle/>
          <a:p>
            <a:r>
              <a:rPr lang="en-US" dirty="0" smtClean="0"/>
              <a:t>Facebook Dominates Social Networking</a:t>
            </a:r>
          </a:p>
          <a:p>
            <a:pPr lvl="1"/>
            <a:r>
              <a:rPr lang="en-US" dirty="0" smtClean="0"/>
              <a:t>Users can develop their own apps.</a:t>
            </a:r>
          </a:p>
          <a:p>
            <a:pPr lvl="1"/>
            <a:r>
              <a:rPr lang="en-US" dirty="0" smtClean="0"/>
              <a:t>Created Newsfeed: constant stream of status updates.</a:t>
            </a:r>
          </a:p>
          <a:p>
            <a:pPr lvl="1"/>
            <a:r>
              <a:rPr lang="en-US" dirty="0" smtClean="0"/>
              <a:t>Timeline: shows progression chronologically.</a:t>
            </a:r>
          </a:p>
          <a:p>
            <a:pPr lvl="1"/>
            <a:r>
              <a:rPr lang="en-US" dirty="0" smtClean="0"/>
              <a:t>Wants to curate all user content, causing a rise in privacy concerns.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583043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7" name="Text Placeholder 6"/>
          <p:cNvSpPr>
            <a:spLocks noGrp="1"/>
          </p:cNvSpPr>
          <p:nvPr>
            <p:ph type="body" sz="quarter" idx="13"/>
          </p:nvPr>
        </p:nvSpPr>
        <p:spPr/>
        <p:txBody>
          <a:bodyPr/>
          <a:lstStyle/>
          <a:p>
            <a:r>
              <a:rPr lang="en-US" dirty="0"/>
              <a:t>Chapter 7</a:t>
            </a:r>
          </a:p>
        </p:txBody>
      </p:sp>
      <p:graphicFrame>
        <p:nvGraphicFramePr>
          <p:cNvPr id="3" name="Diagram 2"/>
          <p:cNvGraphicFramePr/>
          <p:nvPr>
            <p:extLst>
              <p:ext uri="{D42A27DB-BD31-4B8C-83A1-F6EECF244321}">
                <p14:modId xmlns:p14="http://schemas.microsoft.com/office/powerpoint/2010/main" val="2549504750"/>
              </p:ext>
            </p:extLst>
          </p:nvPr>
        </p:nvGraphicFramePr>
        <p:xfrm>
          <a:off x="1676400" y="190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305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7" name="Text Placeholder 6"/>
          <p:cNvSpPr>
            <a:spLocks noGrp="1"/>
          </p:cNvSpPr>
          <p:nvPr>
            <p:ph type="body" sz="quarter" idx="13"/>
          </p:nvPr>
        </p:nvSpPr>
        <p:spPr/>
        <p:txBody>
          <a:bodyPr/>
          <a:lstStyle/>
          <a:p>
            <a:r>
              <a:rPr lang="en-US" dirty="0"/>
              <a:t>Chapter 7</a:t>
            </a:r>
          </a:p>
        </p:txBody>
      </p:sp>
      <p:graphicFrame>
        <p:nvGraphicFramePr>
          <p:cNvPr id="3" name="Diagram 2"/>
          <p:cNvGraphicFramePr/>
          <p:nvPr>
            <p:extLst>
              <p:ext uri="{D42A27DB-BD31-4B8C-83A1-F6EECF244321}">
                <p14:modId xmlns:p14="http://schemas.microsoft.com/office/powerpoint/2010/main" val="220904123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9641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7" name="Text Placeholder 6"/>
          <p:cNvSpPr>
            <a:spLocks noGrp="1"/>
          </p:cNvSpPr>
          <p:nvPr>
            <p:ph type="body" sz="quarter" idx="13"/>
          </p:nvPr>
        </p:nvSpPr>
        <p:spPr/>
        <p:txBody>
          <a:bodyPr/>
          <a:lstStyle/>
          <a:p>
            <a:r>
              <a:rPr lang="en-US" dirty="0"/>
              <a:t>Chapter 7</a:t>
            </a:r>
          </a:p>
        </p:txBody>
      </p:sp>
      <p:sp>
        <p:nvSpPr>
          <p:cNvPr id="6" name="Content Placeholder 5"/>
          <p:cNvSpPr>
            <a:spLocks noGrp="1"/>
          </p:cNvSpPr>
          <p:nvPr>
            <p:ph idx="1"/>
          </p:nvPr>
        </p:nvSpPr>
        <p:spPr>
          <a:xfrm>
            <a:off x="1600200" y="1600200"/>
            <a:ext cx="7086600" cy="4525963"/>
          </a:xfrm>
        </p:spPr>
        <p:txBody>
          <a:bodyPr>
            <a:normAutofit/>
          </a:bodyPr>
          <a:lstStyle/>
          <a:p>
            <a:r>
              <a:rPr lang="en-US" dirty="0" smtClean="0"/>
              <a:t>Virtual Reality</a:t>
            </a:r>
          </a:p>
          <a:p>
            <a:pPr lvl="1"/>
            <a:r>
              <a:rPr lang="en-US" dirty="0" smtClean="0"/>
              <a:t>Second Life is a social network that uses </a:t>
            </a:r>
            <a:r>
              <a:rPr lang="en-US" b="1" dirty="0" smtClean="0"/>
              <a:t>avatars </a:t>
            </a:r>
            <a:r>
              <a:rPr lang="en-US" dirty="0" smtClean="0"/>
              <a:t>to represent their </a:t>
            </a:r>
            <a:r>
              <a:rPr lang="en-US" i="1" dirty="0" smtClean="0"/>
              <a:t>residents</a:t>
            </a:r>
            <a:r>
              <a:rPr lang="en-US" dirty="0" smtClean="0"/>
              <a:t> (users). Users can develop their own apps.</a:t>
            </a:r>
          </a:p>
          <a:p>
            <a:pPr lvl="1"/>
            <a:r>
              <a:rPr lang="en-US" dirty="0" smtClean="0"/>
              <a:t>Avatars are an icon, figure, or visual representation of a person in a digital environment.</a:t>
            </a:r>
          </a:p>
        </p:txBody>
      </p:sp>
    </p:spTree>
    <p:extLst>
      <p:ext uri="{BB962C8B-B14F-4D97-AF65-F5344CB8AC3E}">
        <p14:creationId xmlns:p14="http://schemas.microsoft.com/office/powerpoint/2010/main" val="3489341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7" name="Text Placeholder 6"/>
          <p:cNvSpPr>
            <a:spLocks noGrp="1"/>
          </p:cNvSpPr>
          <p:nvPr>
            <p:ph type="body" sz="quarter" idx="13"/>
          </p:nvPr>
        </p:nvSpPr>
        <p:spPr/>
        <p:txBody>
          <a:bodyPr/>
          <a:lstStyle/>
          <a:p>
            <a:r>
              <a:rPr lang="en-US" dirty="0"/>
              <a:t>Chapter 7</a:t>
            </a:r>
          </a:p>
        </p:txBody>
      </p:sp>
      <p:sp>
        <p:nvSpPr>
          <p:cNvPr id="6" name="Content Placeholder 5"/>
          <p:cNvSpPr>
            <a:spLocks noGrp="1"/>
          </p:cNvSpPr>
          <p:nvPr>
            <p:ph idx="1"/>
          </p:nvPr>
        </p:nvSpPr>
        <p:spPr>
          <a:xfrm>
            <a:off x="1600200" y="1600200"/>
            <a:ext cx="7086600" cy="4525963"/>
          </a:xfrm>
        </p:spPr>
        <p:txBody>
          <a:bodyPr>
            <a:normAutofit/>
          </a:bodyPr>
          <a:lstStyle/>
          <a:p>
            <a:r>
              <a:rPr lang="en-US" dirty="0" smtClean="0"/>
              <a:t>Private Social Networking Services</a:t>
            </a:r>
          </a:p>
          <a:p>
            <a:pPr lvl="1"/>
            <a:r>
              <a:rPr lang="en-US" dirty="0" smtClean="0"/>
              <a:t>Social communities with restricted membership used by many colleges and universities.</a:t>
            </a:r>
          </a:p>
          <a:p>
            <a:pPr lvl="1"/>
            <a:r>
              <a:rPr lang="en-US" dirty="0" smtClean="0"/>
              <a:t>Easier to monitor activities and track conversations.</a:t>
            </a:r>
          </a:p>
          <a:p>
            <a:pPr lvl="1"/>
            <a:r>
              <a:rPr lang="en-US" dirty="0" smtClean="0"/>
              <a:t>Requires considerably more time, attention, and resources than using general SNS.</a:t>
            </a:r>
          </a:p>
        </p:txBody>
      </p:sp>
    </p:spTree>
    <p:extLst>
      <p:ext uri="{BB962C8B-B14F-4D97-AF65-F5344CB8AC3E}">
        <p14:creationId xmlns:p14="http://schemas.microsoft.com/office/powerpoint/2010/main" val="905478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Social Networking Services and Communities</a:t>
            </a:r>
          </a:p>
        </p:txBody>
      </p:sp>
      <p:sp>
        <p:nvSpPr>
          <p:cNvPr id="6" name="Content Placeholder 5"/>
          <p:cNvSpPr>
            <a:spLocks noGrp="1"/>
          </p:cNvSpPr>
          <p:nvPr>
            <p:ph idx="1"/>
          </p:nvPr>
        </p:nvSpPr>
        <p:spPr/>
        <p:txBody>
          <a:bodyPr>
            <a:normAutofit lnSpcReduction="10000"/>
          </a:bodyPr>
          <a:lstStyle/>
          <a:p>
            <a:pPr marL="457200" indent="-457200">
              <a:buClr>
                <a:srgbClr val="5A8B25"/>
              </a:buClr>
              <a:buFont typeface="+mj-lt"/>
              <a:buAutoNum type="arabicPeriod"/>
            </a:pPr>
            <a:r>
              <a:rPr lang="en-US" b="0" dirty="0" smtClean="0"/>
              <a:t>What </a:t>
            </a:r>
            <a:r>
              <a:rPr lang="en-US" b="0" dirty="0"/>
              <a:t>are the major differences between social networking services and </a:t>
            </a:r>
            <a:r>
              <a:rPr lang="en-US" b="0" dirty="0" smtClean="0"/>
              <a:t>older online </a:t>
            </a:r>
            <a:r>
              <a:rPr lang="en-US" b="0" dirty="0"/>
              <a:t>communities?</a:t>
            </a:r>
          </a:p>
          <a:p>
            <a:pPr marL="457200" indent="-457200">
              <a:buClr>
                <a:srgbClr val="5A8B25"/>
              </a:buClr>
              <a:buFont typeface="+mj-lt"/>
              <a:buAutoNum type="arabicPeriod"/>
            </a:pPr>
            <a:r>
              <a:rPr lang="en-US" b="0" dirty="0" smtClean="0"/>
              <a:t>What </a:t>
            </a:r>
            <a:r>
              <a:rPr lang="en-US" b="0" dirty="0"/>
              <a:t>is the basic difference between the social graph and Berners-Lee’s </a:t>
            </a:r>
            <a:r>
              <a:rPr lang="en-US" b="0" dirty="0" smtClean="0"/>
              <a:t>concept of </a:t>
            </a:r>
            <a:r>
              <a:rPr lang="en-US" b="0" dirty="0"/>
              <a:t>the Giant Global Graph?</a:t>
            </a:r>
          </a:p>
          <a:p>
            <a:pPr marL="457200" indent="-457200">
              <a:buClr>
                <a:srgbClr val="5A8B25"/>
              </a:buClr>
              <a:buFont typeface="+mj-lt"/>
              <a:buAutoNum type="arabicPeriod"/>
            </a:pPr>
            <a:r>
              <a:rPr lang="en-US" b="0" dirty="0" smtClean="0"/>
              <a:t>Explain </a:t>
            </a:r>
            <a:r>
              <a:rPr lang="en-US" b="0" dirty="0"/>
              <a:t>Facebook’s Open Graph initiative and how it plans to expand its </a:t>
            </a:r>
            <a:r>
              <a:rPr lang="en-US" b="0" dirty="0" smtClean="0"/>
              <a:t>influence across </a:t>
            </a:r>
            <a:r>
              <a:rPr lang="en-US" b="0" dirty="0"/>
              <a:t>the World Wide Web.</a:t>
            </a:r>
          </a:p>
          <a:p>
            <a:pPr marL="457200" indent="-457200">
              <a:buClr>
                <a:srgbClr val="5A8B25"/>
              </a:buClr>
              <a:buFont typeface="+mj-lt"/>
              <a:buAutoNum type="arabicPeriod"/>
            </a:pPr>
            <a:r>
              <a:rPr lang="en-US" b="0" dirty="0" smtClean="0"/>
              <a:t>What </a:t>
            </a:r>
            <a:r>
              <a:rPr lang="en-US" b="0" dirty="0"/>
              <a:t>are some potential ways that business organizations can take advantage </a:t>
            </a:r>
            <a:r>
              <a:rPr lang="en-US" b="0" dirty="0" smtClean="0"/>
              <a:t>of Second </a:t>
            </a:r>
            <a:r>
              <a:rPr lang="en-US" b="0" dirty="0"/>
              <a:t>Life’s unique virtual world interface?</a:t>
            </a:r>
          </a:p>
          <a:p>
            <a:pPr marL="457200" indent="-457200">
              <a:buClr>
                <a:srgbClr val="5A8B25"/>
              </a:buClr>
              <a:buFont typeface="+mj-lt"/>
              <a:buAutoNum type="arabicPeriod"/>
            </a:pPr>
            <a:r>
              <a:rPr lang="en-US" b="0" dirty="0" smtClean="0"/>
              <a:t>Why </a:t>
            </a:r>
            <a:r>
              <a:rPr lang="en-US" b="0" dirty="0"/>
              <a:t>would a business want to create a private SNS? What are some of the </a:t>
            </a:r>
            <a:r>
              <a:rPr lang="en-US" b="0" dirty="0" smtClean="0"/>
              <a:t>challenges associated </a:t>
            </a:r>
            <a:r>
              <a:rPr lang="en-US" b="0" dirty="0"/>
              <a:t>with doing this?</a:t>
            </a:r>
            <a:endParaRPr lang="en-US" b="0"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808405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1083210059"/>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3836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r>
              <a:rPr lang="en-US" dirty="0" smtClean="0"/>
              <a:t>Blogs</a:t>
            </a:r>
          </a:p>
          <a:p>
            <a:pPr lvl="1"/>
            <a:r>
              <a:rPr lang="en-US" dirty="0" smtClean="0"/>
              <a:t>Websites were people regularly post a variety of content</a:t>
            </a:r>
            <a:r>
              <a:rPr lang="en-US" dirty="0"/>
              <a:t> </a:t>
            </a:r>
            <a:r>
              <a:rPr lang="en-US" dirty="0" smtClean="0"/>
              <a:t>in various digital formats.</a:t>
            </a:r>
          </a:p>
          <a:p>
            <a:pPr lvl="1"/>
            <a:r>
              <a:rPr lang="en-US" dirty="0" smtClean="0"/>
              <a:t>Blogs can establish reputations and promote business interests and/or share viewpoints.</a:t>
            </a:r>
          </a:p>
          <a:p>
            <a:pPr lvl="1"/>
            <a:r>
              <a:rPr lang="en-US" b="1" dirty="0" smtClean="0"/>
              <a:t>Blogospheres</a:t>
            </a:r>
            <a:r>
              <a:rPr lang="en-US" dirty="0" smtClean="0"/>
              <a:t> are connected blogs.</a:t>
            </a:r>
          </a:p>
          <a:p>
            <a:pPr lvl="1"/>
            <a:r>
              <a:rPr lang="en-US" b="1" dirty="0" smtClean="0"/>
              <a:t>Microblogs</a:t>
            </a:r>
            <a:r>
              <a:rPr lang="en-US" dirty="0" smtClean="0"/>
              <a:t> are frequent, but brief posts such as Twitter.</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795911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r>
              <a:rPr lang="en-US" dirty="0" smtClean="0"/>
              <a:t>Blogs</a:t>
            </a:r>
          </a:p>
          <a:p>
            <a:pPr lvl="1"/>
            <a:r>
              <a:rPr lang="en-US" dirty="0" smtClean="0"/>
              <a:t>Blogging Platforms are software used to create and edit content with features that make blogging relatively easy. </a:t>
            </a:r>
          </a:p>
          <a:p>
            <a:pPr lvl="1"/>
            <a:r>
              <a:rPr lang="en-US" dirty="0" smtClean="0"/>
              <a:t>Wordpress</a:t>
            </a:r>
            <a:r>
              <a:rPr lang="en-US" dirty="0" smtClean="0"/>
              <a:t> (51%) and Blogger (21%) are the most popular blogging platforms.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01851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smtClean="0"/>
              <a:t>The Constantly Changing Web</a:t>
            </a:r>
          </a:p>
          <a:p>
            <a:pPr lvl="1"/>
            <a:r>
              <a:rPr lang="en-US" dirty="0"/>
              <a:t>Web </a:t>
            </a:r>
            <a:r>
              <a:rPr lang="en-US" dirty="0" smtClean="0"/>
              <a:t>2.0 (</a:t>
            </a:r>
            <a:r>
              <a:rPr lang="en-US" i="1" dirty="0" smtClean="0"/>
              <a:t>the social web</a:t>
            </a:r>
            <a:r>
              <a:rPr lang="en-US" dirty="0" smtClean="0"/>
              <a:t>): </a:t>
            </a:r>
            <a:r>
              <a:rPr lang="en-US" dirty="0"/>
              <a:t>a term used </a:t>
            </a:r>
            <a:r>
              <a:rPr lang="en-US" dirty="0" smtClean="0"/>
              <a:t>to describe </a:t>
            </a:r>
            <a:r>
              <a:rPr lang="en-US" dirty="0"/>
              <a:t>a phase of </a:t>
            </a:r>
            <a:r>
              <a:rPr lang="en-US" dirty="0" smtClean="0"/>
              <a:t>World Wide </a:t>
            </a:r>
            <a:r>
              <a:rPr lang="en-US" dirty="0"/>
              <a:t>Web </a:t>
            </a:r>
            <a:r>
              <a:rPr lang="en-US" dirty="0" smtClean="0"/>
              <a:t>evolution characterized </a:t>
            </a:r>
            <a:r>
              <a:rPr lang="en-US" dirty="0"/>
              <a:t>by </a:t>
            </a:r>
            <a:r>
              <a:rPr lang="en-US" dirty="0" smtClean="0"/>
              <a:t>dynamic webpages</a:t>
            </a:r>
            <a:r>
              <a:rPr lang="en-US" dirty="0"/>
              <a:t>, social </a:t>
            </a:r>
            <a:r>
              <a:rPr lang="en-US" dirty="0" smtClean="0"/>
              <a:t>media, mashup applications, broadband </a:t>
            </a:r>
            <a:r>
              <a:rPr lang="en-US" dirty="0"/>
              <a:t>connectivity </a:t>
            </a:r>
            <a:r>
              <a:rPr lang="en-US" dirty="0" smtClean="0"/>
              <a:t>and user-generated content.</a:t>
            </a:r>
          </a:p>
          <a:p>
            <a:pPr lvl="1"/>
            <a:r>
              <a:rPr lang="en-US" dirty="0"/>
              <a:t>Social media: a </a:t>
            </a:r>
            <a:r>
              <a:rPr lang="en-US" dirty="0" smtClean="0"/>
              <a:t>collection of </a:t>
            </a:r>
            <a:r>
              <a:rPr lang="en-US" dirty="0"/>
              <a:t>Web applications, </a:t>
            </a:r>
            <a:r>
              <a:rPr lang="en-US" dirty="0" smtClean="0"/>
              <a:t>based on </a:t>
            </a:r>
            <a:r>
              <a:rPr lang="en-US" dirty="0"/>
              <a:t>Web 2.0 technology </a:t>
            </a:r>
            <a:r>
              <a:rPr lang="en-US" dirty="0" smtClean="0"/>
              <a:t>and culture </a:t>
            </a:r>
            <a:r>
              <a:rPr lang="en-US" dirty="0"/>
              <a:t>that allows people </a:t>
            </a:r>
            <a:r>
              <a:rPr lang="en-US" dirty="0" smtClean="0"/>
              <a:t>to connect </a:t>
            </a:r>
            <a:r>
              <a:rPr lang="en-US" dirty="0"/>
              <a:t>and </a:t>
            </a:r>
            <a:r>
              <a:rPr lang="en-US" dirty="0" smtClean="0"/>
              <a:t>collaborate with </a:t>
            </a:r>
            <a:r>
              <a:rPr lang="en-US" dirty="0"/>
              <a:t>others by creating </a:t>
            </a:r>
            <a:r>
              <a:rPr lang="en-US" dirty="0" smtClean="0"/>
              <a:t>and sharing </a:t>
            </a:r>
            <a:r>
              <a:rPr lang="en-US" dirty="0"/>
              <a:t>digital content.</a:t>
            </a:r>
            <a:endParaRPr lang="en-US"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475216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r>
              <a:rPr lang="en-US" dirty="0" smtClean="0"/>
              <a:t>Twitter</a:t>
            </a:r>
          </a:p>
          <a:p>
            <a:pPr lvl="1"/>
            <a:r>
              <a:rPr lang="en-US" dirty="0" smtClean="0"/>
              <a:t>A valuable </a:t>
            </a:r>
            <a:r>
              <a:rPr lang="en-US" dirty="0"/>
              <a:t>tool for activists engaged in organizing </a:t>
            </a:r>
            <a:r>
              <a:rPr lang="en-US" dirty="0" smtClean="0"/>
              <a:t>protests, debating </a:t>
            </a:r>
            <a:r>
              <a:rPr lang="en-US" dirty="0"/>
              <a:t>political viewpoints, and broadcasting real-time </a:t>
            </a:r>
            <a:r>
              <a:rPr lang="en-US" dirty="0" smtClean="0"/>
              <a:t>information through </a:t>
            </a:r>
            <a:r>
              <a:rPr lang="en-US" b="1" dirty="0" smtClean="0"/>
              <a:t>Tweets</a:t>
            </a:r>
            <a:r>
              <a:rPr lang="en-US" dirty="0" smtClean="0"/>
              <a:t>.</a:t>
            </a:r>
          </a:p>
          <a:p>
            <a:pPr lvl="1"/>
            <a:r>
              <a:rPr lang="en-US" dirty="0" smtClean="0"/>
              <a:t>Uses content tags called Hashtags (#) to allow users to follow conversations and/or trends.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727018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r>
              <a:rPr lang="en-US" dirty="0" smtClean="0"/>
              <a:t>Growing Use of Twitter</a:t>
            </a:r>
          </a:p>
          <a:p>
            <a:pPr lvl="1"/>
            <a:r>
              <a:rPr lang="en-US" b="1" dirty="0" smtClean="0"/>
              <a:t>Twitterspheres</a:t>
            </a:r>
            <a:r>
              <a:rPr lang="en-US" dirty="0" smtClean="0"/>
              <a:t> are third-party apps to enhance functionality and experience.</a:t>
            </a:r>
          </a:p>
          <a:p>
            <a:pPr lvl="1"/>
            <a:r>
              <a:rPr lang="en-US" dirty="0" smtClean="0"/>
              <a:t>TweetDeck</a:t>
            </a:r>
            <a:r>
              <a:rPr lang="en-US" dirty="0" smtClean="0"/>
              <a:t>, </a:t>
            </a:r>
            <a:r>
              <a:rPr lang="en-US" dirty="0" smtClean="0"/>
              <a:t>Twitpie</a:t>
            </a:r>
            <a:r>
              <a:rPr lang="en-US" dirty="0" smtClean="0"/>
              <a:t>, </a:t>
            </a:r>
            <a:r>
              <a:rPr lang="en-US" dirty="0" smtClean="0"/>
              <a:t>Twitterfeed</a:t>
            </a:r>
            <a:r>
              <a:rPr lang="en-US" dirty="0" smtClean="0"/>
              <a:t>, and </a:t>
            </a:r>
            <a:r>
              <a:rPr lang="en-US" dirty="0" smtClean="0"/>
              <a:t>Twitterholic</a:t>
            </a:r>
            <a:r>
              <a:rPr lang="en-US" dirty="0" smtClean="0"/>
              <a:t> are essential Twitter tools.</a:t>
            </a:r>
          </a:p>
          <a:p>
            <a:pPr lvl="1"/>
            <a:endParaRPr lang="en-US"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056584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r>
              <a:rPr lang="en-US" dirty="0" smtClean="0"/>
              <a:t>Growing Use of Twitter</a:t>
            </a:r>
          </a:p>
          <a:p>
            <a:pPr lvl="1"/>
            <a:r>
              <a:rPr lang="en-US" dirty="0" smtClean="0"/>
              <a:t>Celebrities, companies, products, and services.</a:t>
            </a:r>
          </a:p>
          <a:p>
            <a:pPr lvl="1"/>
            <a:r>
              <a:rPr lang="en-US" dirty="0" smtClean="0"/>
              <a:t>Coupons and specials.</a:t>
            </a:r>
          </a:p>
          <a:p>
            <a:pPr lvl="1"/>
            <a:r>
              <a:rPr lang="en-US" dirty="0" smtClean="0"/>
              <a:t>News and political platforms.</a:t>
            </a:r>
          </a:p>
          <a:p>
            <a:pPr lvl="1"/>
            <a:r>
              <a:rPr lang="en-US" dirty="0" smtClean="0"/>
              <a:t>Friendly status updates.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7297181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r>
              <a:rPr lang="en-US" dirty="0" smtClean="0"/>
              <a:t>Tumblr</a:t>
            </a:r>
          </a:p>
          <a:p>
            <a:pPr lvl="1"/>
            <a:r>
              <a:rPr lang="en-US" dirty="0" smtClean="0"/>
              <a:t>Another update services providing microblogging with emphasis on photographs and video. </a:t>
            </a:r>
          </a:p>
          <a:p>
            <a:pPr lvl="1"/>
            <a:r>
              <a:rPr lang="en-US" dirty="0" smtClean="0"/>
              <a:t>Allows just as much text as a regular blog, but Tumblr is mostly used for fashion, entertainment, and the arts.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4071528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Engaging Consumers with Blogs and Microblogs</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is the difference between a blog and </a:t>
            </a:r>
            <a:r>
              <a:rPr lang="en-US" b="0" dirty="0" smtClean="0"/>
              <a:t>a microblog</a:t>
            </a:r>
            <a:r>
              <a:rPr lang="en-US" b="0" dirty="0"/>
              <a:t>?</a:t>
            </a:r>
          </a:p>
          <a:p>
            <a:pPr marL="457200" indent="-457200">
              <a:buClr>
                <a:srgbClr val="5A8B25"/>
              </a:buClr>
              <a:buFont typeface="+mj-lt"/>
              <a:buAutoNum type="arabicPeriod"/>
            </a:pPr>
            <a:r>
              <a:rPr lang="en-US" b="0" dirty="0" smtClean="0"/>
              <a:t>What </a:t>
            </a:r>
            <a:r>
              <a:rPr lang="en-US" b="0" dirty="0"/>
              <a:t>is a blogging platform?</a:t>
            </a:r>
          </a:p>
          <a:p>
            <a:pPr marL="457200" indent="-457200">
              <a:buClr>
                <a:srgbClr val="5A8B25"/>
              </a:buClr>
              <a:buFont typeface="+mj-lt"/>
              <a:buAutoNum type="arabicPeriod"/>
            </a:pPr>
            <a:r>
              <a:rPr lang="en-US" b="0" dirty="0" smtClean="0"/>
              <a:t>Why </a:t>
            </a:r>
            <a:r>
              <a:rPr lang="en-US" b="0" dirty="0"/>
              <a:t>do marketers use blogs and microblogs?</a:t>
            </a:r>
          </a:p>
          <a:p>
            <a:pPr marL="457200" indent="-457200">
              <a:buClr>
                <a:srgbClr val="5A8B25"/>
              </a:buClr>
              <a:buFont typeface="+mj-lt"/>
              <a:buAutoNum type="arabicPeriod"/>
            </a:pPr>
            <a:r>
              <a:rPr lang="en-US" b="0" dirty="0" smtClean="0"/>
              <a:t>What </a:t>
            </a:r>
            <a:r>
              <a:rPr lang="en-US" b="0" dirty="0"/>
              <a:t>makes Twitter a more attractive communication channel </a:t>
            </a:r>
            <a:r>
              <a:rPr lang="en-US" b="0" dirty="0" smtClean="0"/>
              <a:t>than traditional </a:t>
            </a:r>
            <a:r>
              <a:rPr lang="en-US" b="0" dirty="0"/>
              <a:t>media for many individuals and organizations?</a:t>
            </a:r>
          </a:p>
          <a:p>
            <a:pPr marL="457200" indent="-457200">
              <a:buClr>
                <a:srgbClr val="5A8B25"/>
              </a:buClr>
              <a:buFont typeface="+mj-lt"/>
              <a:buAutoNum type="arabicPeriod"/>
            </a:pPr>
            <a:r>
              <a:rPr lang="en-US" b="0" dirty="0" smtClean="0"/>
              <a:t>How </a:t>
            </a:r>
            <a:r>
              <a:rPr lang="en-US" b="0" dirty="0"/>
              <a:t>is Tumblr different from other types of blogging platforms?</a:t>
            </a:r>
            <a:endParaRPr lang="en-US" b="0"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330360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3312103"/>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7379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Mashups, Social Metrics, and Monitoring Tools</a:t>
            </a:r>
          </a:p>
        </p:txBody>
      </p:sp>
      <p:sp>
        <p:nvSpPr>
          <p:cNvPr id="6" name="Content Placeholder 5"/>
          <p:cNvSpPr>
            <a:spLocks noGrp="1"/>
          </p:cNvSpPr>
          <p:nvPr>
            <p:ph idx="1"/>
          </p:nvPr>
        </p:nvSpPr>
        <p:spPr/>
        <p:txBody>
          <a:bodyPr>
            <a:normAutofit/>
          </a:bodyPr>
          <a:lstStyle/>
          <a:p>
            <a:r>
              <a:rPr lang="en-US" dirty="0" smtClean="0"/>
              <a:t>Mashup</a:t>
            </a:r>
          </a:p>
          <a:p>
            <a:pPr lvl="1"/>
            <a:r>
              <a:rPr lang="en-US" dirty="0" smtClean="0"/>
              <a:t>Web applications that combine information from two or more sources.</a:t>
            </a:r>
          </a:p>
          <a:p>
            <a:pPr lvl="1"/>
            <a:r>
              <a:rPr lang="en-US" dirty="0" smtClean="0"/>
              <a:t>Present information in a way that creates some new benefit or service.</a:t>
            </a:r>
          </a:p>
          <a:p>
            <a:pPr lvl="1"/>
            <a:r>
              <a:rPr lang="en-US" dirty="0" smtClean="0">
                <a:hlinkClick r:id="rId2"/>
              </a:rPr>
              <a:t>http://www.programmableweb.com/mashups/directory</a:t>
            </a:r>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1470988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Mashups, Social Metrics, and Monitoring Tools</a:t>
            </a:r>
          </a:p>
        </p:txBody>
      </p:sp>
      <p:sp>
        <p:nvSpPr>
          <p:cNvPr id="6" name="Content Placeholder 5"/>
          <p:cNvSpPr>
            <a:spLocks noGrp="1"/>
          </p:cNvSpPr>
          <p:nvPr>
            <p:ph idx="1"/>
          </p:nvPr>
        </p:nvSpPr>
        <p:spPr/>
        <p:txBody>
          <a:bodyPr>
            <a:normAutofit/>
          </a:bodyPr>
          <a:lstStyle/>
          <a:p>
            <a:r>
              <a:rPr lang="en-US" dirty="0" smtClean="0"/>
              <a:t>Mashup</a:t>
            </a:r>
          </a:p>
          <a:p>
            <a:pPr lvl="1"/>
            <a:r>
              <a:rPr lang="en-US" dirty="0" smtClean="0"/>
              <a:t>Popular APIs are from social media sites (user-generated social information).</a:t>
            </a:r>
          </a:p>
          <a:p>
            <a:pPr lvl="1"/>
            <a:r>
              <a:rPr lang="en-US" dirty="0" smtClean="0"/>
              <a:t>Provide the power to separate content from form – Web developers have greater control over information display and use.</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7491728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Mashups, Social Metrics, and Monitoring Tools</a:t>
            </a:r>
          </a:p>
        </p:txBody>
      </p:sp>
      <p:sp>
        <p:nvSpPr>
          <p:cNvPr id="6" name="Content Placeholder 5"/>
          <p:cNvSpPr>
            <a:spLocks noGrp="1"/>
          </p:cNvSpPr>
          <p:nvPr>
            <p:ph idx="1"/>
          </p:nvPr>
        </p:nvSpPr>
        <p:spPr/>
        <p:txBody>
          <a:bodyPr>
            <a:normAutofit/>
          </a:bodyPr>
          <a:lstStyle/>
          <a:p>
            <a:r>
              <a:rPr lang="en-US" dirty="0" smtClean="0"/>
              <a:t>RSS (really simple syndication)</a:t>
            </a:r>
          </a:p>
          <a:p>
            <a:pPr lvl="1"/>
            <a:r>
              <a:rPr lang="en-US" dirty="0" smtClean="0"/>
              <a:t>Allows </a:t>
            </a:r>
            <a:r>
              <a:rPr lang="en-US" dirty="0"/>
              <a:t>real-time </a:t>
            </a:r>
            <a:r>
              <a:rPr lang="en-US" dirty="0" smtClean="0"/>
              <a:t>consumption </a:t>
            </a:r>
            <a:r>
              <a:rPr lang="en-US" dirty="0"/>
              <a:t>and personalized </a:t>
            </a:r>
            <a:r>
              <a:rPr lang="en-US" dirty="0" smtClean="0"/>
              <a:t>organization and display of news information.</a:t>
            </a:r>
          </a:p>
          <a:p>
            <a:pPr lvl="1"/>
            <a:r>
              <a:rPr lang="en-US" dirty="0" smtClean="0"/>
              <a:t>Mostly free service (Feedly.com, Digg.com)</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27161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Mashups, Social Metrics, and Monitoring Tools</a:t>
            </a:r>
          </a:p>
        </p:txBody>
      </p:sp>
      <p:sp>
        <p:nvSpPr>
          <p:cNvPr id="6" name="Content Placeholder 5"/>
          <p:cNvSpPr>
            <a:spLocks noGrp="1"/>
          </p:cNvSpPr>
          <p:nvPr>
            <p:ph idx="1"/>
          </p:nvPr>
        </p:nvSpPr>
        <p:spPr/>
        <p:txBody>
          <a:bodyPr>
            <a:normAutofit/>
          </a:bodyPr>
          <a:lstStyle/>
          <a:p>
            <a:r>
              <a:rPr lang="en-US" dirty="0" smtClean="0"/>
              <a:t>RSS (really simple syndication)</a:t>
            </a:r>
          </a:p>
          <a:p>
            <a:pPr lvl="1"/>
            <a:r>
              <a:rPr lang="en-US" dirty="0" smtClean="0"/>
              <a:t>Allows </a:t>
            </a:r>
            <a:r>
              <a:rPr lang="en-US" dirty="0"/>
              <a:t>real-time </a:t>
            </a:r>
            <a:r>
              <a:rPr lang="en-US" dirty="0" smtClean="0"/>
              <a:t>consumption </a:t>
            </a:r>
            <a:r>
              <a:rPr lang="en-US" dirty="0"/>
              <a:t>and personalized </a:t>
            </a:r>
            <a:r>
              <a:rPr lang="en-US" dirty="0" smtClean="0"/>
              <a:t>organization and display of news information.</a:t>
            </a:r>
          </a:p>
          <a:p>
            <a:pPr lvl="1"/>
            <a:r>
              <a:rPr lang="en-US" dirty="0" smtClean="0"/>
              <a:t>Mostly free service (Feedly.com, Digg.com)</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396658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smtClean="0"/>
              <a:t>The Constantly Changing Web</a:t>
            </a:r>
          </a:p>
          <a:p>
            <a:pPr lvl="1"/>
            <a:r>
              <a:rPr lang="en-US" dirty="0" smtClean="0"/>
              <a:t>World </a:t>
            </a:r>
            <a:r>
              <a:rPr lang="en-US" dirty="0"/>
              <a:t>Wide </a:t>
            </a:r>
            <a:r>
              <a:rPr lang="en-US" dirty="0" smtClean="0"/>
              <a:t>Web (</a:t>
            </a:r>
            <a:r>
              <a:rPr lang="en-US" i="1" dirty="0" smtClean="0"/>
              <a:t>the Internet</a:t>
            </a:r>
            <a:r>
              <a:rPr lang="en-US" dirty="0" smtClean="0"/>
              <a:t>): </a:t>
            </a:r>
            <a:r>
              <a:rPr lang="en-US" dirty="0"/>
              <a:t>a </a:t>
            </a:r>
            <a:r>
              <a:rPr lang="en-US" dirty="0" smtClean="0"/>
              <a:t>network of </a:t>
            </a:r>
            <a:r>
              <a:rPr lang="en-US" dirty="0"/>
              <a:t>documents on </a:t>
            </a:r>
            <a:r>
              <a:rPr lang="en-US" dirty="0" smtClean="0"/>
              <a:t>the Internet</a:t>
            </a:r>
            <a:r>
              <a:rPr lang="en-US" dirty="0"/>
              <a:t>, called </a:t>
            </a:r>
            <a:r>
              <a:rPr lang="en-US" dirty="0" smtClean="0"/>
              <a:t>webpages, constructed </a:t>
            </a:r>
            <a:r>
              <a:rPr lang="en-US" dirty="0"/>
              <a:t>with </a:t>
            </a:r>
            <a:r>
              <a:rPr lang="en-US" dirty="0" smtClean="0"/>
              <a:t>HTML markup </a:t>
            </a:r>
            <a:r>
              <a:rPr lang="en-US" dirty="0"/>
              <a:t>language </a:t>
            </a:r>
            <a:r>
              <a:rPr lang="en-US" dirty="0" smtClean="0"/>
              <a:t>that supports </a:t>
            </a:r>
            <a:r>
              <a:rPr lang="en-US" dirty="0"/>
              <a:t>links to </a:t>
            </a:r>
            <a:r>
              <a:rPr lang="en-US" dirty="0" smtClean="0"/>
              <a:t>other documents </a:t>
            </a:r>
            <a:r>
              <a:rPr lang="en-US" dirty="0"/>
              <a:t>and media (</a:t>
            </a:r>
            <a:r>
              <a:rPr lang="en-US" dirty="0" smtClean="0"/>
              <a:t>e.g. graphics</a:t>
            </a:r>
            <a:r>
              <a:rPr lang="en-US" dirty="0"/>
              <a:t>, video, audio, etc</a:t>
            </a:r>
            <a:r>
              <a:rPr lang="en-US" dirty="0" smtClean="0"/>
              <a:t>.).</a:t>
            </a:r>
          </a:p>
          <a:p>
            <a:pPr lvl="1"/>
            <a:r>
              <a:rPr lang="en-US" dirty="0"/>
              <a:t>Broadband: refers to </a:t>
            </a:r>
            <a:r>
              <a:rPr lang="en-US" dirty="0" smtClean="0"/>
              <a:t>wide bandwidth </a:t>
            </a:r>
            <a:r>
              <a:rPr lang="en-US" dirty="0"/>
              <a:t>technologies </a:t>
            </a:r>
            <a:r>
              <a:rPr lang="en-US" dirty="0" smtClean="0"/>
              <a:t>that create </a:t>
            </a:r>
            <a:r>
              <a:rPr lang="en-US" dirty="0"/>
              <a:t>fast, high </a:t>
            </a:r>
            <a:r>
              <a:rPr lang="en-US" dirty="0" smtClean="0"/>
              <a:t>volume connections </a:t>
            </a:r>
            <a:r>
              <a:rPr lang="en-US" dirty="0"/>
              <a:t>to the </a:t>
            </a:r>
            <a:r>
              <a:rPr lang="en-US" dirty="0" smtClean="0"/>
              <a:t>Internet and </a:t>
            </a:r>
            <a:r>
              <a:rPr lang="en-US" dirty="0"/>
              <a:t>World Wide Web.</a:t>
            </a:r>
            <a:endParaRPr lang="en-US"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1186677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Mashups, Social Metrics, and Monitoring Tools</a:t>
            </a:r>
          </a:p>
        </p:txBody>
      </p:sp>
      <p:sp>
        <p:nvSpPr>
          <p:cNvPr id="6" name="Content Placeholder 5"/>
          <p:cNvSpPr>
            <a:spLocks noGrp="1"/>
          </p:cNvSpPr>
          <p:nvPr>
            <p:ph idx="1"/>
          </p:nvPr>
        </p:nvSpPr>
        <p:spPr/>
        <p:txBody>
          <a:bodyPr>
            <a:normAutofit/>
          </a:bodyPr>
          <a:lstStyle/>
          <a:p>
            <a:r>
              <a:rPr lang="en-US" dirty="0" smtClean="0"/>
              <a:t>Monitoring Service</a:t>
            </a:r>
          </a:p>
          <a:p>
            <a:pPr lvl="1"/>
            <a:r>
              <a:rPr lang="en-US" dirty="0" smtClean="0"/>
              <a:t>Conversation tracking on social </a:t>
            </a:r>
            <a:r>
              <a:rPr lang="en-US" dirty="0"/>
              <a:t>media </a:t>
            </a:r>
            <a:r>
              <a:rPr lang="en-US" dirty="0" smtClean="0"/>
              <a:t>sites</a:t>
            </a:r>
          </a:p>
          <a:p>
            <a:pPr lvl="2"/>
            <a:r>
              <a:rPr lang="en-US" dirty="0" smtClean="0"/>
              <a:t>Paid services: Radian </a:t>
            </a:r>
            <a:r>
              <a:rPr lang="en-US" dirty="0"/>
              <a:t>6, </a:t>
            </a:r>
            <a:r>
              <a:rPr lang="en-US" dirty="0"/>
              <a:t>Alterian</a:t>
            </a:r>
            <a:r>
              <a:rPr lang="en-US" dirty="0"/>
              <a:t> SM2, </a:t>
            </a:r>
            <a:r>
              <a:rPr lang="en-US" dirty="0" smtClean="0"/>
              <a:t>Hubspot</a:t>
            </a:r>
            <a:r>
              <a:rPr lang="en-US" dirty="0" smtClean="0"/>
              <a:t>.</a:t>
            </a:r>
          </a:p>
          <a:p>
            <a:pPr lvl="2"/>
            <a:r>
              <a:rPr lang="en-US" dirty="0" smtClean="0"/>
              <a:t>Free services: Twitter Search, Social Mention</a:t>
            </a:r>
          </a:p>
          <a:p>
            <a:pPr lvl="1"/>
            <a:r>
              <a:rPr lang="en-US" dirty="0" smtClean="0"/>
              <a:t>Provides organizations a better understanding of brand, product, and even executive perception from consumers.</a:t>
            </a:r>
          </a:p>
          <a:p>
            <a:pPr lvl="1"/>
            <a:r>
              <a:rPr lang="en-US" i="1" dirty="0" smtClean="0"/>
              <a:t>Brand advocates</a:t>
            </a:r>
            <a:r>
              <a:rPr lang="en-US" dirty="0" smtClean="0"/>
              <a:t> positively portray a brand or company online.</a:t>
            </a:r>
          </a:p>
          <a:p>
            <a:pPr lvl="1"/>
            <a:endParaRPr lang="en-US"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4871337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Mashups, Social Metrics, and Monitoring Tools</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Why </a:t>
            </a:r>
            <a:r>
              <a:rPr lang="en-US" b="0" dirty="0"/>
              <a:t>are mashups considered part of social media?</a:t>
            </a:r>
          </a:p>
          <a:p>
            <a:pPr marL="457200" indent="-457200">
              <a:buClr>
                <a:srgbClr val="5A8B25"/>
              </a:buClr>
              <a:buFont typeface="+mj-lt"/>
              <a:buAutoNum type="arabicPeriod"/>
            </a:pPr>
            <a:r>
              <a:rPr lang="en-US" b="0" dirty="0" smtClean="0"/>
              <a:t>Describe </a:t>
            </a:r>
            <a:r>
              <a:rPr lang="en-US" b="0" dirty="0"/>
              <a:t>a typical consumer mashup.</a:t>
            </a:r>
          </a:p>
          <a:p>
            <a:pPr marL="457200" indent="-457200">
              <a:buClr>
                <a:srgbClr val="5A8B25"/>
              </a:buClr>
              <a:buFont typeface="+mj-lt"/>
              <a:buAutoNum type="arabicPeriod"/>
            </a:pPr>
            <a:r>
              <a:rPr lang="en-US" b="0" dirty="0" smtClean="0"/>
              <a:t>What </a:t>
            </a:r>
            <a:r>
              <a:rPr lang="en-US" b="0" dirty="0"/>
              <a:t>is an RSS reader?</a:t>
            </a:r>
          </a:p>
          <a:p>
            <a:pPr marL="457200" indent="-457200">
              <a:buClr>
                <a:srgbClr val="5A8B25"/>
              </a:buClr>
              <a:buFont typeface="+mj-lt"/>
              <a:buAutoNum type="arabicPeriod"/>
            </a:pPr>
            <a:r>
              <a:rPr lang="en-US" b="0" dirty="0" smtClean="0"/>
              <a:t>Describe </a:t>
            </a:r>
            <a:r>
              <a:rPr lang="en-US" b="0" dirty="0"/>
              <a:t>the ways in which businesses can </a:t>
            </a:r>
            <a:r>
              <a:rPr lang="en-US" b="0" dirty="0" smtClean="0"/>
              <a:t>benefit </a:t>
            </a:r>
            <a:r>
              <a:rPr lang="en-US" b="0" dirty="0"/>
              <a:t>from using </a:t>
            </a:r>
            <a:r>
              <a:rPr lang="en-US" b="0" dirty="0" smtClean="0"/>
              <a:t>social media </a:t>
            </a:r>
            <a:r>
              <a:rPr lang="en-US" b="0" dirty="0"/>
              <a:t>monitoring tools?</a:t>
            </a:r>
            <a:endParaRPr lang="en-US" b="0"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42122176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3774912342"/>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2344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Knowledge Sharing in the Social Workplace</a:t>
            </a:r>
          </a:p>
        </p:txBody>
      </p:sp>
      <p:sp>
        <p:nvSpPr>
          <p:cNvPr id="6" name="Content Placeholder 5"/>
          <p:cNvSpPr>
            <a:spLocks noGrp="1"/>
          </p:cNvSpPr>
          <p:nvPr>
            <p:ph idx="1"/>
          </p:nvPr>
        </p:nvSpPr>
        <p:spPr/>
        <p:txBody>
          <a:bodyPr>
            <a:normAutofit/>
          </a:bodyPr>
          <a:lstStyle/>
          <a:p>
            <a:r>
              <a:rPr lang="en-US" dirty="0" smtClean="0"/>
              <a:t>Synchronous Communication</a:t>
            </a:r>
          </a:p>
          <a:p>
            <a:pPr lvl="1"/>
            <a:r>
              <a:rPr lang="en-US" dirty="0" smtClean="0"/>
              <a:t>Dialogue or conversation taking place in real-time (Skype, </a:t>
            </a:r>
            <a:r>
              <a:rPr lang="en-US" dirty="0" smtClean="0"/>
              <a:t>ooVoo</a:t>
            </a:r>
            <a:r>
              <a:rPr lang="en-US" dirty="0" smtClean="0"/>
              <a:t>).</a:t>
            </a:r>
          </a:p>
          <a:p>
            <a:pPr lvl="1"/>
            <a:r>
              <a:rPr lang="en-US" dirty="0" smtClean="0"/>
              <a:t>VenueGen</a:t>
            </a:r>
            <a:r>
              <a:rPr lang="en-US" dirty="0" smtClean="0"/>
              <a:t> allows meetings in virtual worlds with avatars.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5588712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Knowledge Sharing in the Social Workplace</a:t>
            </a:r>
          </a:p>
        </p:txBody>
      </p:sp>
      <p:sp>
        <p:nvSpPr>
          <p:cNvPr id="6" name="Content Placeholder 5"/>
          <p:cNvSpPr>
            <a:spLocks noGrp="1"/>
          </p:cNvSpPr>
          <p:nvPr>
            <p:ph idx="1"/>
          </p:nvPr>
        </p:nvSpPr>
        <p:spPr/>
        <p:txBody>
          <a:bodyPr>
            <a:normAutofit/>
          </a:bodyPr>
          <a:lstStyle/>
          <a:p>
            <a:r>
              <a:rPr lang="en-US" dirty="0" smtClean="0"/>
              <a:t>Research and Knowledge Sharing Tools</a:t>
            </a:r>
          </a:p>
          <a:p>
            <a:pPr lvl="1"/>
            <a:r>
              <a:rPr lang="en-US" dirty="0" smtClean="0"/>
              <a:t>Search Engines: identify and share information relevant to a project topic (Yahoo, Bing, Google).</a:t>
            </a:r>
          </a:p>
          <a:p>
            <a:pPr lvl="1"/>
            <a:r>
              <a:rPr lang="en-US" dirty="0" smtClean="0"/>
              <a:t>Discussion Groups: provide a forum for asking questions to groups of people (AMA, LinkedIn).</a:t>
            </a:r>
          </a:p>
          <a:p>
            <a:pPr lvl="1"/>
            <a:r>
              <a:rPr lang="en-US" dirty="0" smtClean="0"/>
              <a:t>Blogs, tweets, and page status can provide valuable information.</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9942921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Knowledge Sharing in the Social Workplace</a:t>
            </a:r>
          </a:p>
        </p:txBody>
      </p:sp>
      <p:sp>
        <p:nvSpPr>
          <p:cNvPr id="6" name="Content Placeholder 5"/>
          <p:cNvSpPr>
            <a:spLocks noGrp="1"/>
          </p:cNvSpPr>
          <p:nvPr>
            <p:ph idx="1"/>
          </p:nvPr>
        </p:nvSpPr>
        <p:spPr/>
        <p:txBody>
          <a:bodyPr>
            <a:normAutofit/>
          </a:bodyPr>
          <a:lstStyle/>
          <a:p>
            <a:r>
              <a:rPr lang="en-US" dirty="0" smtClean="0"/>
              <a:t>Social Bookmarks</a:t>
            </a:r>
          </a:p>
          <a:p>
            <a:pPr lvl="1"/>
            <a:r>
              <a:rPr lang="en-US" dirty="0" smtClean="0"/>
              <a:t>Diigo</a:t>
            </a:r>
            <a:r>
              <a:rPr lang="en-US" dirty="0" smtClean="0"/>
              <a:t> and Delicious</a:t>
            </a:r>
          </a:p>
          <a:p>
            <a:pPr lvl="1"/>
            <a:r>
              <a:rPr lang="en-US" dirty="0" smtClean="0"/>
              <a:t>Diigo</a:t>
            </a:r>
            <a:r>
              <a:rPr lang="en-US" dirty="0" smtClean="0"/>
              <a:t> provides approval buttons and highlight features for member collaboration.</a:t>
            </a:r>
          </a:p>
          <a:p>
            <a:pPr lvl="1"/>
            <a:r>
              <a:rPr lang="en-US" dirty="0" smtClean="0"/>
              <a:t>Delicious uses </a:t>
            </a:r>
            <a:r>
              <a:rPr lang="en-US" i="1" dirty="0" smtClean="0"/>
              <a:t>folksonomy</a:t>
            </a:r>
            <a:r>
              <a:rPr lang="en-US" dirty="0" smtClean="0"/>
              <a:t> to provide content search results based on human tags or interests.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7002939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Knowledge Sharing in the Social Workplace</a:t>
            </a:r>
          </a:p>
        </p:txBody>
      </p:sp>
      <p:sp>
        <p:nvSpPr>
          <p:cNvPr id="6" name="Content Placeholder 5"/>
          <p:cNvSpPr>
            <a:spLocks noGrp="1"/>
          </p:cNvSpPr>
          <p:nvPr>
            <p:ph idx="1"/>
          </p:nvPr>
        </p:nvSpPr>
        <p:spPr/>
        <p:txBody>
          <a:bodyPr>
            <a:normAutofit/>
          </a:bodyPr>
          <a:lstStyle/>
          <a:p>
            <a:r>
              <a:rPr lang="en-US" dirty="0" smtClean="0"/>
              <a:t>Content Creation and Sharing</a:t>
            </a:r>
          </a:p>
          <a:p>
            <a:pPr lvl="1"/>
            <a:r>
              <a:rPr lang="en-US" dirty="0" smtClean="0"/>
              <a:t>Cloud storage services: uses the Internet for storage and retrieval of information.</a:t>
            </a:r>
          </a:p>
          <a:p>
            <a:pPr lvl="1"/>
            <a:r>
              <a:rPr lang="en-US" dirty="0" smtClean="0"/>
              <a:t>Dropbox allows the storage and sharing of files and folders with others.</a:t>
            </a:r>
          </a:p>
          <a:p>
            <a:pPr lvl="1"/>
            <a:r>
              <a:rPr lang="en-US" dirty="0" smtClean="0"/>
              <a:t>Box.net places greater emphasis on social tools and features for collaboration.</a:t>
            </a:r>
          </a:p>
          <a:p>
            <a:pPr lvl="1"/>
            <a:r>
              <a:rPr lang="en-US" dirty="0" smtClean="0"/>
              <a:t>Wikis provide encyclopedia-like webpages, driven by collaborative open-edit content.</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7287025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Knowledge Sharing in the Social Workplace</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How </a:t>
            </a:r>
            <a:r>
              <a:rPr lang="en-US" b="0" dirty="0"/>
              <a:t>can working teams use social media as an alternative to </a:t>
            </a:r>
            <a:r>
              <a:rPr lang="en-US" b="0" dirty="0" smtClean="0"/>
              <a:t>face-to-face meetings</a:t>
            </a:r>
            <a:r>
              <a:rPr lang="en-US" b="0" dirty="0"/>
              <a:t>?</a:t>
            </a:r>
          </a:p>
          <a:p>
            <a:pPr marL="457200" indent="-457200">
              <a:buClr>
                <a:srgbClr val="5A8B25"/>
              </a:buClr>
              <a:buFont typeface="+mj-lt"/>
              <a:buAutoNum type="arabicPeriod"/>
            </a:pPr>
            <a:r>
              <a:rPr lang="en-US" b="0" dirty="0" smtClean="0"/>
              <a:t>Why </a:t>
            </a:r>
            <a:r>
              <a:rPr lang="en-US" b="0" dirty="0"/>
              <a:t>are social bookmarking services superior to the traditional </a:t>
            </a:r>
            <a:r>
              <a:rPr lang="en-US" b="0" dirty="0" smtClean="0"/>
              <a:t>method of </a:t>
            </a:r>
            <a:r>
              <a:rPr lang="en-US" b="0" dirty="0"/>
              <a:t>saving “favorites” or “bookmarks” in a browser?</a:t>
            </a:r>
          </a:p>
          <a:p>
            <a:pPr marL="457200" indent="-457200">
              <a:buClr>
                <a:srgbClr val="5A8B25"/>
              </a:buClr>
              <a:buFont typeface="+mj-lt"/>
              <a:buAutoNum type="arabicPeriod"/>
            </a:pPr>
            <a:r>
              <a:rPr lang="en-US" b="0" dirty="0" smtClean="0"/>
              <a:t>What </a:t>
            </a:r>
            <a:r>
              <a:rPr lang="en-US" b="0" dirty="0"/>
              <a:t>are some ways you can use social media to solicit </a:t>
            </a:r>
            <a:r>
              <a:rPr lang="en-US" b="0" dirty="0" smtClean="0"/>
              <a:t>knowledge, information</a:t>
            </a:r>
            <a:r>
              <a:rPr lang="en-US" b="0" dirty="0"/>
              <a:t>, and advice from experts on the Web?</a:t>
            </a:r>
          </a:p>
          <a:p>
            <a:pPr marL="457200" indent="-457200">
              <a:buClr>
                <a:srgbClr val="5A8B25"/>
              </a:buClr>
              <a:buFont typeface="+mj-lt"/>
              <a:buAutoNum type="arabicPeriod"/>
            </a:pPr>
            <a:r>
              <a:rPr lang="en-US" b="0" dirty="0" smtClean="0"/>
              <a:t>What </a:t>
            </a:r>
            <a:r>
              <a:rPr lang="en-US" b="0" dirty="0"/>
              <a:t>advantages do sites like Dropbox and box.net have over e-mail </a:t>
            </a:r>
            <a:r>
              <a:rPr lang="en-US" b="0" dirty="0" smtClean="0"/>
              <a:t>as a </a:t>
            </a:r>
            <a:r>
              <a:rPr lang="en-US" b="0" dirty="0"/>
              <a:t>way of sharing and collaborating on creating documents?</a:t>
            </a:r>
            <a:endParaRPr lang="en-US" b="0" dirty="0" smtClean="0"/>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2371568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7" name="Text Placeholder 6"/>
          <p:cNvSpPr>
            <a:spLocks noGrp="1"/>
          </p:cNvSpPr>
          <p:nvPr>
            <p:ph type="body" sz="quarter" idx="13"/>
          </p:nvPr>
        </p:nvSpPr>
        <p:spPr/>
        <p:txBody>
          <a:bodyPr/>
          <a:lstStyle/>
          <a:p>
            <a:r>
              <a:rPr lang="en-US" dirty="0"/>
              <a:t>Chapter 7</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38300"/>
            <a:ext cx="711687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3594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smtClean="0"/>
              <a:t>Setting the Stage for Web 2.0</a:t>
            </a:r>
          </a:p>
          <a:p>
            <a:pPr marL="914400" lvl="1" indent="-457200">
              <a:buFont typeface="+mj-lt"/>
              <a:buAutoNum type="arabicPeriod"/>
            </a:pPr>
            <a:r>
              <a:rPr lang="en-US" dirty="0" smtClean="0"/>
              <a:t>Broad </a:t>
            </a:r>
            <a:r>
              <a:rPr lang="en-US" dirty="0"/>
              <a:t>bandwidth (broadband</a:t>
            </a:r>
            <a:r>
              <a:rPr lang="en-US" dirty="0" smtClean="0"/>
              <a:t>)</a:t>
            </a:r>
            <a:endParaRPr lang="en-US" dirty="0"/>
          </a:p>
          <a:p>
            <a:pPr marL="914400" lvl="1" indent="-457200">
              <a:buFont typeface="+mj-lt"/>
              <a:buAutoNum type="arabicPeriod"/>
            </a:pPr>
            <a:r>
              <a:rPr lang="en-US" dirty="0" smtClean="0"/>
              <a:t>Sustainable </a:t>
            </a:r>
            <a:r>
              <a:rPr lang="en-US" dirty="0"/>
              <a:t>business </a:t>
            </a:r>
            <a:r>
              <a:rPr lang="en-US" dirty="0" smtClean="0"/>
              <a:t>models</a:t>
            </a:r>
          </a:p>
          <a:p>
            <a:pPr marL="914400" lvl="1" indent="-457200">
              <a:buFont typeface="+mj-lt"/>
              <a:buAutoNum type="arabicPeriod"/>
            </a:pPr>
            <a:r>
              <a:rPr lang="en-US" dirty="0" smtClean="0"/>
              <a:t>New </a:t>
            </a:r>
            <a:r>
              <a:rPr lang="en-US" dirty="0"/>
              <a:t>Web programming </a:t>
            </a:r>
            <a:r>
              <a:rPr lang="en-US" dirty="0" smtClean="0"/>
              <a:t>technologies</a:t>
            </a:r>
          </a:p>
          <a:p>
            <a:pPr marL="914400" lvl="1" indent="-457200">
              <a:buFont typeface="+mj-lt"/>
              <a:buAutoNum type="arabicPeriod"/>
            </a:pPr>
            <a:r>
              <a:rPr lang="en-US" dirty="0" smtClean="0"/>
              <a:t>Application </a:t>
            </a:r>
            <a:r>
              <a:rPr lang="en-US" dirty="0"/>
              <a:t>programming interface (API</a:t>
            </a:r>
            <a:r>
              <a:rPr lang="en-US" dirty="0" smtClean="0"/>
              <a:t>)</a:t>
            </a:r>
          </a:p>
          <a:p>
            <a:pPr marL="914400" lvl="1" indent="-457200">
              <a:buFont typeface="+mj-lt"/>
              <a:buAutoNum type="arabicPeriod"/>
            </a:pPr>
            <a:r>
              <a:rPr lang="en-US" dirty="0" smtClean="0"/>
              <a:t>Plug-Ins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876990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lnSpcReduction="10000"/>
          </a:bodyPr>
          <a:lstStyle/>
          <a:p>
            <a:r>
              <a:rPr lang="en-US" dirty="0" smtClean="0"/>
              <a:t>Setting the Stage for Web 2.0</a:t>
            </a:r>
          </a:p>
          <a:p>
            <a:pPr marL="457200" lvl="1" indent="0">
              <a:buNone/>
            </a:pPr>
            <a:r>
              <a:rPr lang="en-US" dirty="0"/>
              <a:t>AJAX technologies, or asynchronous JavaScript and XML, is a term referring to </a:t>
            </a:r>
            <a:r>
              <a:rPr lang="en-US" dirty="0" smtClean="0"/>
              <a:t>a group </a:t>
            </a:r>
            <a:r>
              <a:rPr lang="en-US" dirty="0"/>
              <a:t>of technologies and programming languages that make it possible for </a:t>
            </a:r>
            <a:r>
              <a:rPr lang="en-US" dirty="0" smtClean="0"/>
              <a:t>webpages to </a:t>
            </a:r>
            <a:r>
              <a:rPr lang="en-US" dirty="0"/>
              <a:t>respond to users’ actions without requiring the entire page to reload. </a:t>
            </a:r>
            <a:endParaRPr lang="en-US" dirty="0" smtClean="0"/>
          </a:p>
          <a:p>
            <a:pPr marL="1314450" lvl="2" indent="-457200">
              <a:buFont typeface="+mj-lt"/>
              <a:buAutoNum type="arabicPeriod"/>
            </a:pPr>
            <a:r>
              <a:rPr lang="en-US" dirty="0" smtClean="0"/>
              <a:t>JavaScript</a:t>
            </a:r>
          </a:p>
          <a:p>
            <a:pPr marL="1314450" lvl="2" indent="-457200">
              <a:buFont typeface="+mj-lt"/>
              <a:buAutoNum type="arabicPeriod"/>
            </a:pPr>
            <a:r>
              <a:rPr lang="en-US" dirty="0" smtClean="0"/>
              <a:t>Extendable Markup Language (XML)</a:t>
            </a:r>
          </a:p>
          <a:p>
            <a:pPr marL="1314450" lvl="2" indent="-457200">
              <a:buFont typeface="+mj-lt"/>
              <a:buAutoNum type="arabicPeriod"/>
            </a:pPr>
            <a:r>
              <a:rPr lang="en-US" dirty="0" smtClean="0"/>
              <a:t>Document Object Model </a:t>
            </a:r>
            <a:r>
              <a:rPr lang="en-US" dirty="0"/>
              <a:t>(DOM</a:t>
            </a:r>
            <a:r>
              <a:rPr lang="en-US" dirty="0" smtClean="0"/>
              <a:t>)</a:t>
            </a:r>
          </a:p>
          <a:p>
            <a:pPr marL="1314450" lvl="2" indent="-457200">
              <a:buFont typeface="+mj-lt"/>
              <a:buAutoNum type="arabicPeriod"/>
            </a:pPr>
            <a:r>
              <a:rPr lang="en-US" dirty="0" smtClean="0"/>
              <a:t>HyperText</a:t>
            </a:r>
            <a:r>
              <a:rPr lang="en-US" dirty="0" smtClean="0"/>
              <a:t> Markup Language </a:t>
            </a:r>
            <a:r>
              <a:rPr lang="en-US" dirty="0"/>
              <a:t>(HTML</a:t>
            </a:r>
            <a:r>
              <a:rPr lang="en-US" dirty="0" smtClean="0"/>
              <a:t>)</a:t>
            </a:r>
          </a:p>
          <a:p>
            <a:pPr marL="1314450" lvl="2" indent="-457200">
              <a:buFont typeface="+mj-lt"/>
              <a:buAutoNum type="arabicPeriod"/>
            </a:pPr>
            <a:r>
              <a:rPr lang="en-US" dirty="0" smtClean="0"/>
              <a:t>XMLHttpRequest</a:t>
            </a:r>
            <a:endParaRPr lang="en-US" dirty="0" smtClean="0"/>
          </a:p>
          <a:p>
            <a:pPr marL="1314450" lvl="2" indent="-457200">
              <a:buFont typeface="+mj-lt"/>
              <a:buAutoNum type="arabicPeriod"/>
            </a:pPr>
            <a:r>
              <a:rPr lang="en-US" dirty="0" smtClean="0"/>
              <a:t>Cascading Style Sheets </a:t>
            </a:r>
            <a:r>
              <a:rPr lang="en-US" dirty="0"/>
              <a:t>(CSS</a:t>
            </a:r>
            <a:r>
              <a:rPr lang="en-US" dirty="0" smtClean="0"/>
              <a:t>)</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1185057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7" name="Text Placeholder 6"/>
          <p:cNvSpPr>
            <a:spLocks noGrp="1"/>
          </p:cNvSpPr>
          <p:nvPr>
            <p:ph type="body" sz="quarter" idx="13"/>
          </p:nvPr>
        </p:nvSpPr>
        <p:spPr/>
        <p:txBody>
          <a:bodyPr/>
          <a:lstStyle/>
          <a:p>
            <a:r>
              <a:rPr lang="en-US" dirty="0"/>
              <a:t>Chapter 7</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3491" y="1613382"/>
            <a:ext cx="6210300" cy="4866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4802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Web 2.0—The Social Web</a:t>
            </a:r>
          </a:p>
        </p:txBody>
      </p:sp>
      <p:sp>
        <p:nvSpPr>
          <p:cNvPr id="6" name="Content Placeholder 5"/>
          <p:cNvSpPr>
            <a:spLocks noGrp="1"/>
          </p:cNvSpPr>
          <p:nvPr>
            <p:ph idx="1"/>
          </p:nvPr>
        </p:nvSpPr>
        <p:spPr/>
        <p:txBody>
          <a:bodyPr>
            <a:normAutofit/>
          </a:bodyPr>
          <a:lstStyle/>
          <a:p>
            <a:r>
              <a:rPr lang="en-US" dirty="0" smtClean="0"/>
              <a:t>Social Media Applications and Services </a:t>
            </a:r>
            <a:endParaRPr lang="en-US" dirty="0"/>
          </a:p>
          <a:p>
            <a:pPr lvl="1"/>
            <a:r>
              <a:rPr lang="en-US" dirty="0"/>
              <a:t>Social Networking </a:t>
            </a:r>
            <a:r>
              <a:rPr lang="en-US" dirty="0" smtClean="0"/>
              <a:t>Service (SNS</a:t>
            </a:r>
            <a:r>
              <a:rPr lang="en-US" dirty="0"/>
              <a:t>): an online platform </a:t>
            </a:r>
            <a:r>
              <a:rPr lang="en-US" dirty="0" smtClean="0"/>
              <a:t>or website </a:t>
            </a:r>
            <a:r>
              <a:rPr lang="en-US" dirty="0"/>
              <a:t>that allows </a:t>
            </a:r>
            <a:r>
              <a:rPr lang="en-US" dirty="0" smtClean="0"/>
              <a:t>subscribers to </a:t>
            </a:r>
            <a:r>
              <a:rPr lang="en-US" dirty="0"/>
              <a:t>interact and form </a:t>
            </a:r>
            <a:r>
              <a:rPr lang="en-US" dirty="0" smtClean="0"/>
              <a:t>communities or </a:t>
            </a:r>
            <a:r>
              <a:rPr lang="en-US" dirty="0"/>
              <a:t>networks </a:t>
            </a:r>
            <a:r>
              <a:rPr lang="en-US" dirty="0" smtClean="0"/>
              <a:t>based on </a:t>
            </a:r>
            <a:r>
              <a:rPr lang="en-US" dirty="0"/>
              <a:t>real-life </a:t>
            </a:r>
            <a:r>
              <a:rPr lang="en-US" dirty="0" smtClean="0"/>
              <a:t>relationships, shared </a:t>
            </a:r>
            <a:r>
              <a:rPr lang="en-US" dirty="0"/>
              <a:t>interests, </a:t>
            </a:r>
            <a:r>
              <a:rPr lang="en-US" dirty="0" smtClean="0"/>
              <a:t>activities and </a:t>
            </a:r>
            <a:r>
              <a:rPr lang="en-US" dirty="0"/>
              <a:t>so on</a:t>
            </a:r>
            <a:r>
              <a:rPr lang="en-US" dirty="0" smtClean="0"/>
              <a:t>.</a:t>
            </a:r>
          </a:p>
          <a:p>
            <a:pPr lvl="2"/>
            <a:endParaRPr lang="en-US" dirty="0" smtClean="0"/>
          </a:p>
          <a:p>
            <a:pPr marL="0" indent="0">
              <a:buNone/>
            </a:pPr>
            <a:r>
              <a:rPr lang="en-US" dirty="0" smtClean="0"/>
              <a:t>Both YouTube and Facebook started as SNSs, but now span multiple application categories.</a:t>
            </a:r>
          </a:p>
        </p:txBody>
      </p:sp>
      <p:sp>
        <p:nvSpPr>
          <p:cNvPr id="7" name="Text Placeholder 6"/>
          <p:cNvSpPr>
            <a:spLocks noGrp="1"/>
          </p:cNvSpPr>
          <p:nvPr>
            <p:ph type="body" sz="quarter" idx="13"/>
          </p:nvPr>
        </p:nvSpPr>
        <p:spPr/>
        <p:txBody>
          <a:bodyPr/>
          <a:lstStyle/>
          <a:p>
            <a:r>
              <a:rPr lang="en-US" dirty="0"/>
              <a:t>Chapter 7</a:t>
            </a:r>
          </a:p>
        </p:txBody>
      </p:sp>
    </p:spTree>
    <p:extLst>
      <p:ext uri="{BB962C8B-B14F-4D97-AF65-F5344CB8AC3E}">
        <p14:creationId xmlns:p14="http://schemas.microsoft.com/office/powerpoint/2010/main" val="37950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ban10e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turban10e_ppt_template</Template>
  <TotalTime>1363</TotalTime>
  <Words>2450</Words>
  <Application>Microsoft Office PowerPoint</Application>
  <PresentationFormat>On-screen Show (4:3)</PresentationFormat>
  <Paragraphs>384</Paragraphs>
  <Slides>47</Slides>
  <Notes>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turban10e_ppt_template</vt:lpstr>
      <vt:lpstr>Chapter 7</vt:lpstr>
      <vt:lpstr>PowerPoint Presentation</vt:lpstr>
      <vt:lpstr>Web 2.0—The Social Web</vt:lpstr>
      <vt:lpstr>Web 2.0—The Social Web</vt:lpstr>
      <vt:lpstr>Web 2.0—The Social Web</vt:lpstr>
      <vt:lpstr>Web 2.0—The Social Web</vt:lpstr>
      <vt:lpstr>Web 2.0—The Social Web</vt:lpstr>
      <vt:lpstr>Web 2.0—The Social Web</vt:lpstr>
      <vt:lpstr>Web 2.0—The Social Web</vt:lpstr>
      <vt:lpstr>Web 2.0—The Social Web</vt:lpstr>
      <vt:lpstr>Web 2.0—The Social Web</vt:lpstr>
      <vt:lpstr>Web 2.0—The Social Web</vt:lpstr>
      <vt:lpstr>Web 2.0—The Social Web</vt:lpstr>
      <vt:lpstr>Web 2.0—The Social Web</vt:lpstr>
      <vt:lpstr>Web 2.0—The Social Web</vt:lpstr>
      <vt:lpstr>PowerPoint Presentation</vt:lpstr>
      <vt:lpstr>Social Networking Services and Communities</vt:lpstr>
      <vt:lpstr>Social Networking Services and Communities</vt:lpstr>
      <vt:lpstr>Social Networking Services and Communities</vt:lpstr>
      <vt:lpstr>Social Networking Services and Communities</vt:lpstr>
      <vt:lpstr>Social Networking Services and Communities</vt:lpstr>
      <vt:lpstr>Social Networking Services and Communities</vt:lpstr>
      <vt:lpstr>Social Networking Services and Communities</vt:lpstr>
      <vt:lpstr>Social Networking Services and Communities</vt:lpstr>
      <vt:lpstr>Social Networking Services and Communities</vt:lpstr>
      <vt:lpstr>Social Networking Services and Communities</vt:lpstr>
      <vt:lpstr>PowerPoint Presentation</vt:lpstr>
      <vt:lpstr>Engaging Consumers with Blogs and Microblogs</vt:lpstr>
      <vt:lpstr>Engaging Consumers with Blogs and Microblogs</vt:lpstr>
      <vt:lpstr>Engaging Consumers with Blogs and Microblogs</vt:lpstr>
      <vt:lpstr>Engaging Consumers with Blogs and Microblogs</vt:lpstr>
      <vt:lpstr>Engaging Consumers with Blogs and Microblogs</vt:lpstr>
      <vt:lpstr>Engaging Consumers with Blogs and Microblogs</vt:lpstr>
      <vt:lpstr>Engaging Consumers with Blogs and Microblogs</vt:lpstr>
      <vt:lpstr>PowerPoint Presentation</vt:lpstr>
      <vt:lpstr>Mashups, Social Metrics, and Monitoring Tools</vt:lpstr>
      <vt:lpstr>Mashups, Social Metrics, and Monitoring Tools</vt:lpstr>
      <vt:lpstr>Mashups, Social Metrics, and Monitoring Tools</vt:lpstr>
      <vt:lpstr>Mashups, Social Metrics, and Monitoring Tools</vt:lpstr>
      <vt:lpstr>Mashups, Social Metrics, and Monitoring Tools</vt:lpstr>
      <vt:lpstr>Mashups, Social Metrics, and Monitoring Tools</vt:lpstr>
      <vt:lpstr>PowerPoint Presentation</vt:lpstr>
      <vt:lpstr>Knowledge Sharing in the Social Workplace</vt:lpstr>
      <vt:lpstr>Knowledge Sharing in the Social Workplace</vt:lpstr>
      <vt:lpstr>Knowledge Sharing in the Social Workplace</vt:lpstr>
      <vt:lpstr>Knowledge Sharing in the Social Workplace</vt:lpstr>
      <vt:lpstr>Knowledge Sharing in the Social Workplace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Sedlack</dc:creator>
  <cp:lastModifiedBy>Volpe, Christina - Hoboken</cp:lastModifiedBy>
  <cp:revision>145</cp:revision>
  <dcterms:created xsi:type="dcterms:W3CDTF">2014-10-01T13:59:16Z</dcterms:created>
  <dcterms:modified xsi:type="dcterms:W3CDTF">2014-12-08T15:07:08Z</dcterms:modified>
</cp:coreProperties>
</file>