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4"/>
    <p:sldMasterId id="2147483736" r:id="rId5"/>
  </p:sldMasterIdLst>
  <p:notesMasterIdLst>
    <p:notesMasterId r:id="rId48"/>
  </p:notesMasterIdLst>
  <p:handoutMasterIdLst>
    <p:handoutMasterId r:id="rId49"/>
  </p:handoutMasterIdLst>
  <p:sldIdLst>
    <p:sldId id="409" r:id="rId6"/>
    <p:sldId id="723" r:id="rId7"/>
    <p:sldId id="867" r:id="rId8"/>
    <p:sldId id="868" r:id="rId9"/>
    <p:sldId id="811" r:id="rId10"/>
    <p:sldId id="800" r:id="rId11"/>
    <p:sldId id="801" r:id="rId12"/>
    <p:sldId id="802" r:id="rId13"/>
    <p:sldId id="865" r:id="rId14"/>
    <p:sldId id="866" r:id="rId15"/>
    <p:sldId id="870" r:id="rId16"/>
    <p:sldId id="813" r:id="rId17"/>
    <p:sldId id="872" r:id="rId18"/>
    <p:sldId id="856" r:id="rId19"/>
    <p:sldId id="848" r:id="rId20"/>
    <p:sldId id="804" r:id="rId21"/>
    <p:sldId id="805" r:id="rId22"/>
    <p:sldId id="806" r:id="rId23"/>
    <p:sldId id="807" r:id="rId24"/>
    <p:sldId id="810" r:id="rId25"/>
    <p:sldId id="809" r:id="rId26"/>
    <p:sldId id="873" r:id="rId27"/>
    <p:sldId id="857" r:id="rId28"/>
    <p:sldId id="833" r:id="rId29"/>
    <p:sldId id="834" r:id="rId30"/>
    <p:sldId id="835" r:id="rId31"/>
    <p:sldId id="836" r:id="rId32"/>
    <p:sldId id="837" r:id="rId33"/>
    <p:sldId id="838" r:id="rId34"/>
    <p:sldId id="839" r:id="rId35"/>
    <p:sldId id="840" r:id="rId36"/>
    <p:sldId id="841" r:id="rId37"/>
    <p:sldId id="842" r:id="rId38"/>
    <p:sldId id="843" r:id="rId39"/>
    <p:sldId id="844" r:id="rId40"/>
    <p:sldId id="845" r:id="rId41"/>
    <p:sldId id="846" r:id="rId42"/>
    <p:sldId id="803" r:id="rId43"/>
    <p:sldId id="812" r:id="rId44"/>
    <p:sldId id="829" r:id="rId45"/>
    <p:sldId id="830" r:id="rId46"/>
    <p:sldId id="874" r:id="rId4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8FB24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81900" autoAdjust="0"/>
  </p:normalViewPr>
  <p:slideViewPr>
    <p:cSldViewPr>
      <p:cViewPr varScale="1">
        <p:scale>
          <a:sx n="94" d="100"/>
          <a:sy n="94" d="100"/>
        </p:scale>
        <p:origin x="186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Ratcliffe" userId="S::eratcliffe@ichm.edu.au::0194eb47-1d1b-4867-8153-f3e98e9e5a3f" providerId="AD" clId="Web-{E0A871B3-7943-287B-DAF4-A3751766DE75}"/>
    <pc:docChg chg="modSld">
      <pc:chgData name="Elaine Ratcliffe" userId="S::eratcliffe@ichm.edu.au::0194eb47-1d1b-4867-8153-f3e98e9e5a3f" providerId="AD" clId="Web-{E0A871B3-7943-287B-DAF4-A3751766DE75}" dt="2018-10-31T02:22:11.203" v="9" actId="20577"/>
      <pc:docMkLst>
        <pc:docMk/>
      </pc:docMkLst>
      <pc:sldChg chg="modSp">
        <pc:chgData name="Elaine Ratcliffe" userId="S::eratcliffe@ichm.edu.au::0194eb47-1d1b-4867-8153-f3e98e9e5a3f" providerId="AD" clId="Web-{E0A871B3-7943-287B-DAF4-A3751766DE75}" dt="2018-10-31T02:22:11.203" v="8" actId="20577"/>
        <pc:sldMkLst>
          <pc:docMk/>
          <pc:sldMk cId="3511425336" sldId="803"/>
        </pc:sldMkLst>
        <pc:spChg chg="mod">
          <ac:chgData name="Elaine Ratcliffe" userId="S::eratcliffe@ichm.edu.au::0194eb47-1d1b-4867-8153-f3e98e9e5a3f" providerId="AD" clId="Web-{E0A871B3-7943-287B-DAF4-A3751766DE75}" dt="2018-10-31T02:22:11.203" v="8" actId="20577"/>
          <ac:spMkLst>
            <pc:docMk/>
            <pc:sldMk cId="3511425336" sldId="803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61C52-D895-490D-9DED-942BA2173DB7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738A1-16C8-43BF-B046-1EE969A2892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7647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F1FA20-EA4A-4E59-A21F-CC2ACF1394F8}" type="datetimeFigureOut">
              <a:rPr lang="en-US"/>
              <a:pPr>
                <a:defRPr/>
              </a:pPr>
              <a:t>10/31/2018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5CE2CC-4BF1-43E9-A8EB-51E16428B1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0653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100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9389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909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CB45D-1909-4B0E-B911-A39159CFB3B4}" type="slidenum">
              <a:rPr kumimoji="0" lang="en-A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4252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026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324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583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76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30731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9312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379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determine the way the </a:t>
            </a:r>
            <a:r>
              <a:rPr lang="en-US" dirty="0" err="1"/>
              <a:t>organisation</a:t>
            </a:r>
            <a:r>
              <a:rPr lang="en-US" dirty="0"/>
              <a:t> develops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CB45D-1909-4B0E-B911-A39159CFB3B4}" type="slidenum">
              <a:rPr kumimoji="0" lang="en-A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99355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9801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53070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34026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17923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028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3403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CB45D-1909-4B0E-B911-A39159CFB3B4}" type="slidenum">
              <a:rPr kumimoji="0" lang="en-A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20052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500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2740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956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CB45D-1909-4B0E-B911-A39159CFB3B4}" type="slidenum">
              <a:rPr kumimoji="0" lang="en-A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8491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5738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147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CB45D-1909-4B0E-B911-A39159CFB3B4}" type="slidenum">
              <a:rPr kumimoji="0" lang="en-A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A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724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748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3949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809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319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5CE2CC-4BF1-43E9-A8EB-51E16428B17A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069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825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583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9716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7883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2059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752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8826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4496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9359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0944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815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9067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8122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5941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9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0772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579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364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638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57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465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133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EAF8-808B-44D2-BCB5-9958F2EFF731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7D22D-2E0B-45F2-8D6A-F60601E7E5B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01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FC7DF-3E0F-46FB-8727-8FA4F05041F4}" type="datetimeFigureOut">
              <a:rPr lang="en-AU" smtClean="0"/>
              <a:pPr/>
              <a:t>31/10/2018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DB1EF-2C4D-4B26-9C9D-1722290CB2A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175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NUL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vimeo.com/140206813" TargetMode="External"/><Relationship Id="rId4" Type="http://schemas.openxmlformats.org/officeDocument/2006/relationships/hyperlink" Target="NULL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380125"/>
            <a:ext cx="7772400" cy="2220326"/>
          </a:xfrm>
        </p:spPr>
        <p:txBody>
          <a:bodyPr>
            <a:normAutofit/>
          </a:bodyPr>
          <a:lstStyle/>
          <a:p>
            <a:r>
              <a:rPr lang="en-AU" altLang="en-US" dirty="0">
                <a:latin typeface="Arial" charset="0"/>
              </a:rPr>
              <a:t>Sustainable Hospitality Environments</a:t>
            </a:r>
            <a:br>
              <a:rPr lang="en-AU" altLang="en-US" dirty="0">
                <a:latin typeface="Arial" charset="0"/>
              </a:rPr>
            </a:b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BBHM308</a:t>
            </a:r>
          </a:p>
          <a:p>
            <a:r>
              <a:rPr lang="en-AU" dirty="0"/>
              <a:t>Motivations for business to become more sustainable </a:t>
            </a:r>
          </a:p>
          <a:p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6093296"/>
            <a:ext cx="1516186" cy="588702"/>
          </a:xfrm>
          <a:prstGeom prst="rect">
            <a:avLst/>
          </a:prstGeom>
        </p:spPr>
      </p:pic>
      <p:pic>
        <p:nvPicPr>
          <p:cNvPr id="6" name="Picture 5" descr="jsmp_ribb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0" y="6153525"/>
            <a:ext cx="1422382" cy="6631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69" y="116632"/>
            <a:ext cx="2030567" cy="808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0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914400"/>
            <a:ext cx="7632848" cy="5638800"/>
          </a:xfrm>
          <a:solidFill>
            <a:schemeClr val="bg1">
              <a:alpha val="60000"/>
            </a:schemeClr>
          </a:solidFill>
        </p:spPr>
        <p:txBody>
          <a:bodyPr>
            <a:normAutofit/>
          </a:bodyPr>
          <a:lstStyle/>
          <a:p>
            <a:pPr marL="68580" lvl="0" indent="0">
              <a:buClr>
                <a:srgbClr val="94C600"/>
              </a:buClr>
              <a:buNone/>
            </a:pPr>
            <a:r>
              <a:rPr lang="en-US" sz="4000" dirty="0">
                <a:solidFill>
                  <a:schemeClr val="tx1"/>
                </a:solidFill>
              </a:rPr>
              <a:t>Strategic </a:t>
            </a:r>
            <a:r>
              <a:rPr lang="en-US" sz="4000" dirty="0" err="1">
                <a:solidFill>
                  <a:schemeClr val="tx1"/>
                </a:solidFill>
              </a:rPr>
              <a:t>proactivity</a:t>
            </a:r>
            <a:r>
              <a:rPr lang="en-US" sz="4000" dirty="0">
                <a:solidFill>
                  <a:schemeClr val="tx1"/>
                </a:solidFill>
              </a:rPr>
              <a:t> phase </a:t>
            </a:r>
            <a:r>
              <a:rPr lang="en-US" sz="4000" dirty="0">
                <a:solidFill>
                  <a:schemeClr val="tx1"/>
                </a:solidFill>
                <a:latin typeface="Calibri"/>
                <a:cs typeface="Calibri"/>
              </a:rPr>
              <a:t>in terms of </a:t>
            </a:r>
            <a:r>
              <a:rPr lang="en-US" sz="4000" dirty="0">
                <a:solidFill>
                  <a:srgbClr val="009900"/>
                </a:solidFill>
                <a:latin typeface="Calibri"/>
                <a:cs typeface="Calibri"/>
              </a:rPr>
              <a:t>ecological sustainability:</a:t>
            </a:r>
            <a:endParaRPr lang="en-AU" sz="4000" b="1" dirty="0">
              <a:solidFill>
                <a:srgbClr val="009900"/>
              </a:solidFill>
              <a:latin typeface="Calibri"/>
              <a:cs typeface="Calibri"/>
            </a:endParaRPr>
          </a:p>
          <a:p>
            <a:pPr>
              <a:buClr>
                <a:schemeClr val="tx1"/>
              </a:buClr>
            </a:pPr>
            <a:r>
              <a:rPr lang="en-AU" sz="2900" dirty="0">
                <a:solidFill>
                  <a:schemeClr val="tx1"/>
                </a:solidFill>
                <a:latin typeface="Calibri"/>
                <a:cs typeface="Calibri"/>
              </a:rPr>
              <a:t>New products and processes are developed to replace existing ones with a negative environmental impact or negative impact on the community (reforestation and treatment of toxic waste are examples of actions).</a:t>
            </a:r>
          </a:p>
          <a:p>
            <a:pPr>
              <a:buClr>
                <a:schemeClr val="tx1"/>
              </a:buClr>
            </a:pPr>
            <a:r>
              <a:rPr lang="en-AU" sz="2900" dirty="0">
                <a:solidFill>
                  <a:schemeClr val="tx1"/>
                </a:solidFill>
                <a:latin typeface="Calibri"/>
                <a:cs typeface="Calibri"/>
              </a:rPr>
              <a:t>Competitive leadership is sought through spearheading environmentally-friendly products and processes.</a:t>
            </a:r>
          </a:p>
          <a:p>
            <a:pPr>
              <a:buClr>
                <a:srgbClr val="94C600"/>
              </a:buClr>
            </a:pPr>
            <a:endParaRPr lang="en-AU" sz="2800" dirty="0">
              <a:latin typeface="Arial" pitchFamily="34" charset="0"/>
              <a:cs typeface="Arial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4454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792088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Strategic Proactivity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3816"/>
            <a:ext cx="7560956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AU" sz="3600" dirty="0">
                <a:solidFill>
                  <a:schemeClr val="tx1"/>
                </a:solidFill>
                <a:latin typeface="Calibri"/>
                <a:cs typeface="Calibri"/>
              </a:rPr>
              <a:t>To be successful here organisations will need to move their culture, organisational structures, reward and recognition systems, and job responsibilities to make use of the opportunities presented.</a:t>
            </a:r>
          </a:p>
        </p:txBody>
      </p:sp>
    </p:spTree>
    <p:extLst>
      <p:ext uri="{BB962C8B-B14F-4D97-AF65-F5344CB8AC3E}">
        <p14:creationId xmlns:p14="http://schemas.microsoft.com/office/powerpoint/2010/main" val="163288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792088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Strategic Proactivity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384" y="1549376"/>
            <a:ext cx="7560956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AU" sz="3600" dirty="0">
                <a:solidFill>
                  <a:schemeClr val="tx1"/>
                </a:solidFill>
                <a:latin typeface="Calibri"/>
                <a:cs typeface="Calibri"/>
              </a:rPr>
              <a:t>The cultural shift will need to be supported by internal capabilities being built to prepare people to work towards a shared view of what the organisation stands for.</a:t>
            </a:r>
          </a:p>
        </p:txBody>
      </p:sp>
    </p:spTree>
    <p:extLst>
      <p:ext uri="{BB962C8B-B14F-4D97-AF65-F5344CB8AC3E}">
        <p14:creationId xmlns:p14="http://schemas.microsoft.com/office/powerpoint/2010/main" val="135153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pPr algn="l"/>
            <a:r>
              <a:rPr lang="en-US" u="sng" dirty="0">
                <a:solidFill>
                  <a:srgbClr val="0070C0"/>
                </a:solidFill>
              </a:rPr>
              <a:t>Competitive advantage </a:t>
            </a:r>
            <a:r>
              <a:rPr lang="en-US" dirty="0">
                <a:solidFill>
                  <a:schemeClr val="tx1"/>
                </a:solidFill>
              </a:rPr>
              <a:t>does not come from sustainability initiatives alone...(you cannot ignore logistics management, marketing, cost controls etc)</a:t>
            </a:r>
          </a:p>
        </p:txBody>
      </p:sp>
    </p:spTree>
    <p:extLst>
      <p:ext uri="{BB962C8B-B14F-4D97-AF65-F5344CB8AC3E}">
        <p14:creationId xmlns:p14="http://schemas.microsoft.com/office/powerpoint/2010/main" val="2910382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63272" cy="6216352"/>
          </a:xfrm>
          <a:solidFill>
            <a:schemeClr val="bg1">
              <a:alpha val="7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AU" b="1" dirty="0">
                <a:solidFill>
                  <a:schemeClr val="tx1"/>
                </a:solidFill>
              </a:rPr>
              <a:t>Motivations for business to become more sustainable: </a:t>
            </a:r>
            <a:br>
              <a:rPr lang="en-AU" b="1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1. Green consumerism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 Beyond self interest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 Meaningful innovation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11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5024"/>
            <a:ext cx="5554960" cy="2831976"/>
          </a:xfrm>
          <a:solidFill>
            <a:schemeClr val="bg1">
              <a:alpha val="70000"/>
            </a:schemeClr>
          </a:solidFill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chemeClr val="tx1"/>
                </a:solidFill>
              </a:rPr>
            </a:br>
            <a:r>
              <a:rPr lang="en-US" u="sng" dirty="0">
                <a:solidFill>
                  <a:schemeClr val="accent6"/>
                </a:solidFill>
              </a:rPr>
              <a:t>1. Green consumerism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 Beyond self interest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 Meaningful innovation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764704"/>
            <a:ext cx="7024744" cy="792088"/>
          </a:xfrm>
        </p:spPr>
        <p:txBody>
          <a:bodyPr/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3816"/>
            <a:ext cx="7560956" cy="3691408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AU" sz="3600" dirty="0">
                <a:solidFill>
                  <a:schemeClr val="tx1"/>
                </a:solidFill>
                <a:latin typeface="Calibri"/>
                <a:cs typeface="Calibri"/>
              </a:rPr>
              <a:t>One approach of strategic </a:t>
            </a:r>
            <a:r>
              <a:rPr lang="en-AU" sz="3600" dirty="0" err="1">
                <a:solidFill>
                  <a:schemeClr val="tx1"/>
                </a:solidFill>
                <a:latin typeface="Calibri"/>
                <a:cs typeface="Calibri"/>
              </a:rPr>
              <a:t>proactivity</a:t>
            </a:r>
            <a:r>
              <a:rPr lang="en-AU" sz="3600" dirty="0">
                <a:solidFill>
                  <a:schemeClr val="tx1"/>
                </a:solidFill>
                <a:latin typeface="Calibri"/>
                <a:cs typeface="Calibri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The production of goods and services that are seen to have strong environmental (and/or social) credentials that appeal to specific markets.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98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123528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covers a multitude of initiatives including: </a:t>
            </a:r>
            <a:endParaRPr lang="en-A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3816"/>
            <a:ext cx="7560956" cy="4723184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less harmful ways of extracting resources </a:t>
            </a:r>
          </a:p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less polluting technologies</a:t>
            </a:r>
          </a:p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products manufactured for ease of recycling</a:t>
            </a:r>
          </a:p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consumer level recycling systems</a:t>
            </a:r>
          </a:p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‘green’ hotels, and so on..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518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123528"/>
          </a:xfrm>
        </p:spPr>
        <p:txBody>
          <a:bodyPr>
            <a:normAutofit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53816"/>
            <a:ext cx="7560956" cy="3043336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3600" dirty="0">
                <a:solidFill>
                  <a:schemeClr val="tx1"/>
                </a:solidFill>
              </a:rPr>
              <a:t>All of these practices are important for business and society to aggressively pursue in order to reduce humanity’s impact on the Earth’s ecological systems.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408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024744" cy="1123528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 </a:t>
            </a:r>
            <a:br>
              <a:rPr lang="en-AU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It is business that determines…</a:t>
            </a:r>
            <a:endParaRPr lang="en-A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772816"/>
            <a:ext cx="7560956" cy="3744416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which resource extraction technologies are used, 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what options the public has to select from in its consumption decisions, 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what information the public has in relation to the impacts of their consumptive choices, and 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whether consumptive waste can be recycled in a meaningful way.</a:t>
            </a:r>
            <a:endParaRPr lang="en-AU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09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136904" cy="5932512"/>
          </a:xfrm>
          <a:solidFill>
            <a:schemeClr val="bg1">
              <a:alpha val="69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Phases model by Dunphy (2003):</a:t>
            </a:r>
            <a:endParaRPr lang="en-AU" dirty="0">
              <a:solidFill>
                <a:schemeClr val="tx1"/>
              </a:solidFill>
              <a:cs typeface="Calibri"/>
            </a:endParaRPr>
          </a:p>
          <a:p>
            <a:r>
              <a:rPr lang="en-AU" dirty="0">
                <a:solidFill>
                  <a:schemeClr val="tx1"/>
                </a:solidFill>
                <a:latin typeface="Calibri"/>
                <a:cs typeface="Calibri"/>
              </a:rPr>
              <a:t>Rejection </a:t>
            </a:r>
          </a:p>
          <a:p>
            <a:r>
              <a:rPr lang="en-AU" dirty="0">
                <a:solidFill>
                  <a:schemeClr val="tx1"/>
                </a:solidFill>
                <a:latin typeface="Calibri"/>
                <a:cs typeface="Calibri"/>
              </a:rPr>
              <a:t>Non-Responsive </a:t>
            </a:r>
          </a:p>
          <a:p>
            <a:r>
              <a:rPr lang="en-AU" dirty="0">
                <a:solidFill>
                  <a:schemeClr val="tx1"/>
                </a:solidFill>
                <a:latin typeface="Calibri"/>
                <a:cs typeface="Calibri"/>
              </a:rPr>
              <a:t>Compliance </a:t>
            </a:r>
          </a:p>
          <a:p>
            <a:r>
              <a:rPr lang="en-AU" dirty="0">
                <a:solidFill>
                  <a:schemeClr val="tx1"/>
                </a:solidFill>
                <a:latin typeface="Calibri"/>
                <a:cs typeface="Calibri"/>
              </a:rPr>
              <a:t>Efficiency</a:t>
            </a:r>
            <a:r>
              <a:rPr lang="en-AU" u="sng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</a:p>
          <a:p>
            <a:r>
              <a:rPr lang="en-AU" u="sng" dirty="0">
                <a:solidFill>
                  <a:schemeClr val="tx1"/>
                </a:solidFill>
                <a:latin typeface="Calibri"/>
                <a:cs typeface="Calibri"/>
              </a:rPr>
              <a:t>Strategic proactivity – sustainability becomes part of core strategy.  The focus is on gaining competitive advantage and long-term profitability from sustainability initiatives</a:t>
            </a:r>
          </a:p>
          <a:p>
            <a:r>
              <a:rPr lang="en-AU" dirty="0">
                <a:solidFill>
                  <a:schemeClr val="tx1"/>
                </a:solidFill>
                <a:latin typeface="Calibri"/>
                <a:cs typeface="Calibri"/>
              </a:rPr>
              <a:t>Sustaining corporation</a:t>
            </a:r>
          </a:p>
        </p:txBody>
      </p:sp>
    </p:spTree>
    <p:extLst>
      <p:ext uri="{BB962C8B-B14F-4D97-AF65-F5344CB8AC3E}">
        <p14:creationId xmlns:p14="http://schemas.microsoft.com/office/powerpoint/2010/main" val="168055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33872"/>
            <a:ext cx="7024744" cy="1123528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 - critique</a:t>
            </a:r>
            <a:br>
              <a:rPr lang="en-AU" dirty="0">
                <a:solidFill>
                  <a:schemeClr val="accent3">
                    <a:lumMod val="50000"/>
                  </a:schemeClr>
                </a:solidFill>
              </a:rPr>
            </a:br>
            <a:endParaRPr lang="en-A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7560956" cy="3600400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Simply continues the business-as-usual marketing strategies of need creation through the deliberate engineering of feelings of dissatisfaction and deprivation in people's lives, offering the solution to this dissatisfaction through consuming a particular product.</a:t>
            </a:r>
            <a:endParaRPr lang="en-AU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3894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747" y="1700808"/>
            <a:ext cx="7042797" cy="2232248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The entire need-creating-and-consuming process is ecologically damaging, undermines human wellbeing, and offers no durable wellbeing solution.</a:t>
            </a:r>
            <a:endParaRPr lang="en-AU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6800" y="933872"/>
            <a:ext cx="7024744" cy="1123528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 - critique</a:t>
            </a:r>
            <a:br>
              <a:rPr lang="en-AU" dirty="0">
                <a:solidFill>
                  <a:schemeClr val="accent3">
                    <a:lumMod val="50000"/>
                  </a:schemeClr>
                </a:solidFill>
              </a:rPr>
            </a:br>
            <a:endParaRPr lang="en-A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257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747" y="1700808"/>
            <a:ext cx="7042797" cy="2232248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800" dirty="0">
                <a:solidFill>
                  <a:schemeClr val="tx1"/>
                </a:solidFill>
              </a:rPr>
              <a:t>Are you, your friends and family green consumers?  When given a choice do you purchase goods and services that have strong environmental (and/or social) credentials</a:t>
            </a:r>
            <a:r>
              <a:rPr lang="en-AU" sz="2800" dirty="0">
                <a:solidFill>
                  <a:schemeClr val="tx1"/>
                </a:solidFill>
              </a:rPr>
              <a:t>?  </a:t>
            </a:r>
            <a:r>
              <a:rPr lang="en-AU" sz="2800" dirty="0">
                <a:solidFill>
                  <a:schemeClr val="tx1"/>
                </a:solidFill>
                <a:cs typeface="Calibri"/>
              </a:rPr>
              <a:t>If not, why not?</a:t>
            </a:r>
          </a:p>
          <a:p>
            <a:pPr marL="0" indent="0">
              <a:spcBef>
                <a:spcPts val="1200"/>
              </a:spcBef>
              <a:buNone/>
            </a:pPr>
            <a:endParaRPr lang="en-AU" sz="2800" dirty="0">
              <a:solidFill>
                <a:schemeClr val="tx1"/>
              </a:solidFill>
              <a:cs typeface="Calibri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AU" sz="2800" dirty="0">
                <a:solidFill>
                  <a:schemeClr val="tx1"/>
                </a:solidFill>
                <a:cs typeface="Calibri"/>
              </a:rPr>
              <a:t>What groups of customers do you think look to purchase these types of products or services?</a:t>
            </a:r>
          </a:p>
          <a:p>
            <a:pPr marL="0" indent="0">
              <a:spcBef>
                <a:spcPts val="1200"/>
              </a:spcBef>
              <a:buNone/>
            </a:pPr>
            <a:endParaRPr lang="en-AU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6800" y="933872"/>
            <a:ext cx="7024744" cy="1123528"/>
          </a:xfrm>
        </p:spPr>
        <p:txBody>
          <a:bodyPr>
            <a:normAutofit fontScale="90000"/>
          </a:bodyPr>
          <a:lstStyle/>
          <a:p>
            <a:pPr algn="l"/>
            <a:r>
              <a:rPr lang="en-AU" dirty="0">
                <a:solidFill>
                  <a:schemeClr val="accent3">
                    <a:lumMod val="50000"/>
                  </a:schemeClr>
                </a:solidFill>
              </a:rPr>
              <a:t>Green consumerism</a:t>
            </a:r>
            <a:br>
              <a:rPr lang="en-AU" dirty="0">
                <a:solidFill>
                  <a:schemeClr val="accent3">
                    <a:lumMod val="50000"/>
                  </a:schemeClr>
                </a:solidFill>
              </a:rPr>
            </a:br>
            <a:endParaRPr lang="en-A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04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5024"/>
            <a:ext cx="5554960" cy="2831976"/>
          </a:xfrm>
          <a:solidFill>
            <a:schemeClr val="bg1">
              <a:alpha val="70000"/>
            </a:schemeClr>
          </a:solidFill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1. Green consumerism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u="sng" dirty="0">
                <a:solidFill>
                  <a:schemeClr val="accent6"/>
                </a:solidFill>
              </a:rPr>
              <a:t>2. Beyond self interest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 Meaningful innovation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43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224136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accent6"/>
                </a:solidFill>
              </a:rPr>
              <a:t>Differentiating between self interest &amp; doing what's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4032448"/>
          </a:xfrm>
        </p:spPr>
        <p:txBody>
          <a:bodyPr>
            <a:normAutofit fontScale="85000" lnSpcReduction="10000"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most cases good ethics will be good business … but that alone should not be the main reason for making ethical decisions.</a:t>
            </a:r>
          </a:p>
          <a:p>
            <a:pPr>
              <a:spcBef>
                <a:spcPts val="1800"/>
              </a:spcBef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happens when the right thing to do is not the best thing for the business?</a:t>
            </a:r>
          </a:p>
          <a:p>
            <a:pPr>
              <a:spcBef>
                <a:spcPts val="1800"/>
              </a:spcBef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is often too easy to slip back, or to choose when to opt in or out of either morally right or ethical decision making.</a:t>
            </a:r>
          </a:p>
        </p:txBody>
      </p:sp>
    </p:spTree>
    <p:extLst>
      <p:ext uri="{BB962C8B-B14F-4D97-AF65-F5344CB8AC3E}">
        <p14:creationId xmlns:p14="http://schemas.microsoft.com/office/powerpoint/2010/main" val="53776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936104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accent6"/>
                </a:solidFill>
              </a:rPr>
              <a:t>Differentiating between self interest &amp; doing what's right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8840"/>
            <a:ext cx="6912884" cy="4032448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business self interest is the reason to introduce sustainability actions, then it would usually only be looking at self interest in the short/medium term … as “real” long term decisions are more the exception than the rule.</a:t>
            </a:r>
          </a:p>
        </p:txBody>
      </p:sp>
    </p:spTree>
    <p:extLst>
      <p:ext uri="{BB962C8B-B14F-4D97-AF65-F5344CB8AC3E}">
        <p14:creationId xmlns:p14="http://schemas.microsoft.com/office/powerpoint/2010/main" val="1634194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533400"/>
            <a:ext cx="7200800" cy="570391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800"/>
              </a:spcAft>
            </a:pPr>
            <a:r>
              <a:rPr lang="en-AU" sz="3765" dirty="0">
                <a:solidFill>
                  <a:schemeClr val="tx1"/>
                </a:solidFill>
                <a:latin typeface="Calibri"/>
                <a:cs typeface="Calibri"/>
              </a:rPr>
              <a:t>We need to move to a point where ethical decisions are made </a:t>
            </a:r>
            <a:r>
              <a:rPr lang="en-AU" sz="3765" dirty="0">
                <a:solidFill>
                  <a:schemeClr val="accent6"/>
                </a:solidFill>
                <a:latin typeface="Calibri"/>
                <a:cs typeface="Calibri"/>
              </a:rPr>
              <a:t>in spite of increased costs, in spite of the business self interest. </a:t>
            </a:r>
          </a:p>
          <a:p>
            <a:pPr>
              <a:spcAft>
                <a:spcPts val="1800"/>
              </a:spcAft>
            </a:pPr>
            <a:r>
              <a:rPr lang="en-AU" sz="3765" dirty="0">
                <a:solidFill>
                  <a:schemeClr val="tx1"/>
                </a:solidFill>
                <a:latin typeface="Calibri"/>
                <a:cs typeface="Calibri"/>
              </a:rPr>
              <a:t>Business has a duty to be environmentally and socially conscientious in all cases … </a:t>
            </a:r>
            <a:r>
              <a:rPr lang="en-AU" sz="3765" dirty="0">
                <a:solidFill>
                  <a:srgbClr val="F79646"/>
                </a:solidFill>
                <a:latin typeface="Calibri"/>
                <a:cs typeface="Calibri"/>
              </a:rPr>
              <a:t>not simply where their actions require no sacrifice or actually make a profit.</a:t>
            </a:r>
          </a:p>
          <a:p>
            <a:pPr>
              <a:spcAft>
                <a:spcPts val="1800"/>
              </a:spcAft>
            </a:pPr>
            <a:r>
              <a:rPr lang="en-AU" sz="3765" dirty="0">
                <a:solidFill>
                  <a:schemeClr val="tx1"/>
                </a:solidFill>
                <a:latin typeface="Calibri"/>
                <a:cs typeface="Calibri"/>
              </a:rPr>
              <a:t>Unlike the compliance phase (risk avoidance), the strategic </a:t>
            </a:r>
            <a:r>
              <a:rPr lang="en-AU" sz="3765" dirty="0" err="1">
                <a:solidFill>
                  <a:schemeClr val="tx1"/>
                </a:solidFill>
                <a:latin typeface="Calibri"/>
                <a:cs typeface="Calibri"/>
              </a:rPr>
              <a:t>proactivity</a:t>
            </a:r>
            <a:r>
              <a:rPr lang="en-AU" sz="3765" dirty="0">
                <a:solidFill>
                  <a:schemeClr val="tx1"/>
                </a:solidFill>
                <a:latin typeface="Calibri"/>
                <a:cs typeface="Calibri"/>
              </a:rPr>
              <a:t> phase</a:t>
            </a:r>
            <a:r>
              <a:rPr lang="en-AU" sz="37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AU" sz="3765" dirty="0">
                <a:solidFill>
                  <a:srgbClr val="F79646"/>
                </a:solidFill>
                <a:latin typeface="Calibri"/>
                <a:cs typeface="Calibri"/>
              </a:rPr>
              <a:t>requires thoughtful risk taking and investment in research and development as well as a more flexible managerial approach when dealing with new strategic developments</a:t>
            </a:r>
            <a:r>
              <a:rPr lang="en-AU" dirty="0">
                <a:solidFill>
                  <a:srgbClr val="F79646"/>
                </a:solidFill>
                <a:latin typeface="Arial" pitchFamily="34" charset="0"/>
                <a:cs typeface="Arial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73209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93610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accent6"/>
                </a:solidFill>
              </a:rPr>
              <a:t>Doing what's right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869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Self interest remains the dominant driver for action. But is this a sound way of thinking about a sustainable world?</a:t>
            </a:r>
          </a:p>
          <a:p>
            <a:r>
              <a:rPr lang="en-US" dirty="0">
                <a:solidFill>
                  <a:schemeClr val="tx1"/>
                </a:solidFill>
              </a:rPr>
              <a:t>An alternate view is to say (as a number of authors do) that humans have no option (outside of a collective human extinction decision) but to live sustainably and from an intergenerational justice perspective, each generation is morally bound to do so.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5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93610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accent6"/>
                </a:solidFill>
              </a:rPr>
              <a:t>Doing what's right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48600" cy="48691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 doing what’s right a corporation’s existence becomes conditional on it first being a sustainable business. </a:t>
            </a:r>
          </a:p>
          <a:p>
            <a:r>
              <a:rPr lang="en-US" dirty="0">
                <a:solidFill>
                  <a:schemeClr val="tx1"/>
                </a:solidFill>
              </a:rPr>
              <a:t>In this respect, none of the compliance, efficiency or strategic </a:t>
            </a:r>
            <a:r>
              <a:rPr lang="en-US" dirty="0" err="1">
                <a:solidFill>
                  <a:schemeClr val="tx1"/>
                </a:solidFill>
              </a:rPr>
              <a:t>proactivity</a:t>
            </a:r>
            <a:r>
              <a:rPr lang="en-US" dirty="0">
                <a:solidFill>
                  <a:schemeClr val="tx1"/>
                </a:solidFill>
              </a:rPr>
              <a:t> strategic approaches to sustainable business are sufficient to give humanity its best opportunity to progress to a sustainable world. 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8607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42" y="1556792"/>
            <a:ext cx="7200916" cy="3744416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600" dirty="0">
                <a:solidFill>
                  <a:schemeClr val="tx1"/>
                </a:solidFill>
                <a:cs typeface="Calibri"/>
              </a:rPr>
              <a:t>Phases model by Dunphy (2003):</a:t>
            </a:r>
          </a:p>
          <a:p>
            <a:r>
              <a:rPr lang="en-AU" sz="2600" dirty="0">
                <a:solidFill>
                  <a:schemeClr val="tx1"/>
                </a:solidFill>
                <a:latin typeface="Calibri"/>
                <a:cs typeface="Calibri"/>
              </a:rPr>
              <a:t>Rejection</a:t>
            </a:r>
          </a:p>
          <a:p>
            <a:r>
              <a:rPr lang="en-AU" sz="2600" dirty="0">
                <a:solidFill>
                  <a:schemeClr val="tx1"/>
                </a:solidFill>
                <a:latin typeface="Calibri"/>
                <a:cs typeface="Calibri"/>
              </a:rPr>
              <a:t>Non-Responsive </a:t>
            </a:r>
          </a:p>
          <a:p>
            <a:r>
              <a:rPr lang="en-AU" sz="2600" dirty="0">
                <a:solidFill>
                  <a:schemeClr val="tx1"/>
                </a:solidFill>
                <a:latin typeface="Calibri"/>
                <a:cs typeface="Calibri"/>
              </a:rPr>
              <a:t>Compliance </a:t>
            </a:r>
          </a:p>
          <a:p>
            <a:r>
              <a:rPr lang="en-AU" sz="2600" dirty="0">
                <a:solidFill>
                  <a:schemeClr val="tx1"/>
                </a:solidFill>
                <a:latin typeface="Calibri"/>
                <a:cs typeface="Calibri"/>
              </a:rPr>
              <a:t>Efficiency </a:t>
            </a:r>
          </a:p>
          <a:p>
            <a:r>
              <a:rPr lang="en-AU" sz="2600" dirty="0">
                <a:solidFill>
                  <a:schemeClr val="tx1"/>
                </a:solidFill>
                <a:latin typeface="Calibri"/>
                <a:cs typeface="Calibri"/>
              </a:rPr>
              <a:t>Strategic proactivity </a:t>
            </a:r>
          </a:p>
          <a:p>
            <a:r>
              <a:rPr lang="en-AU" sz="2600" u="sng" dirty="0">
                <a:solidFill>
                  <a:schemeClr val="tx1"/>
                </a:solidFill>
                <a:latin typeface="Calibri"/>
                <a:cs typeface="Calibri"/>
              </a:rPr>
              <a:t>Sustaining corporation – fully immersed in ecology, equity, &amp; welfare influence at all levels of society.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893463-DE25-4670-8165-98245CE23489}"/>
              </a:ext>
            </a:extLst>
          </p:cNvPr>
          <p:cNvSpPr/>
          <p:nvPr/>
        </p:nvSpPr>
        <p:spPr>
          <a:xfrm>
            <a:off x="1187624" y="796062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200" dirty="0">
                <a:solidFill>
                  <a:schemeClr val="accent6"/>
                </a:solidFill>
              </a:rPr>
              <a:t>Progress to a sustainable world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10804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272926" cy="108012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Strategic </a:t>
            </a:r>
            <a:r>
              <a:rPr lang="en-AU" dirty="0" err="1">
                <a:solidFill>
                  <a:srgbClr val="0070C0"/>
                </a:solidFill>
              </a:rPr>
              <a:t>proactivity</a:t>
            </a:r>
            <a:r>
              <a:rPr lang="en-AU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992888" cy="3384376"/>
          </a:xfrm>
        </p:spPr>
        <p:txBody>
          <a:bodyPr>
            <a:normAutofit fontScale="92500"/>
          </a:bodyPr>
          <a:lstStyle/>
          <a:p>
            <a:pPr marL="68580" indent="0">
              <a:spcAft>
                <a:spcPts val="1200"/>
              </a:spcAft>
              <a:buNone/>
            </a:pPr>
            <a:r>
              <a:rPr lang="en-AU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firm in this phase does not see sustainability as something that should be pursued through compliance or efficiency strategies</a:t>
            </a:r>
            <a:r>
              <a:rPr lang="is-I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en-AU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68580" indent="0">
              <a:spcAft>
                <a:spcPts val="1200"/>
              </a:spcAft>
              <a:buNone/>
            </a:pPr>
            <a:r>
              <a:rPr lang="en-AU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Dunphy</a:t>
            </a:r>
            <a:r>
              <a:rPr lang="en-AU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et al. </a:t>
            </a:r>
          </a:p>
        </p:txBody>
      </p:sp>
    </p:spTree>
    <p:extLst>
      <p:ext uri="{BB962C8B-B14F-4D97-AF65-F5344CB8AC3E}">
        <p14:creationId xmlns:p14="http://schemas.microsoft.com/office/powerpoint/2010/main" val="2839988304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57176"/>
            <a:ext cx="7200916" cy="4968168"/>
          </a:xfrm>
          <a:solidFill>
            <a:schemeClr val="bg1">
              <a:alpha val="70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Sustaining corporation phase in terms of </a:t>
            </a:r>
            <a:r>
              <a:rPr lang="en-US" sz="3600" dirty="0">
                <a:solidFill>
                  <a:srgbClr val="009900"/>
                </a:solidFill>
                <a:latin typeface="+mn-lt"/>
              </a:rPr>
              <a:t>human sustainability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:</a:t>
            </a:r>
            <a:endParaRPr lang="en-US" sz="3600" dirty="0">
              <a:solidFill>
                <a:schemeClr val="tx1"/>
              </a:solidFill>
              <a:ea typeface="+mn-lt"/>
              <a:cs typeface="+mn-lt"/>
            </a:endParaRPr>
          </a:p>
          <a:p>
            <a:pPr marL="68580" indent="0">
              <a:buNone/>
            </a:pPr>
            <a:endParaRPr lang="en-US" sz="3600" dirty="0">
              <a:solidFill>
                <a:schemeClr val="tx1"/>
              </a:solidFill>
            </a:endParaRPr>
          </a:p>
          <a:p>
            <a:pPr marL="525780" indent="-457200"/>
            <a:r>
              <a:rPr lang="en-US" sz="2900" dirty="0">
                <a:solidFill>
                  <a:schemeClr val="tx1"/>
                </a:solidFill>
              </a:rPr>
              <a:t>The </a:t>
            </a:r>
            <a:r>
              <a:rPr lang="en-US" sz="2900" dirty="0" err="1">
                <a:solidFill>
                  <a:schemeClr val="tx1"/>
                </a:solidFill>
              </a:rPr>
              <a:t>organisation</a:t>
            </a:r>
            <a:r>
              <a:rPr lang="en-US" sz="2900" dirty="0">
                <a:solidFill>
                  <a:schemeClr val="tx1"/>
                </a:solidFill>
              </a:rPr>
              <a:t> accepts responsibility for renewing and upgrading human knowledge and skills in the community and society generally and is a strong promoter of equal opportunity, workplace diversity and </a:t>
            </a:r>
            <a:br>
              <a:rPr lang="en-US" sz="2900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en-US" sz="2900" dirty="0">
                <a:solidFill>
                  <a:schemeClr val="tx1"/>
                </a:solidFill>
              </a:rPr>
              <a:t>work—life balance.</a:t>
            </a:r>
            <a:endParaRPr lang="en-US" sz="29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755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40768"/>
            <a:ext cx="7200916" cy="5184576"/>
          </a:xfrm>
          <a:solidFill>
            <a:schemeClr val="bg1">
              <a:alpha val="70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Sustaining corporation phase in terms of </a:t>
            </a:r>
            <a:r>
              <a:rPr lang="en-US" sz="3600" dirty="0">
                <a:solidFill>
                  <a:srgbClr val="009900"/>
                </a:solidFill>
                <a:latin typeface="+mn-lt"/>
              </a:rPr>
              <a:t>human sustainability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68580" indent="0">
              <a:buNone/>
            </a:pPr>
            <a:endParaRPr lang="en-US" sz="2900" dirty="0">
              <a:solidFill>
                <a:schemeClr val="tx1"/>
              </a:solidFill>
            </a:endParaRPr>
          </a:p>
          <a:p>
            <a:pPr marL="525780" indent="-457200"/>
            <a:r>
              <a:rPr lang="en-US" sz="2900" dirty="0">
                <a:solidFill>
                  <a:schemeClr val="tx1"/>
                </a:solidFill>
              </a:rPr>
              <a:t>A strong and clearly defined corporate ethical position is taken based on multiple stakeholder perspectives and the </a:t>
            </a:r>
            <a:r>
              <a:rPr lang="en-US" sz="2900" dirty="0" err="1">
                <a:solidFill>
                  <a:schemeClr val="tx1"/>
                </a:solidFill>
              </a:rPr>
              <a:t>organisation</a:t>
            </a:r>
            <a:r>
              <a:rPr lang="en-US" sz="2900" dirty="0">
                <a:solidFill>
                  <a:schemeClr val="tx1"/>
                </a:solidFill>
              </a:rPr>
              <a:t> seeks to exert influence to pursue human wellbeing and equity.</a:t>
            </a:r>
            <a:endParaRPr lang="en-US" sz="2900" dirty="0">
              <a:solidFill>
                <a:schemeClr val="tx1"/>
              </a:solidFill>
              <a:cs typeface="Calibri"/>
            </a:endParaRPr>
          </a:p>
          <a:p>
            <a:pPr marL="525780" indent="-457200"/>
            <a:r>
              <a:rPr lang="en-US" sz="2900" dirty="0">
                <a:solidFill>
                  <a:schemeClr val="tx1"/>
                </a:solidFill>
              </a:rPr>
              <a:t>People are seen as valuable in their own right.</a:t>
            </a:r>
            <a:endParaRPr lang="en-AU" sz="29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1249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84784"/>
            <a:ext cx="7200916" cy="5040560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Sustaining corporation phase in terms of </a:t>
            </a:r>
            <a:r>
              <a:rPr lang="en-US" sz="3600" dirty="0">
                <a:solidFill>
                  <a:srgbClr val="009900"/>
                </a:solidFill>
                <a:latin typeface="+mn-lt"/>
              </a:rPr>
              <a:t>ecological sustainability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68580" indent="0">
              <a:buNone/>
            </a:pPr>
            <a:endParaRPr lang="en-US" sz="2900" dirty="0">
              <a:solidFill>
                <a:schemeClr val="tx1"/>
              </a:solidFill>
            </a:endParaRPr>
          </a:p>
          <a:p>
            <a:pPr marL="525780" indent="-457200"/>
            <a:r>
              <a:rPr lang="en-AU" sz="2900" dirty="0">
                <a:solidFill>
                  <a:schemeClr val="tx1"/>
                </a:solidFill>
              </a:rPr>
              <a:t>The organisation promotes ecological sustainability values and seeks to influence key participants in the industry and society in general.   </a:t>
            </a:r>
          </a:p>
          <a:p>
            <a:pPr marL="525780" indent="-457200"/>
            <a:r>
              <a:rPr lang="en-AU" sz="2900" dirty="0">
                <a:solidFill>
                  <a:schemeClr val="tx1"/>
                </a:solidFill>
              </a:rPr>
              <a:t>Environmental best practice is aimed for and practiced, because it is the responsible thing to do.   </a:t>
            </a:r>
          </a:p>
        </p:txBody>
      </p:sp>
    </p:spTree>
    <p:extLst>
      <p:ext uri="{BB962C8B-B14F-4D97-AF65-F5344CB8AC3E}">
        <p14:creationId xmlns:p14="http://schemas.microsoft.com/office/powerpoint/2010/main" val="18598444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304800"/>
            <a:ext cx="7200916" cy="6220544"/>
          </a:xfrm>
          <a:solidFill>
            <a:schemeClr val="bg1">
              <a:alpha val="70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Sustaining corporation phase </a:t>
            </a:r>
            <a:r>
              <a:rPr lang="en-US" sz="3600" dirty="0">
                <a:solidFill>
                  <a:schemeClr val="tx1"/>
                </a:solidFill>
              </a:rPr>
              <a:t>in terms of </a:t>
            </a:r>
            <a:r>
              <a:rPr lang="en-US" sz="3600" dirty="0">
                <a:solidFill>
                  <a:srgbClr val="009900"/>
                </a:solidFill>
              </a:rPr>
              <a:t>ecological sustainability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  <a:endParaRPr lang="en-US" sz="2900" dirty="0">
              <a:solidFill>
                <a:schemeClr val="tx1"/>
              </a:solidFill>
            </a:endParaRPr>
          </a:p>
          <a:p>
            <a:pPr marL="525780" indent="-457200"/>
            <a:r>
              <a:rPr lang="en-AU" sz="2900" dirty="0">
                <a:solidFill>
                  <a:schemeClr val="tx1"/>
                </a:solidFill>
              </a:rPr>
              <a:t>The organisation uses its entire range of products and services to assist society to be ecologically sustainable.   </a:t>
            </a:r>
            <a:endParaRPr lang="en-AU" sz="2900" dirty="0">
              <a:solidFill>
                <a:schemeClr val="tx1"/>
              </a:solidFill>
              <a:cs typeface="Calibri"/>
            </a:endParaRPr>
          </a:p>
          <a:p>
            <a:pPr marL="525780" indent="-457200"/>
            <a:r>
              <a:rPr lang="en-AU" sz="2900" dirty="0">
                <a:solidFill>
                  <a:schemeClr val="tx1"/>
                </a:solidFill>
              </a:rPr>
              <a:t>The organisation uses its influence to promote positive sustainability policies on the part of governments, the restructuring of markets and the development of community values to facilitate a sustainable society.  </a:t>
            </a:r>
          </a:p>
          <a:p>
            <a:pPr marL="525780" indent="-457200"/>
            <a:r>
              <a:rPr lang="en-AU" sz="2900" dirty="0">
                <a:solidFill>
                  <a:schemeClr val="tx1"/>
                </a:solidFill>
              </a:rPr>
              <a:t>Nature is valued for its own sake.</a:t>
            </a:r>
            <a:endParaRPr lang="en-AU" sz="29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15924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908720"/>
            <a:ext cx="7200916" cy="5328592"/>
          </a:xfrm>
          <a:solidFill>
            <a:schemeClr val="bg1">
              <a:alpha val="70000"/>
            </a:schemeClr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68580" indent="0">
              <a:buNone/>
            </a:pPr>
            <a:r>
              <a:rPr lang="en-AU" sz="2900" dirty="0">
                <a:solidFill>
                  <a:schemeClr val="tx1"/>
                </a:solidFill>
                <a:cs typeface="Calibri"/>
              </a:rPr>
              <a:t>Dunphy et al see the sustaining corporation phase as an ideal, </a:t>
            </a:r>
            <a:r>
              <a:rPr lang="en-AU" sz="2900" u="sng" dirty="0">
                <a:solidFill>
                  <a:schemeClr val="tx1"/>
                </a:solidFill>
                <a:cs typeface="Calibri"/>
              </a:rPr>
              <a:t>but one which few, if any, corporations have achieved. </a:t>
            </a:r>
          </a:p>
          <a:p>
            <a:pPr marL="68580" indent="0">
              <a:buNone/>
            </a:pPr>
            <a:endParaRPr lang="en-AU" sz="2900" u="sng" dirty="0">
              <a:solidFill>
                <a:schemeClr val="tx1"/>
              </a:solidFill>
              <a:cs typeface="Calibri"/>
            </a:endParaRPr>
          </a:p>
          <a:p>
            <a:pPr marL="68580" indent="0">
              <a:buNone/>
            </a:pPr>
            <a:r>
              <a:rPr lang="en-AU" sz="2900" dirty="0">
                <a:solidFill>
                  <a:schemeClr val="tx1"/>
                </a:solidFill>
                <a:cs typeface="Calibri"/>
              </a:rPr>
              <a:t>The change process that needs to occur both within any one firm, and within the boarder social context in which a firm operates, </a:t>
            </a:r>
            <a:br>
              <a:rPr lang="en-AU" sz="2900" dirty="0">
                <a:solidFill>
                  <a:schemeClr val="tx1"/>
                </a:solidFill>
                <a:cs typeface="Calibri"/>
              </a:rPr>
            </a:br>
            <a:r>
              <a:rPr lang="en-AU" sz="2900" dirty="0">
                <a:solidFill>
                  <a:schemeClr val="tx1"/>
                </a:solidFill>
                <a:cs typeface="Calibri"/>
              </a:rPr>
              <a:t>is substantial.</a:t>
            </a:r>
            <a:endParaRPr lang="en-AU" sz="29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95313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60648"/>
            <a:ext cx="7200916" cy="5904656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From a strategy perspective: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Sustainability principles must be embedded throughout all levels of strategy: 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- enterprise 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- corporate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- business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- functional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338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04664"/>
            <a:ext cx="7200916" cy="5760640"/>
          </a:xfrm>
          <a:solidFill>
            <a:schemeClr val="bg1">
              <a:alpha val="7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AU" sz="4400" dirty="0">
                <a:solidFill>
                  <a:schemeClr val="tx1"/>
                </a:solidFill>
                <a:cs typeface="Calibri"/>
              </a:rPr>
              <a:t>For a sustaining corporation: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Wellbeing &amp; justice principles are not dependent on a corporate self-interest benefit: </a:t>
            </a:r>
          </a:p>
          <a:p>
            <a:pPr marL="68580" indent="0">
              <a:buNone/>
            </a:pPr>
            <a:r>
              <a:rPr lang="en-AU" sz="3600" dirty="0">
                <a:solidFill>
                  <a:schemeClr val="tx1"/>
                </a:solidFill>
                <a:cs typeface="Calibri"/>
              </a:rPr>
              <a:t>if there is, then that is an important outcome, but it cannot be the driver for decision making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70771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7032"/>
            <a:ext cx="5554960" cy="2759968"/>
          </a:xfrm>
          <a:solidFill>
            <a:schemeClr val="bg1">
              <a:alpha val="70000"/>
            </a:schemeClr>
          </a:solidFill>
        </p:spPr>
        <p:txBody>
          <a:bodyPr>
            <a:normAutofit fontScale="90000"/>
          </a:bodyPr>
          <a:lstStyle/>
          <a:p>
            <a:pPr algn="l"/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1. Green consumerism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 Beyond self interest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u="sng" dirty="0">
                <a:solidFill>
                  <a:schemeClr val="accent6"/>
                </a:solidFill>
              </a:rPr>
              <a:t>3. Meaningful innovation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75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05064"/>
            <a:ext cx="7272808" cy="2286000"/>
          </a:xfrm>
          <a:solidFill>
            <a:schemeClr val="bg1">
              <a:alpha val="7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6200" u="sng" dirty="0">
                <a:solidFill>
                  <a:srgbClr val="F79646"/>
                </a:solidFill>
                <a:hlinkClick r:id="rId3" invalidUrl="http://"/>
              </a:rPr>
              <a:t>Sustainability drives meaningful innovation</a:t>
            </a:r>
            <a:br>
              <a:rPr lang="en-US" sz="6200" u="sng" dirty="0">
                <a:solidFill>
                  <a:srgbClr val="F79646"/>
                </a:solidFill>
                <a:ea typeface="+mj-lt"/>
                <a:cs typeface="+mj-lt"/>
                <a:hlinkClick r:id="rId4" invalidUrl="http://"/>
              </a:rPr>
            </a:br>
            <a:r>
              <a:rPr lang="en-US" sz="3100" dirty="0">
                <a:solidFill>
                  <a:srgbClr val="F79646"/>
                </a:solidFill>
                <a:hlinkClick r:id="rId5"/>
              </a:rPr>
              <a:t>http://vimeo.</a:t>
            </a:r>
            <a:r>
              <a:rPr lang="en-US" sz="3100" dirty="0">
                <a:solidFill>
                  <a:srgbClr val="F79646"/>
                </a:solidFill>
                <a:hlinkClick r:id="rId5"/>
              </a:rPr>
              <a:t>com</a:t>
            </a:r>
            <a:r>
              <a:rPr lang="en-US" sz="3100" dirty="0">
                <a:solidFill>
                  <a:srgbClr val="F79646"/>
                </a:solidFill>
                <a:hlinkClick r:id="rId5"/>
              </a:rPr>
              <a:t>/140206813</a:t>
            </a:r>
            <a:r>
              <a:rPr lang="en-US" sz="3100" dirty="0">
                <a:solidFill>
                  <a:srgbClr val="F79646"/>
                </a:solidFill>
              </a:rPr>
              <a:t> - from 1:13</a:t>
            </a:r>
            <a:br>
              <a:rPr lang="en-US" sz="3100" dirty="0">
                <a:solidFill>
                  <a:schemeClr val="accent6"/>
                </a:solidFill>
                <a:cs typeface="Calibri"/>
              </a:rPr>
            </a:br>
            <a:endParaRPr lang="en-AU" sz="3111" u="sng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4253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224136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Meaningful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3096344"/>
          </a:xfrm>
          <a:solidFill>
            <a:schemeClr val="bg1">
              <a:alpha val="70000"/>
            </a:schemeClr>
          </a:solidFill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Connecting up existing networks – value chains to broaden impact, different businesses in industrial ecology or across an industry or with an NGO to create partnerships. </a:t>
            </a:r>
          </a:p>
          <a:p>
            <a:endParaRPr lang="en-AU" dirty="0">
              <a:latin typeface="Arial" pitchFamily="34" charset="0"/>
              <a:cs typeface="Arial" pitchFamily="34" charset="0"/>
            </a:endParaRPr>
          </a:p>
          <a:p>
            <a:endParaRPr lang="en-A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3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272926" cy="108012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Strategic </a:t>
            </a:r>
            <a:r>
              <a:rPr lang="en-AU" dirty="0" err="1">
                <a:solidFill>
                  <a:srgbClr val="0070C0"/>
                </a:solidFill>
              </a:rPr>
              <a:t>proactivity</a:t>
            </a:r>
            <a:r>
              <a:rPr lang="en-AU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992888" cy="4536504"/>
          </a:xfrm>
        </p:spPr>
        <p:txBody>
          <a:bodyPr>
            <a:normAutofit/>
          </a:bodyPr>
          <a:lstStyle/>
          <a:p>
            <a:pPr marL="68580" indent="0">
              <a:spcAft>
                <a:spcPts val="1200"/>
              </a:spcAft>
              <a:buNone/>
            </a:pPr>
            <a:r>
              <a:rPr lang="en-AU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…rather a firm in this phase sees sustainability as a source of strategic business opportunities and competitive advantage. </a:t>
            </a:r>
          </a:p>
          <a:p>
            <a:pPr marL="68580" indent="0">
              <a:spcAft>
                <a:spcPts val="1200"/>
              </a:spcAft>
              <a:buNone/>
            </a:pPr>
            <a:r>
              <a:rPr lang="en-AU" sz="2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Dunphy</a:t>
            </a:r>
            <a:r>
              <a:rPr lang="en-AU" sz="2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et al. </a:t>
            </a:r>
          </a:p>
        </p:txBody>
      </p:sp>
    </p:spTree>
    <p:extLst>
      <p:ext uri="{BB962C8B-B14F-4D97-AF65-F5344CB8AC3E}">
        <p14:creationId xmlns:p14="http://schemas.microsoft.com/office/powerpoint/2010/main" val="2702520626"/>
      </p:ext>
    </p:extLst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224136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Meaningful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2304256"/>
          </a:xfrm>
          <a:solidFill>
            <a:schemeClr val="bg1">
              <a:alpha val="70000"/>
            </a:schemeClr>
          </a:solidFill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 &amp; values – enterprise strategy. Use this to drive culture and create legitimacy in order to drive change.</a:t>
            </a:r>
          </a:p>
          <a:p>
            <a:endParaRPr lang="en-AU" dirty="0">
              <a:latin typeface="Arial" pitchFamily="34" charset="0"/>
              <a:cs typeface="Arial" pitchFamily="34" charset="0"/>
            </a:endParaRPr>
          </a:p>
          <a:p>
            <a:endParaRPr lang="en-A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34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224136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Meaningful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2520280"/>
          </a:xfrm>
          <a:solidFill>
            <a:schemeClr val="bg1">
              <a:alpha val="70000"/>
            </a:schemeClr>
          </a:solidFill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Empathy – authentic leadership and understanding the needs and desires of others. </a:t>
            </a:r>
          </a:p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Human to human!</a:t>
            </a:r>
          </a:p>
          <a:p>
            <a:endParaRPr lang="en-A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3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476672"/>
            <a:ext cx="7024744" cy="1224136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rgbClr val="0070C0"/>
                </a:solidFill>
              </a:rPr>
              <a:t>For your chosen organisation for the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0" y="1916832"/>
            <a:ext cx="6777317" cy="4104456"/>
          </a:xfrm>
          <a:solidFill>
            <a:schemeClr val="bg1">
              <a:alpha val="7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Have you seen evidence of sustainability principles embedded throughout all levels of strategy in the organisation: </a:t>
            </a:r>
          </a:p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enterprise </a:t>
            </a:r>
          </a:p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corporate</a:t>
            </a:r>
          </a:p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business</a:t>
            </a:r>
          </a:p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functional</a:t>
            </a:r>
          </a:p>
          <a:p>
            <a:pPr marL="0" indent="0">
              <a:buNone/>
            </a:pP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A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Where to you think your chosen organisation is currently sitting in terms of Dunphy’s model?</a:t>
            </a:r>
          </a:p>
          <a:p>
            <a:endParaRPr lang="en-A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85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08720"/>
            <a:ext cx="7024744" cy="792088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Strategic Proactivity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30016"/>
            <a:ext cx="7560956" cy="5256584"/>
          </a:xfrm>
        </p:spPr>
        <p:txBody>
          <a:bodyPr>
            <a:noAutofit/>
          </a:bodyPr>
          <a:lstStyle/>
          <a:p>
            <a:pPr marL="68580" lvl="0" indent="0">
              <a:buNone/>
            </a:pPr>
            <a:r>
              <a:rPr lang="en-AU" sz="3600" dirty="0">
                <a:solidFill>
                  <a:schemeClr val="tx1"/>
                </a:solidFill>
                <a:latin typeface="Calibri"/>
                <a:ea typeface="Cambria"/>
                <a:cs typeface="Calibri"/>
              </a:rPr>
              <a:t>In this phase a firm sees sustainability initiatives as inherently positive to the firm – where the firm can create a competitive advantage in the market place.</a:t>
            </a:r>
          </a:p>
        </p:txBody>
      </p:sp>
    </p:spTree>
    <p:extLst>
      <p:ext uri="{BB962C8B-B14F-4D97-AF65-F5344CB8AC3E}">
        <p14:creationId xmlns:p14="http://schemas.microsoft.com/office/powerpoint/2010/main" val="422753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944724"/>
            <a:ext cx="7200916" cy="4968552"/>
          </a:xfrm>
          <a:solidFill>
            <a:schemeClr val="bg1">
              <a:alpha val="6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Strategic </a:t>
            </a:r>
            <a:r>
              <a:rPr lang="en-US" sz="3600" dirty="0" err="1">
                <a:solidFill>
                  <a:schemeClr val="tx1"/>
                </a:solidFill>
                <a:latin typeface="+mn-lt"/>
              </a:rPr>
              <a:t>proactivity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 phase </a:t>
            </a:r>
            <a:r>
              <a:rPr lang="en-US" sz="3600" dirty="0">
                <a:solidFill>
                  <a:schemeClr val="tx1"/>
                </a:solidFill>
              </a:rPr>
              <a:t>in terms of 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human sustainability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AU" sz="2800" dirty="0">
                <a:solidFill>
                  <a:schemeClr val="tx1"/>
                </a:solidFill>
                <a:latin typeface="Calibri"/>
                <a:cs typeface="Calibri"/>
              </a:rPr>
              <a:t>Skills matrix and diversity are seen as integral. Intellectual and social capital are used to innovate and create a strategic advantage.</a:t>
            </a:r>
          </a:p>
          <a:p>
            <a:r>
              <a:rPr lang="en-AU" sz="2800" dirty="0">
                <a:solidFill>
                  <a:schemeClr val="tx1"/>
                </a:solidFill>
                <a:latin typeface="Calibri"/>
                <a:cs typeface="Calibri"/>
              </a:rPr>
              <a:t>Best talent is recruited and competencies developed.</a:t>
            </a:r>
          </a:p>
          <a:p>
            <a:r>
              <a:rPr lang="en-AU" sz="2800" dirty="0">
                <a:solidFill>
                  <a:schemeClr val="tx1"/>
                </a:solidFill>
                <a:latin typeface="Calibri"/>
                <a:cs typeface="Calibri"/>
              </a:rPr>
              <a:t>Skills are systematised to form organisational competencies and ensure the organisation is less vulnerable to loss of key people.</a:t>
            </a:r>
          </a:p>
        </p:txBody>
      </p:sp>
    </p:spTree>
    <p:extLst>
      <p:ext uri="{BB962C8B-B14F-4D97-AF65-F5344CB8AC3E}">
        <p14:creationId xmlns:p14="http://schemas.microsoft.com/office/powerpoint/2010/main" val="94814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68760"/>
            <a:ext cx="7200916" cy="5256584"/>
          </a:xfrm>
          <a:solidFill>
            <a:schemeClr val="bg1">
              <a:alpha val="6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Strategic </a:t>
            </a:r>
            <a:r>
              <a:rPr lang="en-US" sz="3600" dirty="0" err="1">
                <a:solidFill>
                  <a:schemeClr val="tx1"/>
                </a:solidFill>
                <a:latin typeface="+mn-lt"/>
              </a:rPr>
              <a:t>proactivity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 phase </a:t>
            </a:r>
            <a:r>
              <a:rPr lang="en-US" sz="3600" dirty="0">
                <a:solidFill>
                  <a:schemeClr val="tx1"/>
                </a:solidFill>
              </a:rPr>
              <a:t>in terms of 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human sustainability </a:t>
            </a:r>
            <a:r>
              <a:rPr lang="en-US" sz="3600" dirty="0">
                <a:solidFill>
                  <a:schemeClr val="tx1"/>
                </a:solidFill>
              </a:rPr>
              <a:t>(cont.):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AU" sz="2800" dirty="0">
                <a:solidFill>
                  <a:schemeClr val="tx1"/>
                </a:solidFill>
                <a:cs typeface="Calibri"/>
              </a:rPr>
              <a:t>Product and service innovation, and responding to emerging market demands is characteristic. Flexible workplace practices are embedded in the culture and contribute to workforce leading more balanced lives.</a:t>
            </a:r>
          </a:p>
          <a:p>
            <a:r>
              <a:rPr lang="en-AU" sz="2800" dirty="0">
                <a:solidFill>
                  <a:schemeClr val="tx1"/>
                </a:solidFill>
                <a:cs typeface="Calibri"/>
              </a:rPr>
              <a:t>Communities affected by the organisations’ operations are considered and initiatives to address negative impacts are integrated into the corporate strategy.</a:t>
            </a:r>
          </a:p>
          <a:p>
            <a:pPr>
              <a:buNone/>
            </a:pPr>
            <a:endParaRPr lang="en-AU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433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200916" cy="4132312"/>
          </a:xfrm>
          <a:solidFill>
            <a:schemeClr val="bg1">
              <a:alpha val="60000"/>
            </a:schemeClr>
          </a:solidFill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Strategic </a:t>
            </a:r>
            <a:r>
              <a:rPr lang="en-US" sz="3600" dirty="0" err="1">
                <a:solidFill>
                  <a:schemeClr val="tx1"/>
                </a:solidFill>
                <a:latin typeface="+mn-lt"/>
              </a:rPr>
              <a:t>proactivity</a:t>
            </a:r>
            <a:r>
              <a:rPr lang="en-US" sz="3600" dirty="0">
                <a:solidFill>
                  <a:schemeClr val="tx1"/>
                </a:solidFill>
                <a:latin typeface="+mn-lt"/>
              </a:rPr>
              <a:t> phase </a:t>
            </a:r>
            <a:r>
              <a:rPr lang="en-US" sz="3600" dirty="0">
                <a:solidFill>
                  <a:schemeClr val="tx1"/>
                </a:solidFill>
              </a:rPr>
              <a:t>in terms of 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</a:rPr>
              <a:t>human sustainability </a:t>
            </a:r>
            <a:r>
              <a:rPr lang="en-US" sz="3600" dirty="0">
                <a:solidFill>
                  <a:schemeClr val="tx1"/>
                </a:solidFill>
              </a:rPr>
              <a:t>(cont.):</a:t>
            </a:r>
            <a:endParaRPr lang="en-AU" sz="3600" dirty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AU" sz="2800" dirty="0">
                <a:solidFill>
                  <a:schemeClr val="tx1"/>
                </a:solidFill>
                <a:cs typeface="Calibri"/>
              </a:rPr>
              <a:t>The corporation views itself as a part of the community and this motivates contributing to the betterment of the community (through sponsorship or donating employee time to projects that improve cohesion and well-being).</a:t>
            </a:r>
          </a:p>
          <a:p>
            <a:pPr>
              <a:buNone/>
            </a:pPr>
            <a:endParaRPr lang="en-AU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409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14400"/>
            <a:ext cx="7200916" cy="3882752"/>
          </a:xfrm>
          <a:solidFill>
            <a:schemeClr val="bg1">
              <a:alpha val="60000"/>
            </a:schemeClr>
          </a:solidFill>
        </p:spPr>
        <p:txBody>
          <a:bodyPr>
            <a:normAutofit/>
          </a:bodyPr>
          <a:lstStyle/>
          <a:p>
            <a:pPr marL="68580" lvl="0" indent="0">
              <a:buClr>
                <a:srgbClr val="94C600"/>
              </a:buClr>
              <a:buNone/>
            </a:pPr>
            <a:r>
              <a:rPr lang="en-US" sz="4000" dirty="0">
                <a:solidFill>
                  <a:schemeClr val="tx1"/>
                </a:solidFill>
              </a:rPr>
              <a:t>Strategic </a:t>
            </a:r>
            <a:r>
              <a:rPr lang="en-US" sz="4000" dirty="0" err="1">
                <a:solidFill>
                  <a:schemeClr val="tx1"/>
                </a:solidFill>
              </a:rPr>
              <a:t>proactivity</a:t>
            </a:r>
            <a:r>
              <a:rPr lang="en-US" sz="4000" dirty="0">
                <a:solidFill>
                  <a:schemeClr val="tx1"/>
                </a:solidFill>
              </a:rPr>
              <a:t> phase </a:t>
            </a:r>
            <a:r>
              <a:rPr lang="en-US" sz="4000" dirty="0">
                <a:solidFill>
                  <a:schemeClr val="tx1"/>
                </a:solidFill>
                <a:latin typeface="Calibri"/>
                <a:cs typeface="Calibri"/>
              </a:rPr>
              <a:t>in terms of </a:t>
            </a:r>
            <a:r>
              <a:rPr lang="en-US" sz="4000" dirty="0">
                <a:solidFill>
                  <a:srgbClr val="00B050"/>
                </a:solidFill>
                <a:latin typeface="Calibri"/>
                <a:cs typeface="Calibri"/>
              </a:rPr>
              <a:t>ecological sustainability:</a:t>
            </a:r>
            <a:endParaRPr lang="en-AU" sz="4000" b="1" dirty="0">
              <a:solidFill>
                <a:srgbClr val="00B050"/>
              </a:solidFill>
              <a:latin typeface="Calibri"/>
              <a:cs typeface="Calibri"/>
            </a:endParaRPr>
          </a:p>
          <a:p>
            <a:pPr>
              <a:buClr>
                <a:schemeClr val="tx1"/>
              </a:buClr>
            </a:pPr>
            <a:r>
              <a:rPr lang="en-AU" sz="2900" dirty="0">
                <a:solidFill>
                  <a:schemeClr val="tx1"/>
                </a:solidFill>
                <a:latin typeface="Calibri"/>
                <a:cs typeface="Calibri"/>
              </a:rPr>
              <a:t>Proactive environmental strategies and supporting environmental sustainability is seen as providing a competitive advantage.</a:t>
            </a:r>
          </a:p>
          <a:p>
            <a:pPr>
              <a:buClr>
                <a:schemeClr val="tx1"/>
              </a:buClr>
            </a:pPr>
            <a:r>
              <a:rPr lang="en-AU" sz="2900" dirty="0">
                <a:solidFill>
                  <a:schemeClr val="tx1"/>
                </a:solidFill>
                <a:latin typeface="Calibri"/>
                <a:cs typeface="Calibri"/>
              </a:rPr>
              <a:t>Product redesign is used to reduce material usage.</a:t>
            </a:r>
          </a:p>
          <a:p>
            <a:pPr>
              <a:buClr>
                <a:srgbClr val="94C600"/>
              </a:buClr>
              <a:buNone/>
            </a:pPr>
            <a:endParaRPr lang="en-A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52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CHM Presentation Template_V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0AACD284DB7419B875B9B5C25A93B" ma:contentTypeVersion="13" ma:contentTypeDescription="Create a new document." ma:contentTypeScope="" ma:versionID="b6a9cdcfca42ad7bb5c3bde3e23222e1">
  <xsd:schema xmlns:xsd="http://www.w3.org/2001/XMLSchema" xmlns:xs="http://www.w3.org/2001/XMLSchema" xmlns:p="http://schemas.microsoft.com/office/2006/metadata/properties" xmlns:ns1="http://schemas.microsoft.com/sharepoint/v3" xmlns:ns2="7bae2a8f-ceba-4a95-b4f4-ea23b314f356" xmlns:ns3="098a9236-6804-4955-ad1a-416c70ed2f3c" targetNamespace="http://schemas.microsoft.com/office/2006/metadata/properties" ma:root="true" ma:fieldsID="ba19146f692096f5f3273e12e1f81c3a" ns1:_="" ns2:_="" ns3:_="">
    <xsd:import namespace="http://schemas.microsoft.com/sharepoint/v3"/>
    <xsd:import namespace="7bae2a8f-ceba-4a95-b4f4-ea23b314f356"/>
    <xsd:import namespace="098a9236-6804-4955-ad1a-416c70ed2f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PublishingStartDate" minOccurs="0"/>
                <xsd:element ref="ns1:PublishingExpirationDate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e2a8f-ceba-4a95-b4f4-ea23b314f35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a9236-6804-4955-ad1a-416c70ed2f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39767C-77D9-4596-9478-6A19B52C2B4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35FA988-9722-467C-AE81-E27854A633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714A57-F81D-40F5-9165-8FD850808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bae2a8f-ceba-4a95-b4f4-ea23b314f356"/>
    <ds:schemaRef ds:uri="098a9236-6804-4955-ad1a-416c70ed2f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6762</TotalTime>
  <Words>1542</Words>
  <Application>Microsoft Office PowerPoint</Application>
  <PresentationFormat>On-screen Show (4:3)</PresentationFormat>
  <Paragraphs>164</Paragraphs>
  <Slides>42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ICHM Presentation Template_V 1</vt:lpstr>
      <vt:lpstr>Office Theme</vt:lpstr>
      <vt:lpstr>Sustainable Hospitality Environments </vt:lpstr>
      <vt:lpstr>PowerPoint Presentation</vt:lpstr>
      <vt:lpstr>Strategic proactivity.</vt:lpstr>
      <vt:lpstr>Strategic proactivity.</vt:lpstr>
      <vt:lpstr>Strategic Proactivity phase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Strategic Proactivity phase</vt:lpstr>
      <vt:lpstr>Strategic Proactivity phase</vt:lpstr>
      <vt:lpstr>Competitive advantage does not come from sustainability initiatives alone...(you cannot ignore logistics management, marketing, cost controls etc)</vt:lpstr>
      <vt:lpstr>Motivations for business to become more sustainable:   1. Green consumerism 2. Beyond self interest  3. Meaningful innovation </vt:lpstr>
      <vt:lpstr> 1. Green consumerism 2. Beyond self interest  3. Meaningful innovation </vt:lpstr>
      <vt:lpstr>Green consumerism</vt:lpstr>
      <vt:lpstr>Green consumerism covers a multitude of initiatives including: </vt:lpstr>
      <vt:lpstr>Green consumerism</vt:lpstr>
      <vt:lpstr>Green consumerism  It is business that determines…</vt:lpstr>
      <vt:lpstr>Green consumerism - critique </vt:lpstr>
      <vt:lpstr>Green consumerism - critique </vt:lpstr>
      <vt:lpstr>Green consumerism </vt:lpstr>
      <vt:lpstr> 1. Green consumerism 2. Beyond self interest  3. Meaningful innovation </vt:lpstr>
      <vt:lpstr>Differentiating between self interest &amp; doing what's right</vt:lpstr>
      <vt:lpstr>Differentiating between self interest &amp; doing what's right</vt:lpstr>
      <vt:lpstr>PowerPoint Presentation</vt:lpstr>
      <vt:lpstr>Doing what's right</vt:lpstr>
      <vt:lpstr>Doing what's right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1. Green consumerism 2. Beyond self interest  3. Meaningful innovation </vt:lpstr>
      <vt:lpstr>Sustainability drives meaningful innovation http://vimeo.com/140206813 - from 1:13 </vt:lpstr>
      <vt:lpstr>Meaningful innovation</vt:lpstr>
      <vt:lpstr>Meaningful innovation</vt:lpstr>
      <vt:lpstr>Meaningful innovation</vt:lpstr>
      <vt:lpstr>For your chosen organisation for the assessment </vt:lpstr>
    </vt:vector>
  </TitlesOfParts>
  <Company>TAFE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</dc:title>
  <dc:creator>Margaret L. Barron</dc:creator>
  <cp:lastModifiedBy>Elaine Ratcliffe</cp:lastModifiedBy>
  <cp:revision>340</cp:revision>
  <cp:lastPrinted>2016-10-25T22:02:25Z</cp:lastPrinted>
  <dcterms:created xsi:type="dcterms:W3CDTF">2016-09-06T11:07:08Z</dcterms:created>
  <dcterms:modified xsi:type="dcterms:W3CDTF">2018-10-31T02:22:11Z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0x0101005E00AACD284DB7419B875B9B5C25A93B</vt:lpwstr>
  </property>
</Properties>
</file>