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5"/>
  </p:notesMasterIdLst>
  <p:sldIdLst>
    <p:sldId id="256" r:id="rId3"/>
    <p:sldId id="273" r:id="rId4"/>
    <p:sldId id="259" r:id="rId5"/>
    <p:sldId id="265" r:id="rId6"/>
    <p:sldId id="266" r:id="rId7"/>
    <p:sldId id="267" r:id="rId8"/>
    <p:sldId id="268" r:id="rId9"/>
    <p:sldId id="269" r:id="rId10"/>
    <p:sldId id="270" r:id="rId11"/>
    <p:sldId id="271" r:id="rId12"/>
    <p:sldId id="272" r:id="rId13"/>
    <p:sldId id="264" r:id="rId14"/>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58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57C7DF-6750-4CBD-BF29-D7ACE95E49C2}" type="datetimeFigureOut">
              <a:rPr lang="en-US" smtClean="0"/>
              <a:pPr/>
              <a:t>10/1/2020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76ED27-DB4E-4DBF-A67A-BA9681C2B492}" type="slidenum">
              <a:rPr lang="en-US" smtClean="0"/>
              <a:pPr/>
              <a:t>‹#›</a:t>
            </a:fld>
            <a:endParaRPr lang="en-US"/>
          </a:p>
        </p:txBody>
      </p:sp>
    </p:spTree>
    <p:extLst>
      <p:ext uri="{BB962C8B-B14F-4D97-AF65-F5344CB8AC3E}">
        <p14:creationId xmlns:p14="http://schemas.microsoft.com/office/powerpoint/2010/main" val="498889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Patient</a:t>
            </a:r>
            <a:r>
              <a:rPr lang="en-US" sz="1200" kern="1200" baseline="0" dirty="0" smtClean="0">
                <a:solidFill>
                  <a:schemeClr val="tx1"/>
                </a:solidFill>
                <a:latin typeface="+mn-lt"/>
                <a:ea typeface="+mn-ea"/>
                <a:cs typeface="+mn-cs"/>
              </a:rPr>
              <a:t> information is a vital part of delivering healthcare. Patient information is a sensitive aspect that is an aspect of patient protected information and covers the individual’s identifiable health records, medical records, billing, and electronic information among others. There is a need to ensure privacy as a way of developing patient trust. At the same time privacy has to have key consideration for clinical practice.</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776ED27-DB4E-4DBF-A67A-BA9681C2B492}" type="slidenum">
              <a:rPr lang="en-US" smtClean="0"/>
              <a:pPr/>
              <a:t>2</a:t>
            </a:fld>
            <a:endParaRPr lang="en-US"/>
          </a:p>
        </p:txBody>
      </p:sp>
    </p:spTree>
    <p:extLst>
      <p:ext uri="{BB962C8B-B14F-4D97-AF65-F5344CB8AC3E}">
        <p14:creationId xmlns:p14="http://schemas.microsoft.com/office/powerpoint/2010/main" val="1760949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confidential agreement contains the information that should</a:t>
            </a:r>
            <a:r>
              <a:rPr lang="en-US" sz="1200" kern="1200" baseline="0" dirty="0" smtClean="0">
                <a:solidFill>
                  <a:schemeClr val="tx1"/>
                </a:solidFill>
                <a:latin typeface="+mn-lt"/>
                <a:ea typeface="+mn-ea"/>
                <a:cs typeface="+mn-cs"/>
              </a:rPr>
              <a:t> be kept secret, the time limit that the agreement covers, the remedies for violations, the limitations which give the bounds within which information is discussed or shared, and a signature of the employees.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776ED27-DB4E-4DBF-A67A-BA9681C2B492}" type="slidenum">
              <a:rPr lang="en-US" smtClean="0"/>
              <a:pPr/>
              <a:t>11</a:t>
            </a:fld>
            <a:endParaRPr lang="en-US"/>
          </a:p>
        </p:txBody>
      </p:sp>
    </p:spTree>
    <p:extLst>
      <p:ext uri="{BB962C8B-B14F-4D97-AF65-F5344CB8AC3E}">
        <p14:creationId xmlns:p14="http://schemas.microsoft.com/office/powerpoint/2010/main" val="3393968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health insurance and portability</a:t>
            </a:r>
            <a:r>
              <a:rPr lang="en-US" sz="1200" kern="1200" baseline="0" dirty="0" smtClean="0">
                <a:solidFill>
                  <a:schemeClr val="tx1"/>
                </a:solidFill>
                <a:latin typeface="+mn-lt"/>
                <a:ea typeface="+mn-ea"/>
                <a:cs typeface="+mn-cs"/>
              </a:rPr>
              <a:t> act was passed by congress in 1996 and looks at the transfer and continuity of healthcare. The act has a key focus on the transfer and continuity of healthcare. The act also looks at reducing fraud and waste, sets the industry standards, and looks into the various aspects of ensuring protection of health information.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776ED27-DB4E-4DBF-A67A-BA9681C2B492}" type="slidenum">
              <a:rPr lang="en-US" smtClean="0"/>
              <a:pPr/>
              <a:t>3</a:t>
            </a:fld>
            <a:endParaRPr lang="en-US"/>
          </a:p>
        </p:txBody>
      </p:sp>
    </p:spTree>
    <p:extLst>
      <p:ext uri="{BB962C8B-B14F-4D97-AF65-F5344CB8AC3E}">
        <p14:creationId xmlns:p14="http://schemas.microsoft.com/office/powerpoint/2010/main" val="1316933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HIPAA</a:t>
            </a:r>
            <a:r>
              <a:rPr lang="en-US" sz="1200" kern="1200" baseline="0" dirty="0" smtClean="0">
                <a:solidFill>
                  <a:schemeClr val="tx1"/>
                </a:solidFill>
                <a:latin typeface="+mn-lt"/>
                <a:ea typeface="+mn-ea"/>
                <a:cs typeface="+mn-cs"/>
              </a:rPr>
              <a:t> has a key impact on employees. There is a  key protection of patient information and as such employees are not authorized to disclose any covered by entities. HIPAA protects employees from disclosing any unnecessary information to their employers. There is also a key right of employees to know the way in which any health information they give will be used by the organization.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776ED27-DB4E-4DBF-A67A-BA9681C2B492}" type="slidenum">
              <a:rPr lang="en-US" smtClean="0"/>
              <a:pPr/>
              <a:t>4</a:t>
            </a:fld>
            <a:endParaRPr lang="en-US"/>
          </a:p>
        </p:txBody>
      </p:sp>
    </p:spTree>
    <p:extLst>
      <p:ext uri="{BB962C8B-B14F-4D97-AF65-F5344CB8AC3E}">
        <p14:creationId xmlns:p14="http://schemas.microsoft.com/office/powerpoint/2010/main" val="1002589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notice of privacy practices is a HIPAA requirement which is</a:t>
            </a:r>
            <a:r>
              <a:rPr lang="en-US" sz="1200" kern="1200" baseline="0" dirty="0" smtClean="0">
                <a:solidFill>
                  <a:schemeClr val="tx1"/>
                </a:solidFill>
                <a:latin typeface="+mn-lt"/>
                <a:ea typeface="+mn-ea"/>
                <a:cs typeface="+mn-cs"/>
              </a:rPr>
              <a:t> given to patients. The notice establishes the way in which an entity may or may not use the patient information. The notice also contains circumstances in which information may be shared without express authorization.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776ED27-DB4E-4DBF-A67A-BA9681C2B492}" type="slidenum">
              <a:rPr lang="en-US" smtClean="0"/>
              <a:pPr/>
              <a:t>5</a:t>
            </a:fld>
            <a:endParaRPr lang="en-US"/>
          </a:p>
        </p:txBody>
      </p:sp>
    </p:spTree>
    <p:extLst>
      <p:ext uri="{BB962C8B-B14F-4D97-AF65-F5344CB8AC3E}">
        <p14:creationId xmlns:p14="http://schemas.microsoft.com/office/powerpoint/2010/main" val="40079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notice of private</a:t>
            </a:r>
            <a:r>
              <a:rPr lang="en-US" sz="1200" kern="1200" baseline="0" dirty="0" smtClean="0">
                <a:solidFill>
                  <a:schemeClr val="tx1"/>
                </a:solidFill>
                <a:latin typeface="+mn-lt"/>
                <a:ea typeface="+mn-ea"/>
                <a:cs typeface="+mn-cs"/>
              </a:rPr>
              <a:t> practice covers patients and is often given at the first appointment or visit. The notice covers various rights that relate to protected health information. The notice also contains various duties in respect to the protected health information.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776ED27-DB4E-4DBF-A67A-BA9681C2B492}" type="slidenum">
              <a:rPr lang="en-US" smtClean="0"/>
              <a:pPr/>
              <a:t>6</a:t>
            </a:fld>
            <a:endParaRPr lang="en-US"/>
          </a:p>
        </p:txBody>
      </p:sp>
    </p:spTree>
    <p:extLst>
      <p:ext uri="{BB962C8B-B14F-4D97-AF65-F5344CB8AC3E}">
        <p14:creationId xmlns:p14="http://schemas.microsoft.com/office/powerpoint/2010/main" val="228752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Protected</a:t>
            </a:r>
            <a:r>
              <a:rPr lang="en-US" sz="1200" kern="1200" baseline="0" dirty="0" smtClean="0">
                <a:solidFill>
                  <a:schemeClr val="tx1"/>
                </a:solidFill>
                <a:latin typeface="+mn-lt"/>
                <a:ea typeface="+mn-ea"/>
                <a:cs typeface="+mn-cs"/>
              </a:rPr>
              <a:t> health information is all data that is created, stored, or transmitted by HIPAA-covered entities and its business associated. This information includes the past, present, and future health condition, care and payment and includes electronic media.</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776ED27-DB4E-4DBF-A67A-BA9681C2B492}" type="slidenum">
              <a:rPr lang="en-US" smtClean="0"/>
              <a:pPr/>
              <a:t>7</a:t>
            </a:fld>
            <a:endParaRPr lang="en-US"/>
          </a:p>
        </p:txBody>
      </p:sp>
    </p:spTree>
    <p:extLst>
      <p:ext uri="{BB962C8B-B14F-4D97-AF65-F5344CB8AC3E}">
        <p14:creationId xmlns:p14="http://schemas.microsoft.com/office/powerpoint/2010/main" val="2806565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Patients can obtain</a:t>
            </a:r>
            <a:r>
              <a:rPr lang="en-US" sz="1200" kern="1200" baseline="0" dirty="0" smtClean="0">
                <a:solidFill>
                  <a:schemeClr val="tx1"/>
                </a:solidFill>
                <a:latin typeface="+mn-lt"/>
                <a:ea typeface="+mn-ea"/>
                <a:cs typeface="+mn-cs"/>
              </a:rPr>
              <a:t> various copies of records from a facility by filing out the request copies forms or by writing a request letter. One can also obtain the records created by the provider, the diagnosis results, and any information that is related to direct treatment and diagnosis.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776ED27-DB4E-4DBF-A67A-BA9681C2B492}" type="slidenum">
              <a:rPr lang="en-US" smtClean="0"/>
              <a:pPr/>
              <a:t>8</a:t>
            </a:fld>
            <a:endParaRPr lang="en-US"/>
          </a:p>
        </p:txBody>
      </p:sp>
    </p:spTree>
    <p:extLst>
      <p:ext uri="{BB962C8B-B14F-4D97-AF65-F5344CB8AC3E}">
        <p14:creationId xmlns:p14="http://schemas.microsoft.com/office/powerpoint/2010/main" val="2977228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a:t>
            </a:r>
            <a:r>
              <a:rPr lang="en-US" sz="1200" kern="1200" baseline="0" dirty="0" smtClean="0">
                <a:solidFill>
                  <a:schemeClr val="tx1"/>
                </a:solidFill>
                <a:latin typeface="+mn-lt"/>
                <a:ea typeface="+mn-ea"/>
                <a:cs typeface="+mn-cs"/>
              </a:rPr>
              <a:t> confidentiality agreement is a used to maintain secrecy in an organization. The agreement is used to cover confidential information. This also allows for building of an open and trust-based relationship between providers and recipients of healthcare.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776ED27-DB4E-4DBF-A67A-BA9681C2B492}" type="slidenum">
              <a:rPr lang="en-US" smtClean="0"/>
              <a:pPr/>
              <a:t>9</a:t>
            </a:fld>
            <a:endParaRPr lang="en-US"/>
          </a:p>
        </p:txBody>
      </p:sp>
    </p:spTree>
    <p:extLst>
      <p:ext uri="{BB962C8B-B14F-4D97-AF65-F5344CB8AC3E}">
        <p14:creationId xmlns:p14="http://schemas.microsoft.com/office/powerpoint/2010/main" val="2957031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Employees should sign a confidentiality agreement</a:t>
            </a:r>
            <a:r>
              <a:rPr lang="en-US" sz="1200" kern="1200" baseline="0" dirty="0" smtClean="0">
                <a:solidFill>
                  <a:schemeClr val="tx1"/>
                </a:solidFill>
                <a:latin typeface="+mn-lt"/>
                <a:ea typeface="+mn-ea"/>
                <a:cs typeface="+mn-cs"/>
              </a:rPr>
              <a:t> as is helps prevent the sharing of sensitive data concerning a patient. The agreement is also critical to the protection of patient information. The agreement also acts as a legal pathway by which to deal with violations to patient information. The agreement also enables employees to be trained on various in and outs of the healthcare organization with little fear.</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776ED27-DB4E-4DBF-A67A-BA9681C2B492}" type="slidenum">
              <a:rPr lang="en-US" smtClean="0"/>
              <a:pPr/>
              <a:t>10</a:t>
            </a:fld>
            <a:endParaRPr lang="en-US"/>
          </a:p>
        </p:txBody>
      </p:sp>
    </p:spTree>
    <p:extLst>
      <p:ext uri="{BB962C8B-B14F-4D97-AF65-F5344CB8AC3E}">
        <p14:creationId xmlns:p14="http://schemas.microsoft.com/office/powerpoint/2010/main" val="40466578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pPr/>
              <a:t>10/1/2020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240353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pPr/>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501824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pPr/>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722440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2810871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424009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4" name="Content Placeholder 2"/>
          <p:cNvSpPr>
            <a:spLocks noGrp="1"/>
          </p:cNvSpPr>
          <p:nvPr>
            <p:ph idx="1"/>
          </p:nvPr>
        </p:nvSpPr>
        <p:spPr>
          <a:xfrm>
            <a:off x="395536" y="987574"/>
            <a:ext cx="8496944"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1664245"/>
            <a:ext cx="8496944"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114694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smtClean="0"/>
              <a:t>Free PPT _ Click to add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92280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89595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81513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37D59-5EDB-4C39-B697-625748F703B6}" type="datetimeFigureOut">
              <a:rPr lang="en-US" smtClean="0"/>
              <a:pPr/>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86043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37D59-5EDB-4C39-B697-625748F703B6}" type="datetimeFigureOut">
              <a:rPr lang="en-US" smtClean="0"/>
              <a:pPr/>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350580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37D59-5EDB-4C39-B697-625748F703B6}" type="datetimeFigureOut">
              <a:rPr lang="en-US" smtClean="0"/>
              <a:pPr/>
              <a:t>10/1/2020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353879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37D59-5EDB-4C39-B697-625748F703B6}" type="datetimeFigureOut">
              <a:rPr lang="en-US" smtClean="0"/>
              <a:pPr/>
              <a:t>10/1/2020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150510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937D59-5EDB-4C39-B697-625748F703B6}" type="datetimeFigureOut">
              <a:rPr lang="en-US" smtClean="0"/>
              <a:pPr/>
              <a:t>10/1/2020</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pPr/>
              <a:t>‹#›</a:t>
            </a:fld>
            <a:endParaRPr lang="en-US"/>
          </a:p>
        </p:txBody>
      </p:sp>
    </p:spTree>
    <p:extLst>
      <p:ext uri="{BB962C8B-B14F-4D97-AF65-F5344CB8AC3E}">
        <p14:creationId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a:spLocks noChangeArrowheads="1"/>
          </p:cNvSpPr>
          <p:nvPr/>
        </p:nvSpPr>
        <p:spPr bwMode="auto">
          <a:xfrm>
            <a:off x="3923928" y="3150716"/>
            <a:ext cx="4860032" cy="584775"/>
          </a:xfrm>
          <a:prstGeom prst="rect">
            <a:avLst/>
          </a:prstGeom>
          <a:noFill/>
          <a:ln w="9525">
            <a:noFill/>
            <a:miter lim="800000"/>
            <a:headEnd/>
            <a:tailEnd/>
          </a:ln>
        </p:spPr>
        <p:txBody>
          <a:bodyPr wrap="square">
            <a:spAutoFit/>
          </a:bodyPr>
          <a:lstStyle/>
          <a:p>
            <a:pPr algn="r"/>
            <a:r>
              <a:rPr lang="en-US" altLang="ko-KR" sz="3200" b="1" dirty="0" smtClean="0">
                <a:solidFill>
                  <a:schemeClr val="tx1">
                    <a:lumMod val="75000"/>
                    <a:lumOff val="25000"/>
                  </a:schemeClr>
                </a:solidFill>
                <a:latin typeface="Arial" pitchFamily="34" charset="0"/>
                <a:ea typeface="맑은 고딕" pitchFamily="50" charset="-127"/>
                <a:cs typeface="Arial" pitchFamily="34" charset="0"/>
              </a:rPr>
              <a:t>Privacy Training</a:t>
            </a:r>
          </a:p>
        </p:txBody>
      </p:sp>
    </p:spTree>
    <p:extLst>
      <p:ext uri="{BB962C8B-B14F-4D97-AF65-F5344CB8AC3E}">
        <p14:creationId xmlns:p14="http://schemas.microsoft.com/office/powerpoint/2010/main" val="303447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ea typeface="맑은 고딕" pitchFamily="50" charset="-127"/>
              </a:rPr>
              <a:t>Privacy Training</a:t>
            </a:r>
          </a:p>
        </p:txBody>
      </p:sp>
      <p:sp>
        <p:nvSpPr>
          <p:cNvPr id="2" name="Content Placeholder 1"/>
          <p:cNvSpPr>
            <a:spLocks noGrp="1"/>
          </p:cNvSpPr>
          <p:nvPr>
            <p:ph idx="1"/>
          </p:nvPr>
        </p:nvSpPr>
        <p:spPr/>
        <p:txBody>
          <a:bodyPr/>
          <a:lstStyle/>
          <a:p>
            <a:pPr lvl="0"/>
            <a:r>
              <a:rPr lang="en-US" altLang="ko-KR" b="1" dirty="0" smtClean="0"/>
              <a:t>Employees should Sign a Confidentiality Agreement</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latin typeface="Arial" pitchFamily="34" charset="0"/>
                <a:cs typeface="Arial" pitchFamily="34" charset="0"/>
              </a:rPr>
              <a:t>Prevent sharing of sensitive data</a:t>
            </a:r>
          </a:p>
          <a:p>
            <a:pPr>
              <a:buFont typeface="Arial" pitchFamily="34" charset="0"/>
              <a:buChar char="•"/>
            </a:pPr>
            <a:r>
              <a:rPr lang="en-US" altLang="ko-KR" sz="2800" dirty="0" smtClean="0">
                <a:latin typeface="Arial" pitchFamily="34" charset="0"/>
                <a:cs typeface="Arial" pitchFamily="34" charset="0"/>
              </a:rPr>
              <a:t>Protect patient information</a:t>
            </a:r>
          </a:p>
          <a:p>
            <a:pPr>
              <a:buFont typeface="Arial" pitchFamily="34" charset="0"/>
              <a:buChar char="•"/>
            </a:pPr>
            <a:r>
              <a:rPr lang="en-US" altLang="ko-KR" sz="2800" dirty="0" smtClean="0"/>
              <a:t>Have legal pathway to deal with violation</a:t>
            </a:r>
          </a:p>
          <a:p>
            <a:pPr>
              <a:buFont typeface="Arial" pitchFamily="34" charset="0"/>
              <a:buChar char="•"/>
            </a:pPr>
            <a:r>
              <a:rPr lang="en-US" altLang="ko-KR" sz="2800" dirty="0" smtClean="0">
                <a:latin typeface="Arial" pitchFamily="34" charset="0"/>
                <a:cs typeface="Arial" pitchFamily="34" charset="0"/>
              </a:rPr>
              <a:t>Enables training of employees on ins and outs with little fear</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ea typeface="맑은 고딕" pitchFamily="50" charset="-127"/>
              </a:rPr>
              <a:t>Privacy Training</a:t>
            </a:r>
          </a:p>
        </p:txBody>
      </p:sp>
      <p:sp>
        <p:nvSpPr>
          <p:cNvPr id="2" name="Content Placeholder 1"/>
          <p:cNvSpPr>
            <a:spLocks noGrp="1"/>
          </p:cNvSpPr>
          <p:nvPr>
            <p:ph idx="1"/>
          </p:nvPr>
        </p:nvSpPr>
        <p:spPr/>
        <p:txBody>
          <a:bodyPr/>
          <a:lstStyle/>
          <a:p>
            <a:pPr lvl="0"/>
            <a:r>
              <a:rPr lang="en-US" altLang="ko-KR" b="1" dirty="0" smtClean="0"/>
              <a:t>What is included in a confidentiality Agreement</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t>Information to be kept in secret</a:t>
            </a:r>
          </a:p>
          <a:p>
            <a:pPr>
              <a:buFont typeface="Arial" pitchFamily="34" charset="0"/>
              <a:buChar char="•"/>
            </a:pPr>
            <a:r>
              <a:rPr lang="en-US" altLang="ko-KR" sz="2800" dirty="0" smtClean="0">
                <a:latin typeface="Arial" pitchFamily="34" charset="0"/>
                <a:cs typeface="Arial" pitchFamily="34" charset="0"/>
              </a:rPr>
              <a:t>The time limits</a:t>
            </a:r>
          </a:p>
          <a:p>
            <a:pPr>
              <a:buFont typeface="Arial" pitchFamily="34" charset="0"/>
              <a:buChar char="•"/>
            </a:pPr>
            <a:r>
              <a:rPr lang="en-US" altLang="ko-KR" sz="2800" dirty="0" smtClean="0"/>
              <a:t>The remedies</a:t>
            </a:r>
          </a:p>
          <a:p>
            <a:pPr>
              <a:buFont typeface="Arial" pitchFamily="34" charset="0"/>
              <a:buChar char="•"/>
            </a:pPr>
            <a:r>
              <a:rPr lang="en-US" altLang="ko-KR" sz="2800" dirty="0" smtClean="0">
                <a:latin typeface="Arial" pitchFamily="34" charset="0"/>
                <a:cs typeface="Arial" pitchFamily="34" charset="0"/>
              </a:rPr>
              <a:t>Limitations</a:t>
            </a:r>
          </a:p>
          <a:p>
            <a:pPr>
              <a:buFont typeface="Arial" pitchFamily="34" charset="0"/>
              <a:buChar char="•"/>
            </a:pPr>
            <a:r>
              <a:rPr lang="en-US" altLang="ko-KR" sz="2800" dirty="0" smtClean="0"/>
              <a:t>Signature </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ea typeface="맑은 고딕" pitchFamily="50" charset="-127"/>
              </a:rPr>
              <a:t>Privacy Training</a:t>
            </a:r>
          </a:p>
        </p:txBody>
      </p:sp>
      <p:sp>
        <p:nvSpPr>
          <p:cNvPr id="2" name="Content Placeholder 1"/>
          <p:cNvSpPr>
            <a:spLocks noGrp="1"/>
          </p:cNvSpPr>
          <p:nvPr>
            <p:ph idx="1"/>
          </p:nvPr>
        </p:nvSpPr>
        <p:spPr/>
        <p:txBody>
          <a:bodyPr/>
          <a:lstStyle/>
          <a:p>
            <a:pPr lvl="0"/>
            <a:r>
              <a:rPr lang="en-US" altLang="ko-KR" b="1" dirty="0" smtClean="0"/>
              <a:t>References</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dirty="0" smtClean="0"/>
              <a:t>DHCS (2020). Health Insurance Portability &amp; Accountability Act. Retrieved from https://www.dhcs.ca.gov/formsandpubs/laws/hipaa/Pages/1.00WhatisHIPAA.aspx</a:t>
            </a:r>
          </a:p>
          <a:p>
            <a:pPr>
              <a:buFont typeface="Arial" pitchFamily="34" charset="0"/>
              <a:buChar char="•"/>
            </a:pPr>
            <a:r>
              <a:rPr lang="en-US" altLang="ko-KR" dirty="0" err="1" smtClean="0"/>
              <a:t>Kielich</a:t>
            </a:r>
            <a:r>
              <a:rPr lang="en-US" altLang="ko-KR" dirty="0" smtClean="0"/>
              <a:t>, A. (2019). What is HIPAA and how does it affect my employment? </a:t>
            </a:r>
            <a:r>
              <a:rPr lang="en-US" altLang="ko-KR" smtClean="0"/>
              <a:t>Retrieved from https://www.kielichlawfirm.com/what-is-hipaa-and-how-does-it-affect-my-employment/#:~:text=HIPAA's%20most%20important%20aspect%20for,to%20covered%20entities%20affects%20them</a:t>
            </a:r>
            <a:endParaRPr lang="en-US" altLang="ko-KR" dirty="0" smtClean="0"/>
          </a:p>
        </p:txBody>
      </p:sp>
    </p:spTree>
    <p:extLst>
      <p:ext uri="{BB962C8B-B14F-4D97-AF65-F5344CB8AC3E}">
        <p14:creationId xmlns:p14="http://schemas.microsoft.com/office/powerpoint/2010/main" val="979107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ea typeface="맑은 고딕" pitchFamily="50" charset="-127"/>
              </a:rPr>
              <a:t>Privacy Training</a:t>
            </a:r>
          </a:p>
        </p:txBody>
      </p:sp>
      <p:sp>
        <p:nvSpPr>
          <p:cNvPr id="2" name="Content Placeholder 1"/>
          <p:cNvSpPr>
            <a:spLocks noGrp="1"/>
          </p:cNvSpPr>
          <p:nvPr>
            <p:ph idx="1"/>
          </p:nvPr>
        </p:nvSpPr>
        <p:spPr/>
        <p:txBody>
          <a:bodyPr/>
          <a:lstStyle/>
          <a:p>
            <a:pPr lvl="0"/>
            <a:r>
              <a:rPr lang="en-US" altLang="ko-KR" b="1" dirty="0" smtClean="0"/>
              <a:t>Introduction</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latin typeface="Arial" pitchFamily="34" charset="0"/>
                <a:cs typeface="Arial" pitchFamily="34" charset="0"/>
              </a:rPr>
              <a:t>Patient protected information – individual health records, medical records, billing, electronic information</a:t>
            </a:r>
          </a:p>
          <a:p>
            <a:pPr>
              <a:buFont typeface="Arial" pitchFamily="34" charset="0"/>
              <a:buChar char="•"/>
            </a:pPr>
            <a:r>
              <a:rPr lang="en-US" altLang="ko-KR" sz="2800" dirty="0" smtClean="0"/>
              <a:t>Important part of patient trust</a:t>
            </a:r>
          </a:p>
          <a:p>
            <a:pPr>
              <a:buFont typeface="Arial" pitchFamily="34" charset="0"/>
              <a:buChar char="•"/>
            </a:pPr>
            <a:r>
              <a:rPr lang="en-US" altLang="ko-KR" sz="2800" dirty="0" smtClean="0">
                <a:latin typeface="Arial" pitchFamily="34" charset="0"/>
                <a:cs typeface="Arial" pitchFamily="34" charset="0"/>
              </a:rPr>
              <a:t>Has to consider effective clinical practice</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ea typeface="맑은 고딕" pitchFamily="50" charset="-127"/>
              </a:rPr>
              <a:t>Privacy Training</a:t>
            </a:r>
          </a:p>
        </p:txBody>
      </p:sp>
      <p:sp>
        <p:nvSpPr>
          <p:cNvPr id="2" name="Content Placeholder 1"/>
          <p:cNvSpPr>
            <a:spLocks noGrp="1"/>
          </p:cNvSpPr>
          <p:nvPr>
            <p:ph idx="1"/>
          </p:nvPr>
        </p:nvSpPr>
        <p:spPr/>
        <p:txBody>
          <a:bodyPr/>
          <a:lstStyle/>
          <a:p>
            <a:pPr lvl="0"/>
            <a:r>
              <a:rPr lang="en-US" altLang="ko-KR" b="1" dirty="0" smtClean="0"/>
              <a:t>HIPAA </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latin typeface="Arial" pitchFamily="34" charset="0"/>
                <a:cs typeface="Arial" pitchFamily="34" charset="0"/>
              </a:rPr>
              <a:t>Health Insurance Portability and </a:t>
            </a:r>
            <a:r>
              <a:rPr lang="en-US" altLang="ko-KR" sz="2800" dirty="0" smtClean="0"/>
              <a:t>Accountability Act (DHCS, 2020)</a:t>
            </a:r>
            <a:endParaRPr lang="en-US" altLang="ko-KR" sz="2800" dirty="0" smtClean="0">
              <a:latin typeface="Arial" pitchFamily="34" charset="0"/>
              <a:cs typeface="Arial" pitchFamily="34" charset="0"/>
            </a:endParaRPr>
          </a:p>
          <a:p>
            <a:pPr>
              <a:buFont typeface="Arial" pitchFamily="34" charset="0"/>
              <a:buChar char="•"/>
            </a:pPr>
            <a:r>
              <a:rPr lang="en-US" altLang="ko-KR" sz="2800" dirty="0" smtClean="0"/>
              <a:t>Transfer and continue healthcare</a:t>
            </a:r>
          </a:p>
          <a:p>
            <a:pPr>
              <a:buFont typeface="Arial" pitchFamily="34" charset="0"/>
              <a:buChar char="•"/>
            </a:pPr>
            <a:r>
              <a:rPr lang="en-US" altLang="ko-KR" sz="2800" dirty="0" smtClean="0">
                <a:latin typeface="Arial" pitchFamily="34" charset="0"/>
                <a:cs typeface="Arial" pitchFamily="34" charset="0"/>
              </a:rPr>
              <a:t>Reduce fraud and waste</a:t>
            </a:r>
          </a:p>
          <a:p>
            <a:pPr>
              <a:buFont typeface="Arial" pitchFamily="34" charset="0"/>
              <a:buChar char="•"/>
            </a:pPr>
            <a:r>
              <a:rPr lang="en-US" altLang="ko-KR" sz="2800" dirty="0" smtClean="0"/>
              <a:t>Sets industry standard </a:t>
            </a:r>
          </a:p>
          <a:p>
            <a:pPr>
              <a:buFont typeface="Arial" pitchFamily="34" charset="0"/>
              <a:buChar char="•"/>
            </a:pPr>
            <a:r>
              <a:rPr lang="en-US" altLang="ko-KR" sz="2800" dirty="0" smtClean="0">
                <a:latin typeface="Arial" pitchFamily="34" charset="0"/>
                <a:cs typeface="Arial" pitchFamily="34" charset="0"/>
              </a:rPr>
              <a:t>Looks at protected health information</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ea typeface="맑은 고딕" pitchFamily="50" charset="-127"/>
              </a:rPr>
              <a:t>Privacy Training</a:t>
            </a:r>
          </a:p>
        </p:txBody>
      </p:sp>
      <p:sp>
        <p:nvSpPr>
          <p:cNvPr id="2" name="Content Placeholder 1"/>
          <p:cNvSpPr>
            <a:spLocks noGrp="1"/>
          </p:cNvSpPr>
          <p:nvPr>
            <p:ph idx="1"/>
          </p:nvPr>
        </p:nvSpPr>
        <p:spPr/>
        <p:txBody>
          <a:bodyPr/>
          <a:lstStyle/>
          <a:p>
            <a:pPr lvl="0"/>
            <a:r>
              <a:rPr lang="en-US" altLang="ko-KR" b="1" dirty="0" smtClean="0"/>
              <a:t>Impact of HIPAA on Employees</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latin typeface="Arial" pitchFamily="34" charset="0"/>
                <a:cs typeface="Arial" pitchFamily="34" charset="0"/>
              </a:rPr>
              <a:t>Has key protection on patient information – </a:t>
            </a:r>
            <a:r>
              <a:rPr lang="en-US" altLang="ko-KR" sz="2800" dirty="0" smtClean="0"/>
              <a:t>unauthorized disclosure is covered by entities (</a:t>
            </a:r>
            <a:r>
              <a:rPr lang="en-US" altLang="ko-KR" sz="2800" dirty="0" err="1" smtClean="0"/>
              <a:t>Kielich</a:t>
            </a:r>
            <a:r>
              <a:rPr lang="en-US" altLang="ko-KR" sz="2800" dirty="0" smtClean="0"/>
              <a:t>, 2019)</a:t>
            </a:r>
          </a:p>
          <a:p>
            <a:pPr>
              <a:buFont typeface="Arial" pitchFamily="34" charset="0"/>
              <a:buChar char="•"/>
            </a:pPr>
            <a:r>
              <a:rPr lang="en-US" altLang="ko-KR" sz="2800" dirty="0" smtClean="0"/>
              <a:t>Protects employees from disclosing unnecessary information</a:t>
            </a:r>
          </a:p>
          <a:p>
            <a:pPr>
              <a:buFont typeface="Arial" pitchFamily="34" charset="0"/>
              <a:buChar char="•"/>
            </a:pPr>
            <a:r>
              <a:rPr lang="en-US" altLang="ko-KR" sz="2800" dirty="0" smtClean="0">
                <a:latin typeface="Arial" pitchFamily="34" charset="0"/>
                <a:cs typeface="Arial" pitchFamily="34" charset="0"/>
              </a:rPr>
              <a:t>Have right to know the way in which the disclosed information is used</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ea typeface="맑은 고딕" pitchFamily="50" charset="-127"/>
              </a:rPr>
              <a:t>Privacy Training</a:t>
            </a:r>
          </a:p>
        </p:txBody>
      </p:sp>
      <p:sp>
        <p:nvSpPr>
          <p:cNvPr id="2" name="Content Placeholder 1"/>
          <p:cNvSpPr>
            <a:spLocks noGrp="1"/>
          </p:cNvSpPr>
          <p:nvPr>
            <p:ph idx="1"/>
          </p:nvPr>
        </p:nvSpPr>
        <p:spPr/>
        <p:txBody>
          <a:bodyPr/>
          <a:lstStyle/>
          <a:p>
            <a:pPr lvl="0"/>
            <a:r>
              <a:rPr lang="en-US" altLang="ko-KR" b="1" dirty="0" smtClean="0"/>
              <a:t>Notice of Privacy Practices</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t>HIPAA requirement</a:t>
            </a:r>
          </a:p>
          <a:p>
            <a:pPr>
              <a:buFont typeface="Arial" pitchFamily="34" charset="0"/>
              <a:buChar char="•"/>
            </a:pPr>
            <a:r>
              <a:rPr lang="en-US" altLang="ko-KR" sz="2800" dirty="0" smtClean="0"/>
              <a:t>Given to patients</a:t>
            </a:r>
          </a:p>
          <a:p>
            <a:pPr>
              <a:buFont typeface="Arial" pitchFamily="34" charset="0"/>
              <a:buChar char="•"/>
            </a:pPr>
            <a:r>
              <a:rPr lang="en-US" altLang="ko-KR" sz="2800" dirty="0" smtClean="0">
                <a:latin typeface="Arial" pitchFamily="34" charset="0"/>
                <a:cs typeface="Arial" pitchFamily="34" charset="0"/>
              </a:rPr>
              <a:t>Establishes how the entity may or may not use the patient information</a:t>
            </a:r>
          </a:p>
          <a:p>
            <a:pPr>
              <a:buFont typeface="Arial" pitchFamily="34" charset="0"/>
              <a:buChar char="•"/>
            </a:pPr>
            <a:r>
              <a:rPr lang="en-US" altLang="ko-KR" sz="2800" dirty="0" smtClean="0">
                <a:latin typeface="Arial" pitchFamily="34" charset="0"/>
                <a:cs typeface="Arial" pitchFamily="34" charset="0"/>
              </a:rPr>
              <a:t>Contains circumstances where information may be shared without authorization</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ea typeface="맑은 고딕" pitchFamily="50" charset="-127"/>
              </a:rPr>
              <a:t>Privacy Training</a:t>
            </a:r>
          </a:p>
        </p:txBody>
      </p:sp>
      <p:sp>
        <p:nvSpPr>
          <p:cNvPr id="2" name="Content Placeholder 1"/>
          <p:cNvSpPr>
            <a:spLocks noGrp="1"/>
          </p:cNvSpPr>
          <p:nvPr>
            <p:ph idx="1"/>
          </p:nvPr>
        </p:nvSpPr>
        <p:spPr/>
        <p:txBody>
          <a:bodyPr/>
          <a:lstStyle/>
          <a:p>
            <a:pPr lvl="0"/>
            <a:r>
              <a:rPr lang="en-US" altLang="ko-KR" b="1" dirty="0" smtClean="0"/>
              <a:t>Who and What is Covered in Notice?</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latin typeface="Arial" pitchFamily="34" charset="0"/>
                <a:cs typeface="Arial" pitchFamily="34" charset="0"/>
              </a:rPr>
              <a:t>Patient is covered and often given at first visit</a:t>
            </a:r>
          </a:p>
          <a:p>
            <a:pPr>
              <a:buFont typeface="Arial" pitchFamily="34" charset="0"/>
              <a:buChar char="•"/>
            </a:pPr>
            <a:r>
              <a:rPr lang="en-US" altLang="ko-KR" sz="2800" dirty="0" smtClean="0">
                <a:latin typeface="Arial" pitchFamily="34" charset="0"/>
                <a:cs typeface="Arial" pitchFamily="34" charset="0"/>
              </a:rPr>
              <a:t>Contains various rights relating to protected health information</a:t>
            </a:r>
          </a:p>
          <a:p>
            <a:pPr>
              <a:buFont typeface="Arial" pitchFamily="34" charset="0"/>
              <a:buChar char="•"/>
            </a:pPr>
            <a:r>
              <a:rPr lang="en-US" altLang="ko-KR" sz="2800" dirty="0" smtClean="0"/>
              <a:t>Contains information on duties to respect PHI</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ea typeface="맑은 고딕" pitchFamily="50" charset="-127"/>
              </a:rPr>
              <a:t>Privacy Training</a:t>
            </a:r>
          </a:p>
        </p:txBody>
      </p:sp>
      <p:sp>
        <p:nvSpPr>
          <p:cNvPr id="2" name="Content Placeholder 1"/>
          <p:cNvSpPr>
            <a:spLocks noGrp="1"/>
          </p:cNvSpPr>
          <p:nvPr>
            <p:ph idx="1"/>
          </p:nvPr>
        </p:nvSpPr>
        <p:spPr/>
        <p:txBody>
          <a:bodyPr/>
          <a:lstStyle/>
          <a:p>
            <a:pPr lvl="0"/>
            <a:r>
              <a:rPr lang="en-US" altLang="ko-KR" b="1" dirty="0" smtClean="0"/>
              <a:t>Protected Health Information</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latin typeface="Arial" pitchFamily="34" charset="0"/>
                <a:cs typeface="Arial" pitchFamily="34" charset="0"/>
              </a:rPr>
              <a:t>Data that is either created, stored, or transmitted by HIPAA-covered entities and their associates</a:t>
            </a:r>
          </a:p>
          <a:p>
            <a:pPr>
              <a:buFont typeface="Arial" pitchFamily="34" charset="0"/>
              <a:buChar char="•"/>
            </a:pPr>
            <a:r>
              <a:rPr lang="en-US" altLang="ko-KR" sz="2800" dirty="0" smtClean="0"/>
              <a:t>Includes past, present, and future health condition, care and payment </a:t>
            </a:r>
          </a:p>
          <a:p>
            <a:pPr>
              <a:buFont typeface="Arial" pitchFamily="34" charset="0"/>
              <a:buChar char="•"/>
            </a:pPr>
            <a:r>
              <a:rPr lang="en-US" altLang="ko-KR" sz="2800" dirty="0" smtClean="0">
                <a:latin typeface="Arial" pitchFamily="34" charset="0"/>
                <a:cs typeface="Arial" pitchFamily="34" charset="0"/>
              </a:rPr>
              <a:t>Includes electronic media</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ea typeface="맑은 고딕" pitchFamily="50" charset="-127"/>
              </a:rPr>
              <a:t>Privacy Training</a:t>
            </a:r>
          </a:p>
        </p:txBody>
      </p:sp>
      <p:sp>
        <p:nvSpPr>
          <p:cNvPr id="2" name="Content Placeholder 1"/>
          <p:cNvSpPr>
            <a:spLocks noGrp="1"/>
          </p:cNvSpPr>
          <p:nvPr>
            <p:ph idx="1"/>
          </p:nvPr>
        </p:nvSpPr>
        <p:spPr/>
        <p:txBody>
          <a:bodyPr/>
          <a:lstStyle/>
          <a:p>
            <a:pPr lvl="0"/>
            <a:r>
              <a:rPr lang="en-US" altLang="ko-KR" b="1" dirty="0" smtClean="0"/>
              <a:t>Patients Obtaining Copies of Records</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t>Obtain the facilities request copies or forms or write request letter</a:t>
            </a:r>
          </a:p>
          <a:p>
            <a:pPr>
              <a:buFont typeface="Arial" pitchFamily="34" charset="0"/>
              <a:buChar char="•"/>
            </a:pPr>
            <a:r>
              <a:rPr lang="en-US" altLang="ko-KR" sz="2800" dirty="0" smtClean="0"/>
              <a:t>One can obtain records created by provider, diagnosis results, any information related to direct treatment and diagnosis</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ea typeface="맑은 고딕" pitchFamily="50" charset="-127"/>
              </a:rPr>
              <a:t>Privacy Training</a:t>
            </a:r>
          </a:p>
        </p:txBody>
      </p:sp>
      <p:sp>
        <p:nvSpPr>
          <p:cNvPr id="2" name="Content Placeholder 1"/>
          <p:cNvSpPr>
            <a:spLocks noGrp="1"/>
          </p:cNvSpPr>
          <p:nvPr>
            <p:ph idx="1"/>
          </p:nvPr>
        </p:nvSpPr>
        <p:spPr/>
        <p:txBody>
          <a:bodyPr/>
          <a:lstStyle/>
          <a:p>
            <a:pPr lvl="0"/>
            <a:r>
              <a:rPr lang="en-US" altLang="ko-KR" b="1" dirty="0" smtClean="0"/>
              <a:t>Purpose of Confidentiality Agreement</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latin typeface="Arial" pitchFamily="34" charset="0"/>
                <a:cs typeface="Arial" pitchFamily="34" charset="0"/>
              </a:rPr>
              <a:t>Agreement that information will be maintained in secrecy</a:t>
            </a:r>
          </a:p>
          <a:p>
            <a:pPr>
              <a:buFont typeface="Arial" pitchFamily="34" charset="0"/>
              <a:buChar char="•"/>
            </a:pPr>
            <a:r>
              <a:rPr lang="en-US" altLang="ko-KR" sz="2800" dirty="0" smtClean="0"/>
              <a:t>Used to cover confidential information</a:t>
            </a:r>
          </a:p>
          <a:p>
            <a:pPr>
              <a:buFont typeface="Arial" pitchFamily="34" charset="0"/>
              <a:buChar char="•"/>
            </a:pPr>
            <a:r>
              <a:rPr lang="en-US" altLang="ko-KR" sz="2800" dirty="0" smtClean="0"/>
              <a:t>Allows for building of open and trust based relationship between providers and receivers of care</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1173</TotalTime>
  <Words>935</Words>
  <Application>Microsoft Office PowerPoint</Application>
  <PresentationFormat>On-screen Show (16:9)</PresentationFormat>
  <Paragraphs>80</Paragraphs>
  <Slides>12</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맑은 고딕</vt:lpstr>
      <vt:lpstr>Arial</vt:lpstr>
      <vt:lpstr>Calibri</vt:lpstr>
      <vt:lpstr>Office Theme</vt:lpstr>
      <vt:lpstr>Custom Design</vt:lpstr>
      <vt:lpstr>PowerPoint Presentation</vt:lpstr>
      <vt:lpstr>Privacy Training</vt:lpstr>
      <vt:lpstr>Privacy Training</vt:lpstr>
      <vt:lpstr>Privacy Training</vt:lpstr>
      <vt:lpstr>Privacy Training</vt:lpstr>
      <vt:lpstr>Privacy Training</vt:lpstr>
      <vt:lpstr>Privacy Training</vt:lpstr>
      <vt:lpstr>Privacy Training</vt:lpstr>
      <vt:lpstr>Privacy Training</vt:lpstr>
      <vt:lpstr>Privacy Training</vt:lpstr>
      <vt:lpstr>Privacy Training</vt:lpstr>
      <vt:lpstr>Privacy Training</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Kinyua</dc:creator>
  <cp:lastModifiedBy>augky</cp:lastModifiedBy>
  <cp:revision>53</cp:revision>
  <dcterms:created xsi:type="dcterms:W3CDTF">2014-04-01T16:27:38Z</dcterms:created>
  <dcterms:modified xsi:type="dcterms:W3CDTF">2020-10-01T07:03:40Z</dcterms:modified>
</cp:coreProperties>
</file>