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552E38-3637-4D4C-8AA1-CE5F9EB1F383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F537BC-225B-45E3-9B81-FB195C6AE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358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5EBC6-4191-491B-9F41-D80CF2E87FA9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9616-A736-4835-974A-44FEC7FE5A67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F5AE3-7632-4C9B-89F7-97177BFCA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882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9616-A736-4835-974A-44FEC7FE5A67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F5AE3-7632-4C9B-89F7-97177BFCA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557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9616-A736-4835-974A-44FEC7FE5A67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F5AE3-7632-4C9B-89F7-97177BFCA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767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9616-A736-4835-974A-44FEC7FE5A67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F5AE3-7632-4C9B-89F7-97177BFCA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15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9616-A736-4835-974A-44FEC7FE5A67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F5AE3-7632-4C9B-89F7-97177BFCA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067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9616-A736-4835-974A-44FEC7FE5A67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F5AE3-7632-4C9B-89F7-97177BFCA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267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9616-A736-4835-974A-44FEC7FE5A67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F5AE3-7632-4C9B-89F7-97177BFCA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572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9616-A736-4835-974A-44FEC7FE5A67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F5AE3-7632-4C9B-89F7-97177BFCA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719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9616-A736-4835-974A-44FEC7FE5A67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F5AE3-7632-4C9B-89F7-97177BFCA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466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9616-A736-4835-974A-44FEC7FE5A67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F5AE3-7632-4C9B-89F7-97177BFCA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91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9616-A736-4835-974A-44FEC7FE5A67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F5AE3-7632-4C9B-89F7-97177BFCA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891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69616-A736-4835-974A-44FEC7FE5A67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F5AE3-7632-4C9B-89F7-97177BFCA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758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psorama.com/maps/asia/saudi%20arabia/Saudi_Arabia-political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Sira</a:t>
            </a:r>
            <a:r>
              <a:rPr lang="en-US" dirty="0"/>
              <a:t> 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IWS 192 Islamic World Studies: Foundational Sources</a:t>
            </a:r>
          </a:p>
          <a:p>
            <a:r>
              <a:rPr lang="en-US" dirty="0"/>
              <a:t>Spring 2020</a:t>
            </a:r>
          </a:p>
          <a:p>
            <a:r>
              <a:rPr lang="en-US" dirty="0"/>
              <a:t>Dr. </a:t>
            </a:r>
            <a:r>
              <a:rPr lang="en-US" dirty="0" err="1"/>
              <a:t>Mbengue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887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on Lings (pp. 1-41)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story about which particular figure(s) does Lings choose to start his book with?</a:t>
            </a:r>
          </a:p>
          <a:p>
            <a:r>
              <a:rPr lang="en-US" dirty="0"/>
              <a:t>Which sources does Lings use to narrate the story?</a:t>
            </a:r>
          </a:p>
          <a:p>
            <a:r>
              <a:rPr lang="en-US" dirty="0"/>
              <a:t>Why, in your view, did Lings start his book with such a story?</a:t>
            </a:r>
          </a:p>
          <a:p>
            <a:r>
              <a:rPr lang="en-US" dirty="0"/>
              <a:t>Ultimately, which particular form of Islamic rite does Lings’ narrative connect with the story?</a:t>
            </a:r>
          </a:p>
          <a:p>
            <a:r>
              <a:rPr lang="en-US" dirty="0"/>
              <a:t>Which city do you recognize as the center of Lings’ narrative?</a:t>
            </a:r>
          </a:p>
          <a:p>
            <a:r>
              <a:rPr lang="en-US" dirty="0"/>
              <a:t>How does Lings story make sense of the later rise of polytheistic practices in what first appeared as a foundational place for monotheism?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711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on Lings (pp. 1-41)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Overall, what type of society is Lings describing in his narratives?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56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Muhammad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/>
              <a:t>Born in 570 AD in the City of Mecca (</a:t>
            </a:r>
            <a:r>
              <a:rPr lang="en-US" dirty="0" err="1"/>
              <a:t>Hijāz</a:t>
            </a:r>
            <a:r>
              <a:rPr lang="en-US" dirty="0"/>
              <a:t>), from the </a:t>
            </a:r>
            <a:r>
              <a:rPr lang="en-US" dirty="0" err="1"/>
              <a:t>Quraish</a:t>
            </a:r>
            <a:r>
              <a:rPr lang="en-US" dirty="0"/>
              <a:t> tribe and the </a:t>
            </a:r>
            <a:r>
              <a:rPr lang="en-US" dirty="0" err="1"/>
              <a:t>Banū</a:t>
            </a:r>
            <a:r>
              <a:rPr lang="en-US" dirty="0"/>
              <a:t> </a:t>
            </a:r>
            <a:r>
              <a:rPr lang="en-US" dirty="0" err="1"/>
              <a:t>Hashim</a:t>
            </a:r>
            <a:r>
              <a:rPr lang="en-US" dirty="0"/>
              <a:t> clan;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/>
              <a:t>Born to ‘Abdullah and </a:t>
            </a:r>
            <a:r>
              <a:rPr lang="en-US" dirty="0" err="1"/>
              <a:t>Amīna</a:t>
            </a:r>
            <a:r>
              <a:rPr lang="en-US" dirty="0"/>
              <a:t>, who respectively died before his birth and shortly thereafter;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/>
              <a:t>Taken over by his grandfather ‘Abdul </a:t>
            </a:r>
            <a:r>
              <a:rPr lang="en-US" dirty="0" err="1"/>
              <a:t>Mutallib</a:t>
            </a:r>
            <a:r>
              <a:rPr lang="en-US" dirty="0"/>
              <a:t> who died two years later and finally by his uncle </a:t>
            </a:r>
            <a:r>
              <a:rPr lang="en-US" dirty="0" err="1"/>
              <a:t>Abū</a:t>
            </a:r>
            <a:r>
              <a:rPr lang="en-US" dirty="0"/>
              <a:t> </a:t>
            </a:r>
            <a:r>
              <a:rPr lang="en-US" dirty="0" err="1"/>
              <a:t>Tālib</a:t>
            </a:r>
            <a:r>
              <a:rPr lang="en-US" dirty="0"/>
              <a:t> while he was 8;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/>
              <a:t>At 25, married </a:t>
            </a:r>
            <a:r>
              <a:rPr lang="en-US" dirty="0" err="1"/>
              <a:t>Khadijah</a:t>
            </a:r>
            <a:r>
              <a:rPr lang="en-US" dirty="0"/>
              <a:t>, his widow employer. They got four daughters and two sons.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193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MUHAMMAD AND THE EARLY MUSLIM COMMUNITY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At the age of forty, Muhammad received first revelations during while meditating in the cave of </a:t>
            </a:r>
            <a:r>
              <a:rPr lang="en-US" dirty="0" err="1"/>
              <a:t>Hira</a:t>
            </a:r>
            <a:r>
              <a:rPr lang="en-US" dirty="0"/>
              <a:t>, outskirts of Mecca in 610 AD;</a:t>
            </a:r>
          </a:p>
          <a:p>
            <a:r>
              <a:rPr lang="en-US" dirty="0"/>
              <a:t>Period of temporary cessation of revelation;</a:t>
            </a:r>
          </a:p>
          <a:p>
            <a:r>
              <a:rPr lang="en-US" dirty="0"/>
              <a:t>Second wave of revelations with injunction to preach;</a:t>
            </a:r>
          </a:p>
          <a:p>
            <a:r>
              <a:rPr lang="en-US" dirty="0"/>
              <a:t>Small number among </a:t>
            </a:r>
            <a:r>
              <a:rPr lang="en-US" dirty="0" err="1"/>
              <a:t>Meccans</a:t>
            </a:r>
            <a:r>
              <a:rPr lang="en-US" dirty="0"/>
              <a:t> followed Muhammad, including wife </a:t>
            </a:r>
            <a:r>
              <a:rPr lang="en-US" dirty="0" err="1"/>
              <a:t>Khadija</a:t>
            </a:r>
            <a:r>
              <a:rPr lang="en-US" dirty="0"/>
              <a:t>, adopted son </a:t>
            </a:r>
            <a:r>
              <a:rPr lang="en-US" dirty="0" err="1"/>
              <a:t>Zayd</a:t>
            </a:r>
            <a:r>
              <a:rPr lang="en-US" dirty="0"/>
              <a:t> </a:t>
            </a:r>
            <a:r>
              <a:rPr lang="en-US" dirty="0" err="1"/>
              <a:t>ibn</a:t>
            </a:r>
            <a:r>
              <a:rPr lang="en-US" dirty="0"/>
              <a:t> </a:t>
            </a:r>
            <a:r>
              <a:rPr lang="en-US" dirty="0" err="1"/>
              <a:t>Hārith</a:t>
            </a:r>
            <a:r>
              <a:rPr lang="en-US" dirty="0"/>
              <a:t>, </a:t>
            </a:r>
            <a:r>
              <a:rPr lang="en-US" dirty="0" err="1"/>
              <a:t>Abū</a:t>
            </a:r>
            <a:r>
              <a:rPr lang="en-US" dirty="0"/>
              <a:t> </a:t>
            </a:r>
            <a:r>
              <a:rPr lang="en-US" dirty="0" err="1"/>
              <a:t>Bakr</a:t>
            </a:r>
            <a:r>
              <a:rPr lang="en-US" dirty="0"/>
              <a:t>, cousin ‘</a:t>
            </a:r>
            <a:r>
              <a:rPr lang="en-US" dirty="0" err="1"/>
              <a:t>Alī</a:t>
            </a:r>
            <a:r>
              <a:rPr lang="en-US" dirty="0"/>
              <a:t> etc..., about 40 people within the first 3 years.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198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MUHAMMAD AND THE EARLY MUSLIM COMMUNITY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/>
              <a:t>First met with ridicule and disdain, Muhammad’s message increasingly opposed with violence by </a:t>
            </a:r>
            <a:r>
              <a:rPr lang="en-US" dirty="0" err="1"/>
              <a:t>Meccan</a:t>
            </a:r>
            <a:r>
              <a:rPr lang="en-US" dirty="0"/>
              <a:t> establishment;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/>
              <a:t>Persecution of small community intensified;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/>
              <a:t>615 AD, about a dozen among Muhammad followers went to seek refuge in Abyssinia, under the Christian king, the Negus, followed the next year by another wave of refugees (about 100);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/>
              <a:t>The </a:t>
            </a:r>
            <a:r>
              <a:rPr lang="en-US" dirty="0" err="1"/>
              <a:t>Meccan</a:t>
            </a:r>
            <a:r>
              <a:rPr lang="en-US" dirty="0"/>
              <a:t> establishment increased their pressure on Muhammad’s clan (</a:t>
            </a:r>
            <a:r>
              <a:rPr lang="en-US" dirty="0" err="1"/>
              <a:t>Banū</a:t>
            </a:r>
            <a:r>
              <a:rPr lang="en-US" dirty="0"/>
              <a:t> </a:t>
            </a:r>
            <a:r>
              <a:rPr lang="en-US" dirty="0" err="1"/>
              <a:t>Hāshim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689282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MUHAMMAD AND THE EARLY MUSLIM COMMUNITY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619 AD Muhammad lost his uncle and his wife;</a:t>
            </a:r>
          </a:p>
          <a:p>
            <a:r>
              <a:rPr lang="en-US" dirty="0"/>
              <a:t>620 AD Muhammad turned to the neighboring city of </a:t>
            </a:r>
            <a:r>
              <a:rPr lang="en-US" dirty="0" err="1"/>
              <a:t>Tā`if</a:t>
            </a:r>
            <a:r>
              <a:rPr lang="en-US" dirty="0"/>
              <a:t> in hope for a more receptive audience, but was harshly rejected;</a:t>
            </a:r>
          </a:p>
          <a:p>
            <a:r>
              <a:rPr lang="en-US" dirty="0"/>
              <a:t>During their visit to Mecca, Muhammad spoke to people from the </a:t>
            </a:r>
            <a:r>
              <a:rPr lang="en-US" dirty="0" err="1"/>
              <a:t>Khazraj</a:t>
            </a:r>
            <a:r>
              <a:rPr lang="en-US" dirty="0"/>
              <a:t> tribe </a:t>
            </a:r>
            <a:r>
              <a:rPr lang="en-US" dirty="0" err="1"/>
              <a:t>inYathrib</a:t>
            </a:r>
            <a:r>
              <a:rPr lang="en-US" dirty="0"/>
              <a:t> who in greater number swore allegiance to him the next year in ‘Aqaba;</a:t>
            </a:r>
          </a:p>
          <a:p>
            <a:r>
              <a:rPr lang="en-US" dirty="0"/>
              <a:t>622 AD Muhammad and his followers migrated to </a:t>
            </a:r>
            <a:r>
              <a:rPr lang="en-US" dirty="0" err="1"/>
              <a:t>Yathrib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63243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olitical map of Saudi Arabia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74313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THE NEW ISLAMIC STATE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err="1"/>
              <a:t>Hijra</a:t>
            </a:r>
            <a:r>
              <a:rPr lang="en-US" dirty="0"/>
              <a:t> (Emigration) in 622, marked the beginning of a new era for Muslims;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/>
              <a:t>Once in </a:t>
            </a:r>
            <a:r>
              <a:rPr lang="en-US" dirty="0" err="1"/>
              <a:t>Yathrib</a:t>
            </a:r>
            <a:r>
              <a:rPr lang="en-US" dirty="0"/>
              <a:t>, henceforth called Medina, Muhammad established an alliance uniting the indigenous warring tribes of </a:t>
            </a:r>
            <a:r>
              <a:rPr lang="en-US" dirty="0" err="1"/>
              <a:t>Aws</a:t>
            </a:r>
            <a:r>
              <a:rPr lang="en-US" dirty="0"/>
              <a:t> and </a:t>
            </a:r>
            <a:r>
              <a:rPr lang="en-US" dirty="0" err="1"/>
              <a:t>Khazraj</a:t>
            </a:r>
            <a:r>
              <a:rPr lang="en-US" dirty="0"/>
              <a:t> as well as the three main local Jewish tribes (</a:t>
            </a:r>
            <a:r>
              <a:rPr lang="en-US" dirty="0" err="1"/>
              <a:t>Banū</a:t>
            </a:r>
            <a:r>
              <a:rPr lang="en-US" dirty="0"/>
              <a:t> </a:t>
            </a:r>
            <a:r>
              <a:rPr lang="en-US" dirty="0" err="1"/>
              <a:t>Qurayza</a:t>
            </a:r>
            <a:r>
              <a:rPr lang="en-US" dirty="0"/>
              <a:t>, </a:t>
            </a:r>
            <a:r>
              <a:rPr lang="en-US" dirty="0" err="1"/>
              <a:t>Banū</a:t>
            </a:r>
            <a:r>
              <a:rPr lang="en-US" dirty="0"/>
              <a:t> </a:t>
            </a:r>
            <a:r>
              <a:rPr lang="en-US" dirty="0" err="1"/>
              <a:t>Qaynuqā</a:t>
            </a:r>
            <a:r>
              <a:rPr lang="en-US" dirty="0"/>
              <a:t>’ and </a:t>
            </a:r>
            <a:r>
              <a:rPr lang="en-US" dirty="0" err="1"/>
              <a:t>Banū</a:t>
            </a:r>
            <a:r>
              <a:rPr lang="en-US" dirty="0"/>
              <a:t> </a:t>
            </a:r>
            <a:r>
              <a:rPr lang="en-US" dirty="0" err="1"/>
              <a:t>Nadīr</a:t>
            </a:r>
            <a:r>
              <a:rPr lang="en-US" dirty="0"/>
              <a:t>);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/>
              <a:t>The Muslim community in Medina divided into two main groups: The indigenous Muslims (</a:t>
            </a:r>
            <a:r>
              <a:rPr lang="en-US" dirty="0" err="1"/>
              <a:t>Ansār</a:t>
            </a:r>
            <a:r>
              <a:rPr lang="en-US" dirty="0"/>
              <a:t> and the </a:t>
            </a:r>
            <a:r>
              <a:rPr lang="en-US" dirty="0" err="1"/>
              <a:t>Meccan</a:t>
            </a:r>
            <a:r>
              <a:rPr lang="en-US" dirty="0"/>
              <a:t> immigrants </a:t>
            </a:r>
            <a:r>
              <a:rPr lang="en-US" dirty="0" err="1"/>
              <a:t>Muhājirūn</a:t>
            </a:r>
            <a:r>
              <a:rPr lang="en-US" dirty="0"/>
              <a:t>);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/>
              <a:t>Hostility with </a:t>
            </a:r>
            <a:r>
              <a:rPr lang="en-US" dirty="0" err="1"/>
              <a:t>Meccan</a:t>
            </a:r>
            <a:r>
              <a:rPr lang="en-US" dirty="0"/>
              <a:t> establishment however did not die down :Series of battles between the two sides from 624 to 628 AD;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/>
              <a:t>628 AD, treaty with the </a:t>
            </a:r>
            <a:r>
              <a:rPr lang="en-US" dirty="0" err="1"/>
              <a:t>Meccans</a:t>
            </a:r>
            <a:r>
              <a:rPr lang="en-US" dirty="0"/>
              <a:t>: The Treaty of </a:t>
            </a:r>
            <a:r>
              <a:rPr lang="en-US" dirty="0" err="1"/>
              <a:t>Hudaibiyyah</a:t>
            </a:r>
            <a:r>
              <a:rPr lang="en-US" dirty="0"/>
              <a:t>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/>
              <a:t>630 AD, Muhammad and his companions performed pilgrimage in Mecca: Mecca became part of the Islamic community;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/>
              <a:t>632 AD, Muhammad passes away.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495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615</Words>
  <Application>Microsoft Office PowerPoint</Application>
  <PresentationFormat>On-screen Show (4:3)</PresentationFormat>
  <Paragraphs>42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 2</vt:lpstr>
      <vt:lpstr>Office Theme</vt:lpstr>
      <vt:lpstr>Sira I</vt:lpstr>
      <vt:lpstr>Questions on Lings (pp. 1-41)</vt:lpstr>
      <vt:lpstr>Questions on Lings (pp. 1-41)</vt:lpstr>
      <vt:lpstr>Muhammad</vt:lpstr>
      <vt:lpstr>MUHAMMAD AND THE EARLY MUSLIM COMMUNITY</vt:lpstr>
      <vt:lpstr>MUHAMMAD AND THE EARLY MUSLIM COMMUNITY</vt:lpstr>
      <vt:lpstr>MUHAMMAD AND THE EARLY MUSLIM COMMUNITY</vt:lpstr>
      <vt:lpstr>PowerPoint Presentation</vt:lpstr>
      <vt:lpstr>THE NEW ISLAMIC STATE</vt:lpstr>
    </vt:vector>
  </TitlesOfParts>
  <Company>DePaul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Sira I</dc:title>
  <dc:creator>Mbengue, Babacar</dc:creator>
  <cp:lastModifiedBy>mcurtis</cp:lastModifiedBy>
  <cp:revision>9</cp:revision>
  <dcterms:created xsi:type="dcterms:W3CDTF">2015-09-15T18:29:20Z</dcterms:created>
  <dcterms:modified xsi:type="dcterms:W3CDTF">2020-04-07T12:46:06Z</dcterms:modified>
</cp:coreProperties>
</file>