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80"/>
    <p:restoredTop sz="94715"/>
  </p:normalViewPr>
  <p:slideViewPr>
    <p:cSldViewPr>
      <p:cViewPr varScale="1">
        <p:scale>
          <a:sx n="122" d="100"/>
          <a:sy n="122" d="100"/>
        </p:scale>
        <p:origin x="162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9A4D-A577-4141-8294-A41067953459}" type="datetimeFigureOut">
              <a:rPr lang="en-US" smtClean="0"/>
              <a:t>4/16/20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001B-6055-485C-BBB9-986A3534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42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9A4D-A577-4141-8294-A41067953459}" type="datetimeFigureOut">
              <a:rPr lang="en-US" smtClean="0"/>
              <a:t>4/16/20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001B-6055-485C-BBB9-986A3534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8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9A4D-A577-4141-8294-A41067953459}" type="datetimeFigureOut">
              <a:rPr lang="en-US" smtClean="0"/>
              <a:t>4/16/20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001B-6055-485C-BBB9-986A3534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36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9A4D-A577-4141-8294-A41067953459}" type="datetimeFigureOut">
              <a:rPr lang="en-US" smtClean="0"/>
              <a:t>4/16/20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001B-6055-485C-BBB9-986A3534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09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9A4D-A577-4141-8294-A41067953459}" type="datetimeFigureOut">
              <a:rPr lang="en-US" smtClean="0"/>
              <a:t>4/16/20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001B-6055-485C-BBB9-986A3534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21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9A4D-A577-4141-8294-A41067953459}" type="datetimeFigureOut">
              <a:rPr lang="en-US" smtClean="0"/>
              <a:t>4/16/20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001B-6055-485C-BBB9-986A3534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61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9A4D-A577-4141-8294-A41067953459}" type="datetimeFigureOut">
              <a:rPr lang="en-US" smtClean="0"/>
              <a:t>4/16/20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001B-6055-485C-BBB9-986A3534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6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9A4D-A577-4141-8294-A41067953459}" type="datetimeFigureOut">
              <a:rPr lang="en-US" smtClean="0"/>
              <a:t>4/16/20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001B-6055-485C-BBB9-986A3534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7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9A4D-A577-4141-8294-A41067953459}" type="datetimeFigureOut">
              <a:rPr lang="en-US" smtClean="0"/>
              <a:t>4/16/20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001B-6055-485C-BBB9-986A3534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2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9A4D-A577-4141-8294-A41067953459}" type="datetimeFigureOut">
              <a:rPr lang="en-US" smtClean="0"/>
              <a:t>4/16/20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001B-6055-485C-BBB9-986A3534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3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9A4D-A577-4141-8294-A41067953459}" type="datetimeFigureOut">
              <a:rPr lang="en-US" smtClean="0"/>
              <a:t>4/16/20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001B-6055-485C-BBB9-986A3534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88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99A4D-A577-4141-8294-A41067953459}" type="datetimeFigureOut">
              <a:rPr lang="en-US" smtClean="0"/>
              <a:t>4/16/20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F001B-6055-485C-BBB9-986A3534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91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History of </a:t>
            </a:r>
            <a:r>
              <a:rPr lang="en-US" dirty="0" err="1" smtClean="0"/>
              <a:t>Sira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IWS 192 Islamic World Studies</a:t>
            </a:r>
          </a:p>
          <a:p>
            <a:r>
              <a:rPr lang="en-US" smtClean="0"/>
              <a:t>Spring</a:t>
            </a:r>
            <a:r>
              <a:rPr lang="en-US" smtClean="0"/>
              <a:t> 2020</a:t>
            </a:r>
            <a:endParaRPr lang="en-US" dirty="0" smtClean="0"/>
          </a:p>
          <a:p>
            <a:r>
              <a:rPr lang="en-US" dirty="0" smtClean="0"/>
              <a:t>Dr. </a:t>
            </a:r>
            <a:r>
              <a:rPr lang="en-US" dirty="0" err="1" smtClean="0"/>
              <a:t>Mbengue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38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(Lings, pp. 116-148)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review of the main approaches to early Muslim sources, which approach do you see as best fitting for Martin Lings? Why?</a:t>
            </a:r>
          </a:p>
          <a:p>
            <a:r>
              <a:rPr lang="en-US" dirty="0" smtClean="0"/>
              <a:t>What in Martin Lings’ narrative would you deem most or less convincing?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78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(Lings, pp. 116-148)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is the dominant theme in chapters 35 through 40 from Lings’ book?</a:t>
            </a:r>
          </a:p>
          <a:p>
            <a:r>
              <a:rPr lang="en-US" dirty="0" smtClean="0"/>
              <a:t>The theme of migration seems quite important in Islam. Could you think of any other human communities where the same theme has similar resonance?</a:t>
            </a:r>
          </a:p>
          <a:p>
            <a:r>
              <a:rPr lang="en-US" dirty="0" smtClean="0"/>
              <a:t>Religiously speaking, why does migration seem to shape communities?</a:t>
            </a:r>
          </a:p>
          <a:p>
            <a:r>
              <a:rPr lang="en-US" dirty="0" smtClean="0"/>
              <a:t>Could you think of ways in which the theme of migration represent a pillar of a given story of origin?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83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Piecing together a continuous narrative of the Prophet’s and the early community’s life not an early concern for Muslims;</a:t>
            </a:r>
          </a:p>
          <a:p>
            <a:r>
              <a:rPr lang="en-US" dirty="0" smtClean="0"/>
              <a:t>The early concerns were rather to fix the regular practice of worship and religious law;</a:t>
            </a:r>
          </a:p>
          <a:p>
            <a:r>
              <a:rPr lang="en-US" dirty="0" smtClean="0"/>
              <a:t>Besides the Qur’an, Hadith therefore became the focus of attention of early generations after the Prophet;</a:t>
            </a:r>
          </a:p>
          <a:p>
            <a:r>
              <a:rPr lang="en-US" dirty="0" smtClean="0"/>
              <a:t>The first narratives to have captured the attention of the following generations were rather the early military exploits of Islam known as </a:t>
            </a:r>
            <a:r>
              <a:rPr lang="en-US" dirty="0" err="1" smtClean="0"/>
              <a:t>Maghazi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55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Some scholars of Medina stood out in that field: </a:t>
            </a:r>
            <a:r>
              <a:rPr lang="en-US" dirty="0" err="1" smtClean="0"/>
              <a:t>Asim</a:t>
            </a:r>
            <a:r>
              <a:rPr lang="en-US" dirty="0" smtClean="0"/>
              <a:t> b. Umar b. Qatada (d. 129), al-</a:t>
            </a:r>
            <a:r>
              <a:rPr lang="en-US" dirty="0" err="1" smtClean="0"/>
              <a:t>Zuhri</a:t>
            </a:r>
            <a:r>
              <a:rPr lang="en-US" dirty="0" smtClean="0"/>
              <a:t> (d. 124), and Musa b. </a:t>
            </a:r>
            <a:r>
              <a:rPr lang="en-US" dirty="0" err="1" smtClean="0"/>
              <a:t>Uqba</a:t>
            </a:r>
            <a:r>
              <a:rPr lang="en-US" dirty="0" smtClean="0"/>
              <a:t> (d. 141);</a:t>
            </a:r>
          </a:p>
          <a:p>
            <a:r>
              <a:rPr lang="en-US" dirty="0" smtClean="0"/>
              <a:t>That </a:t>
            </a:r>
            <a:r>
              <a:rPr lang="en-US" dirty="0" err="1" smtClean="0"/>
              <a:t>Medinan</a:t>
            </a:r>
            <a:r>
              <a:rPr lang="en-US" dirty="0" smtClean="0"/>
              <a:t> tradition culminated with the work of Ibn </a:t>
            </a:r>
            <a:r>
              <a:rPr lang="en-US" dirty="0" err="1" smtClean="0"/>
              <a:t>Ishaq</a:t>
            </a:r>
            <a:r>
              <a:rPr lang="en-US" dirty="0" smtClean="0"/>
              <a:t> (d. 150);</a:t>
            </a:r>
          </a:p>
          <a:p>
            <a:r>
              <a:rPr lang="en-US" dirty="0" smtClean="0"/>
              <a:t>Ibn </a:t>
            </a:r>
            <a:r>
              <a:rPr lang="en-US" dirty="0" err="1" smtClean="0"/>
              <a:t>Ishaq’s</a:t>
            </a:r>
            <a:r>
              <a:rPr lang="en-US" dirty="0" smtClean="0"/>
              <a:t> approach describes the history as a continuation and conclusion of Christian and Jewish sacred history;</a:t>
            </a:r>
          </a:p>
          <a:p>
            <a:r>
              <a:rPr lang="en-US" dirty="0" smtClean="0"/>
              <a:t>Ibn </a:t>
            </a:r>
            <a:r>
              <a:rPr lang="en-US" dirty="0" err="1" smtClean="0"/>
              <a:t>Ishaq’s</a:t>
            </a:r>
            <a:r>
              <a:rPr lang="en-US" dirty="0" smtClean="0"/>
              <a:t> work was edited by his student Ibn </a:t>
            </a:r>
            <a:r>
              <a:rPr lang="en-US" dirty="0" err="1" smtClean="0"/>
              <a:t>Hisham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91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303</Words>
  <Application>Microsoft Macintosh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Arial</vt:lpstr>
      <vt:lpstr>Office Theme</vt:lpstr>
      <vt:lpstr>History of Sira</vt:lpstr>
      <vt:lpstr>Questions (Lings, pp. 116-148)</vt:lpstr>
      <vt:lpstr>Questions (Lings, pp. 116-148)</vt:lpstr>
      <vt:lpstr>Sira</vt:lpstr>
      <vt:lpstr>Sira</vt:lpstr>
    </vt:vector>
  </TitlesOfParts>
  <Company>DePaul University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Sira: Conclusion</dc:title>
  <dc:creator>Mbengue, Babacar</dc:creator>
  <cp:lastModifiedBy>Microsoft Office User</cp:lastModifiedBy>
  <cp:revision>7</cp:revision>
  <dcterms:created xsi:type="dcterms:W3CDTF">2015-10-01T19:12:30Z</dcterms:created>
  <dcterms:modified xsi:type="dcterms:W3CDTF">2020-04-16T18:52:05Z</dcterms:modified>
</cp:coreProperties>
</file>