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12"/>
  </p:notesMasterIdLst>
  <p:sldIdLst>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630" autoAdjust="0"/>
  </p:normalViewPr>
  <p:slideViewPr>
    <p:cSldViewPr snapToGrid="0">
      <p:cViewPr varScale="1">
        <p:scale>
          <a:sx n="53" d="100"/>
          <a:sy n="53" d="100"/>
        </p:scale>
        <p:origin x="11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4422D-BC60-4D4F-A3B4-64F4291A53DA}" type="datetimeFigureOut">
              <a:rPr lang="en-US" smtClean="0"/>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6F6EC-12F1-4CC9-867E-5D81645DDF91}" type="slidenum">
              <a:rPr lang="en-US" smtClean="0"/>
              <a:t>‹#›</a:t>
            </a:fld>
            <a:endParaRPr lang="en-US"/>
          </a:p>
        </p:txBody>
      </p:sp>
    </p:spTree>
    <p:extLst>
      <p:ext uri="{BB962C8B-B14F-4D97-AF65-F5344CB8AC3E}">
        <p14:creationId xmlns:p14="http://schemas.microsoft.com/office/powerpoint/2010/main" val="44584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Choose a title for your presentation.</a:t>
            </a:r>
          </a:p>
          <a:p>
            <a:pPr eaLnBrk="1" hangingPunct="1">
              <a:spcBef>
                <a:spcPct val="0"/>
              </a:spcBef>
            </a:pPr>
            <a:r>
              <a:rPr lang="en-US" altLang="en-US">
                <a:ea typeface="ＭＳ Ｐゴシック" panose="020B0600070205080204" pitchFamily="34" charset="-128"/>
              </a:rPr>
              <a:t>Include your name, the course name and the assignment name.</a:t>
            </a:r>
          </a:p>
          <a:p>
            <a:pPr eaLnBrk="1" hangingPunct="1">
              <a:spcBef>
                <a:spcPct val="0"/>
              </a:spcBef>
            </a:pPr>
            <a:endParaRPr lang="en-US" altLang="en-US">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solidFill>
                  <a:prstClr val="black"/>
                </a:solidFill>
                <a:latin typeface="Arial" panose="020B0604020202020204" pitchFamily="34" charset="0"/>
              </a:rPr>
              <a:pPr>
                <a:spcBef>
                  <a:spcPct val="0"/>
                </a:spcBef>
              </a:pPr>
              <a:t>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6206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Write a brief overview of the time period you chose.</a:t>
            </a:r>
          </a:p>
          <a:p>
            <a:pPr eaLnBrk="1" hangingPunct="1">
              <a:spcBef>
                <a:spcPct val="0"/>
              </a:spcBef>
            </a:pPr>
            <a:r>
              <a:rPr lang="en-US" altLang="en-US" dirty="0">
                <a:ea typeface="ＭＳ Ｐゴシック" panose="020B0600070205080204" pitchFamily="34" charset="-128"/>
              </a:rPr>
              <a:t>To give greater impact make sure to be brief in the slide and explain in the speaker’s notes.</a:t>
            </a:r>
          </a:p>
          <a:p>
            <a:pPr eaLnBrk="1" hangingPunct="1">
              <a:spcBef>
                <a:spcPct val="0"/>
              </a:spcBef>
            </a:pPr>
            <a:r>
              <a:rPr lang="en-US" altLang="en-US" dirty="0">
                <a:ea typeface="ＭＳ Ｐゴシック" panose="020B0600070205080204" pitchFamily="34" charset="-128"/>
              </a:rPr>
              <a:t>Imagine that you have to present the PPT to an audience.</a:t>
            </a:r>
          </a:p>
          <a:p>
            <a:pPr eaLnBrk="1" hangingPunct="1">
              <a:spcBef>
                <a:spcPct val="0"/>
              </a:spcBef>
            </a:pPr>
            <a:r>
              <a:rPr lang="en-US" altLang="en-US" dirty="0">
                <a:ea typeface="ＭＳ Ｐゴシック" panose="020B0600070205080204" pitchFamily="34" charset="-128"/>
              </a:rPr>
              <a:t>The slides are an outline for the audience to follow your presentation.</a:t>
            </a:r>
          </a:p>
          <a:p>
            <a:pPr eaLnBrk="1" hangingPunct="1">
              <a:spcBef>
                <a:spcPct val="0"/>
              </a:spcBef>
            </a:pPr>
            <a:r>
              <a:rPr lang="en-US" altLang="en-US" dirty="0">
                <a:ea typeface="ＭＳ Ｐゴシック" panose="020B0600070205080204" pitchFamily="34" charset="-128"/>
              </a:rPr>
              <a:t>The speaker’s notes would be what you are going to say.</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9A4C521-9648-4FB9-BA12-D240D4AB200E}" type="slidenum">
              <a:rPr lang="en-US" altLang="en-US">
                <a:solidFill>
                  <a:prstClr val="black"/>
                </a:solidFill>
                <a:latin typeface="Arial" panose="020B0604020202020204" pitchFamily="34" charset="0"/>
              </a:rPr>
              <a:pPr>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4982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*Note: to access hyperlinks, go to Slide Show view.</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Start with the first topic you want to present.</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First research the main idea you want to talk about, research sources, images/graphs/diagrams/tables.</a:t>
            </a:r>
          </a:p>
          <a:p>
            <a:pPr eaLnBrk="1" hangingPunct="1">
              <a:spcBef>
                <a:spcPct val="0"/>
              </a:spcBef>
            </a:pPr>
            <a:r>
              <a:rPr lang="en-US" altLang="en-US" dirty="0">
                <a:ea typeface="ＭＳ Ｐゴシック" panose="020B0600070205080204" pitchFamily="34" charset="-128"/>
              </a:rPr>
              <a:t>Try to express the main concepts in a brief manner, such as bullet points, images with key words.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Explain the slide in the speaker’s notes.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B4CFC2-4B55-41FD-8068-23CEA8097399}"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2074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Make sure to include speaker’s notes.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3CB9F4-AA87-4CDE-8DDD-69FD4683015B}"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86528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Include Speaker’s notes.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49D106-396D-4D53-9082-7A4AF654820E}"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120196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3491495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39102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82517"/>
            <a:ext cx="10988849"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30028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1"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1440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87508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838201"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8"/>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3639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416793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47404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5183189" y="220133"/>
            <a:ext cx="668707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60917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6" name="Picture Placeholder 2"/>
          <p:cNvSpPr>
            <a:spLocks noGrp="1"/>
          </p:cNvSpPr>
          <p:nvPr>
            <p:ph type="pic" idx="1"/>
          </p:nvPr>
        </p:nvSpPr>
        <p:spPr>
          <a:xfrm>
            <a:off x="5183189" y="220134"/>
            <a:ext cx="671247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69843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444196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28109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375227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0" y="0"/>
            <a:ext cx="6124575"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9893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0"/>
            <a:ext cx="6153151" cy="6858000"/>
          </a:xfrm>
          <a:prstGeom prst="rect">
            <a:avLst/>
          </a:prstGeom>
        </p:spPr>
      </p:pic>
      <p:sp>
        <p:nvSpPr>
          <p:cNvPr id="11" name="Rectangle 10"/>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93447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498471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40950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1" y="0"/>
            <a:ext cx="6210300"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3420694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24" y="1564943"/>
            <a:ext cx="6086475" cy="5295900"/>
          </a:xfrm>
          <a:prstGeom prst="rect">
            <a:avLst/>
          </a:prstGeom>
        </p:spPr>
      </p:pic>
      <p:sp>
        <p:nvSpPr>
          <p:cNvPr id="10" name="Rectangle 9"/>
          <p:cNvSpPr/>
          <p:nvPr/>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1915888"/>
            <a:ext cx="5607051"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21"/>
            <a:ext cx="5607051"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Rectangle 6"/>
          <p:cNvSpPr/>
          <p:nvPr/>
        </p:nvSpPr>
        <p:spPr>
          <a:xfrm>
            <a:off x="0" y="2"/>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3" y="239683"/>
            <a:ext cx="5835491" cy="960325"/>
          </a:xfrm>
          <a:prstGeom prst="rect">
            <a:avLst/>
          </a:prstGeom>
        </p:spPr>
      </p:pic>
      <p:sp>
        <p:nvSpPr>
          <p:cNvPr id="11" name="Slide Number Placeholder 5"/>
          <p:cNvSpPr>
            <a:spLocks noGrp="1"/>
          </p:cNvSpPr>
          <p:nvPr>
            <p:ph type="sldNum" sz="quarter" idx="12"/>
          </p:nvPr>
        </p:nvSpPr>
        <p:spPr>
          <a:xfrm>
            <a:off x="260349" y="6355757"/>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131554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831850" y="482517"/>
            <a:ext cx="10988849"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8"/>
            <a:ext cx="2743200" cy="365125"/>
          </a:xfrm>
        </p:spPr>
        <p:txBody>
          <a:bodyPr/>
          <a:lstStyle>
            <a:lvl1pPr>
              <a:defRPr>
                <a:solidFill>
                  <a:schemeClr val="accent1"/>
                </a:solidFill>
              </a:defRPr>
            </a:lvl1pPr>
          </a:lstStyle>
          <a:p>
            <a:fld id="{2C2A6AE3-36F9-4B37-9E3B-E1F236E2353C}" type="slidenum">
              <a:rPr lang="en-US" smtClean="0">
                <a:solidFill>
                  <a:srgbClr val="FDB913"/>
                </a:solidFill>
              </a:rPr>
              <a:pPr/>
              <a:t>‹#›</a:t>
            </a:fld>
            <a:endParaRPr lang="en-US" dirty="0">
              <a:solidFill>
                <a:srgbClr val="FDB91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9" y="6242777"/>
            <a:ext cx="3001551" cy="452706"/>
          </a:xfrm>
          <a:prstGeom prst="rect">
            <a:avLst/>
          </a:prstGeom>
        </p:spPr>
      </p:pic>
    </p:spTree>
    <p:extLst>
      <p:ext uri="{BB962C8B-B14F-4D97-AF65-F5344CB8AC3E}">
        <p14:creationId xmlns:p14="http://schemas.microsoft.com/office/powerpoint/2010/main" val="2454586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82517"/>
            <a:ext cx="10988849"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76536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1"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588060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63675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0" y="0"/>
            <a:ext cx="6124575"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22017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838201"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8"/>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155270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93439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30631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5183189" y="220133"/>
            <a:ext cx="668707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029205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6" name="Picture Placeholder 2"/>
          <p:cNvSpPr>
            <a:spLocks noGrp="1"/>
          </p:cNvSpPr>
          <p:nvPr>
            <p:ph type="pic" idx="1"/>
          </p:nvPr>
        </p:nvSpPr>
        <p:spPr>
          <a:xfrm>
            <a:off x="5183189" y="220134"/>
            <a:ext cx="671247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67856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0"/>
            <a:ext cx="6153151" cy="6858000"/>
          </a:xfrm>
          <a:prstGeom prst="rect">
            <a:avLst/>
          </a:prstGeom>
        </p:spPr>
      </p:pic>
      <p:sp>
        <p:nvSpPr>
          <p:cNvPr id="11" name="Rectangle 10"/>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26920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199983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9128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1" y="0"/>
            <a:ext cx="6210300"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274179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24" y="1564943"/>
            <a:ext cx="6086475" cy="5295900"/>
          </a:xfrm>
          <a:prstGeom prst="rect">
            <a:avLst/>
          </a:prstGeom>
        </p:spPr>
      </p:pic>
      <p:sp>
        <p:nvSpPr>
          <p:cNvPr id="10" name="Rectangle 9"/>
          <p:cNvSpPr/>
          <p:nvPr/>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1915888"/>
            <a:ext cx="5607051"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21"/>
            <a:ext cx="5607051"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Rectangle 6"/>
          <p:cNvSpPr/>
          <p:nvPr/>
        </p:nvSpPr>
        <p:spPr>
          <a:xfrm>
            <a:off x="0" y="2"/>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3" y="239683"/>
            <a:ext cx="5835491" cy="960325"/>
          </a:xfrm>
          <a:prstGeom prst="rect">
            <a:avLst/>
          </a:prstGeom>
        </p:spPr>
      </p:pic>
      <p:sp>
        <p:nvSpPr>
          <p:cNvPr id="11" name="Slide Number Placeholder 5"/>
          <p:cNvSpPr>
            <a:spLocks noGrp="1"/>
          </p:cNvSpPr>
          <p:nvPr>
            <p:ph type="sldNum" sz="quarter" idx="12"/>
          </p:nvPr>
        </p:nvSpPr>
        <p:spPr>
          <a:xfrm>
            <a:off x="260349" y="6355757"/>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5407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831850" y="482517"/>
            <a:ext cx="10988849"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8"/>
            <a:ext cx="2743200" cy="365125"/>
          </a:xfrm>
        </p:spPr>
        <p:txBody>
          <a:bodyPr/>
          <a:lstStyle>
            <a:lvl1pPr>
              <a:defRPr>
                <a:solidFill>
                  <a:schemeClr val="accent1"/>
                </a:solidFill>
              </a:defRPr>
            </a:lvl1pPr>
          </a:lstStyle>
          <a:p>
            <a:fld id="{2C2A6AE3-36F9-4B37-9E3B-E1F236E2353C}" type="slidenum">
              <a:rPr lang="en-US" smtClean="0">
                <a:solidFill>
                  <a:srgbClr val="FDB913"/>
                </a:solidFill>
              </a:rPr>
              <a:pPr/>
              <a:t>‹#›</a:t>
            </a:fld>
            <a:endParaRPr lang="en-US" dirty="0">
              <a:solidFill>
                <a:srgbClr val="FDB91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9" y="6242777"/>
            <a:ext cx="3001551" cy="452706"/>
          </a:xfrm>
          <a:prstGeom prst="rect">
            <a:avLst/>
          </a:prstGeom>
        </p:spPr>
      </p:pic>
    </p:spTree>
    <p:extLst>
      <p:ext uri="{BB962C8B-B14F-4D97-AF65-F5344CB8AC3E}">
        <p14:creationId xmlns:p14="http://schemas.microsoft.com/office/powerpoint/2010/main" val="204086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536700"/>
            <a:ext cx="11010900"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58"/>
            <a:ext cx="27432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7" name="Rectangle 6"/>
          <p:cNvSpPr/>
          <p:nvPr/>
        </p:nvSpPr>
        <p:spPr>
          <a:xfrm>
            <a:off x="1"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436245"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6" y="6159339"/>
            <a:ext cx="3151104" cy="518565"/>
          </a:xfrm>
          <a:prstGeom prst="rect">
            <a:avLst/>
          </a:prstGeom>
        </p:spPr>
      </p:pic>
      <p:sp>
        <p:nvSpPr>
          <p:cNvPr id="10" name="TextBox 1">
            <a:extLst>
              <a:ext uri="{FF2B5EF4-FFF2-40B4-BE49-F238E27FC236}">
                <a16:creationId xmlns="" xmlns:a16="http://schemas.microsoft.com/office/drawing/2014/main" id="{8E0AE724-D1DC-41E6-B92D-6ABCE0D5CE01}"/>
              </a:ext>
            </a:extLst>
          </p:cNvPr>
          <p:cNvSpPr txBox="1">
            <a:spLocks noChangeArrowheads="1"/>
          </p:cNvSpPr>
          <p:nvPr userDrawn="1"/>
        </p:nvSpPr>
        <p:spPr bwMode="auto">
          <a:xfrm>
            <a:off x="609600" y="6324600"/>
            <a:ext cx="223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309340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536700"/>
            <a:ext cx="11010900"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58"/>
            <a:ext cx="27432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7" name="Rectangle 6"/>
          <p:cNvSpPr/>
          <p:nvPr/>
        </p:nvSpPr>
        <p:spPr>
          <a:xfrm>
            <a:off x="1"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436245"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6" y="6159339"/>
            <a:ext cx="3151104" cy="518565"/>
          </a:xfrm>
          <a:prstGeom prst="rect">
            <a:avLst/>
          </a:prstGeom>
        </p:spPr>
      </p:pic>
      <p:sp>
        <p:nvSpPr>
          <p:cNvPr id="10" name="TextBox 1">
            <a:extLst>
              <a:ext uri="{FF2B5EF4-FFF2-40B4-BE49-F238E27FC236}">
                <a16:creationId xmlns="" xmlns:a16="http://schemas.microsoft.com/office/drawing/2014/main" id="{8E0AE724-D1DC-41E6-B92D-6ABCE0D5CE01}"/>
              </a:ext>
            </a:extLst>
          </p:cNvPr>
          <p:cNvSpPr txBox="1">
            <a:spLocks noChangeArrowheads="1"/>
          </p:cNvSpPr>
          <p:nvPr userDrawn="1"/>
        </p:nvSpPr>
        <p:spPr bwMode="auto">
          <a:xfrm>
            <a:off x="609600" y="6324600"/>
            <a:ext cx="223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19448929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stlouisfed.org/fred2/series/GDPC96/"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hyperlink" Target="http://media.pearsoncmg.com/ph/bp/bp_hubbard_econ_5/sectionvid/section1901.html" TargetMode="External"/><Relationship Id="rId5" Type="http://schemas.openxmlformats.org/officeDocument/2006/relationships/hyperlink" Target="https://youtu.be/kYd51YutYqo" TargetMode="External"/><Relationship Id="rId4" Type="http://schemas.openxmlformats.org/officeDocument/2006/relationships/hyperlink" Target="http://media.pearsoncmg.com/ph/bp/bp_hubbard_econ_5/sectionvid/section2101.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media.pearsoncmg.com/ph/bp/bp_hubbard_econ_5/sectionvid/section2001.html" TargetMode="External"/><Relationship Id="rId7" Type="http://schemas.openxmlformats.org/officeDocument/2006/relationships/hyperlink" Target="https://fred.stlouisfed.org/series/UNRATE"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hyperlink" Target="https://fred.stlouisfed.org/series/PPIACO" TargetMode="External"/><Relationship Id="rId5" Type="http://schemas.openxmlformats.org/officeDocument/2006/relationships/hyperlink" Target="https://fred.stlouisfed.org/series/CPIAUCSL#0" TargetMode="External"/><Relationship Id="rId4" Type="http://schemas.openxmlformats.org/officeDocument/2006/relationships/hyperlink" Target="http://media.pearsoncmg.com/ph/bp/bp_hubbard_econ_5/sectionvid/section2004.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stlouisfed.org/fred2/series/DFF"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http://media.pearsoncmg.com/ph/bp/bp_hubbard_econ_5/sectionvid/section2603.html" TargetMode="External"/><Relationship Id="rId5" Type="http://schemas.openxmlformats.org/officeDocument/2006/relationships/hyperlink" Target="https://research.stlouisfed.org/fred2/series/MPRIME" TargetMode="External"/><Relationship Id="rId4" Type="http://schemas.openxmlformats.org/officeDocument/2006/relationships/hyperlink" Target="https://research.stlouisfed.org/fred2/series/GS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UKcy6kqtgE"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Presentation Title</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Your Name</a:t>
            </a:r>
          </a:p>
          <a:p>
            <a:pPr>
              <a:buFont typeface="Arial" charset="0"/>
              <a:buNone/>
              <a:defRPr/>
            </a:pPr>
            <a:r>
              <a:rPr lang="en-US" sz="2400" dirty="0">
                <a:cs typeface="+mn-cs"/>
              </a:rPr>
              <a:t>ECO 202</a:t>
            </a:r>
          </a:p>
          <a:p>
            <a:pPr>
              <a:buFont typeface="Arial" charset="0"/>
              <a:buNone/>
              <a:defRPr/>
            </a:pPr>
            <a:r>
              <a:rPr lang="en-US" sz="2400">
                <a:cs typeface="+mn-cs"/>
              </a:rPr>
              <a:t>Instructor Name</a:t>
            </a:r>
            <a:endParaRPr lang="en-US" sz="2400" dirty="0">
              <a:cs typeface="+mn-cs"/>
            </a:endParaRPr>
          </a:p>
          <a:p>
            <a:pPr>
              <a:defRPr/>
            </a:pPr>
            <a:endParaRPr lang="en-US" dirty="0">
              <a:ea typeface="+mn-ea"/>
              <a:cs typeface="+mn-cs"/>
            </a:endParaRPr>
          </a:p>
        </p:txBody>
      </p:sp>
      <p:sp>
        <p:nvSpPr>
          <p:cNvPr id="4100" name="TextBox 7"/>
          <p:cNvSpPr txBox="1">
            <a:spLocks noChangeArrowheads="1"/>
          </p:cNvSpPr>
          <p:nvPr/>
        </p:nvSpPr>
        <p:spPr bwMode="auto">
          <a:xfrm>
            <a:off x="1903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buClrTx/>
              <a:buSzTx/>
              <a:buFontTx/>
              <a:buNone/>
            </a:pPr>
            <a:endParaRPr lang="en-US" altLang="en-US" sz="1800">
              <a:solidFill>
                <a:srgbClr val="0A3370"/>
              </a:solidFill>
              <a:latin typeface="Arial" panose="020B0604020202020204" pitchFamily="34" charset="0"/>
            </a:endParaRPr>
          </a:p>
        </p:txBody>
      </p:sp>
    </p:spTree>
    <p:extLst>
      <p:ext uri="{BB962C8B-B14F-4D97-AF65-F5344CB8AC3E}">
        <p14:creationId xmlns:p14="http://schemas.microsoft.com/office/powerpoint/2010/main" val="428017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254000"/>
            <a:ext cx="8258175" cy="1193800"/>
          </a:xfrm>
        </p:spPr>
        <p:txBody>
          <a:bodyPr/>
          <a:lstStyle/>
          <a:p>
            <a:pPr>
              <a:defRPr/>
            </a:pPr>
            <a:r>
              <a:rPr lang="en-US" dirty="0">
                <a:ea typeface="+mj-ea"/>
                <a:cs typeface="+mj-cs"/>
              </a:rPr>
              <a:t>Ten-Year Period of U.S. Economic History Overview</a:t>
            </a:r>
            <a:endParaRPr lang="en-US" dirty="0">
              <a:cs typeface="+mj-cs"/>
            </a:endParaRPr>
          </a:p>
        </p:txBody>
      </p:sp>
      <p:sp>
        <p:nvSpPr>
          <p:cNvPr id="6147" name="Content Placeholder 2"/>
          <p:cNvSpPr>
            <a:spLocks noGrp="1"/>
          </p:cNvSpPr>
          <p:nvPr>
            <p:ph idx="1"/>
          </p:nvPr>
        </p:nvSpPr>
        <p:spPr/>
        <p:txBody>
          <a:bodyPr/>
          <a:lstStyle/>
          <a:p>
            <a:pPr>
              <a:buClrTx/>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This slide should include a brief overview of the 10-year period between 1950 and today that you chose for this presentation.</a:t>
            </a:r>
          </a:p>
          <a:p>
            <a:endParaRPr lang="en-US" altLang="en-US" dirty="0">
              <a:latin typeface="Frank Goth ECd"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89293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ea typeface="ＭＳ Ｐゴシック" panose="020B0600070205080204" pitchFamily="34" charset="-128"/>
                <a:cs typeface="Arial" panose="020B0604020202020204" pitchFamily="34" charset="0"/>
              </a:rPr>
              <a:t>GDP (2 slides)</a:t>
            </a:r>
          </a:p>
        </p:txBody>
      </p:sp>
      <p:sp>
        <p:nvSpPr>
          <p:cNvPr id="8195" name="Content Placeholder 2"/>
          <p:cNvSpPr>
            <a:spLocks noGrp="1"/>
          </p:cNvSpPr>
          <p:nvPr>
            <p:ph idx="1"/>
          </p:nvPr>
        </p:nvSpPr>
        <p:spPr>
          <a:xfrm>
            <a:off x="2152651" y="1319354"/>
            <a:ext cx="8258175" cy="4929046"/>
          </a:xfrm>
        </p:spPr>
        <p:txBody>
          <a:bodyPr>
            <a:normAutofit/>
          </a:bodyPr>
          <a:lstStyle/>
          <a:p>
            <a:pPr lvl="1"/>
            <a:r>
              <a:rPr lang="en-US" altLang="en-US" dirty="0">
                <a:latin typeface="+mn-lt"/>
                <a:ea typeface="ＭＳ Ｐゴシック" panose="020B0600070205080204" pitchFamily="34" charset="-128"/>
                <a:cs typeface="Times New Roman" panose="02020603050405020304" pitchFamily="18" charset="0"/>
              </a:rPr>
              <a:t>Gross Domestic Product (GDP) and Growth</a:t>
            </a:r>
          </a:p>
          <a:p>
            <a:pPr lvl="2"/>
            <a:r>
              <a:rPr lang="en-US" altLang="en-US" sz="1800" dirty="0">
                <a:latin typeface="+mn-lt"/>
                <a:ea typeface="ＭＳ Ｐゴシック" panose="020B0600070205080204" pitchFamily="34" charset="-128"/>
                <a:cs typeface="Times New Roman" panose="02020603050405020304" pitchFamily="18" charset="0"/>
              </a:rPr>
              <a:t>Show a graph of real GDP growth rates for each year of your decade and highlight significant changes in growth rates, such as dips or negative growth (recession) or booms (economic expansion)</a:t>
            </a:r>
          </a:p>
          <a:p>
            <a:pPr lvl="2"/>
            <a:r>
              <a:rPr lang="en-US" altLang="en-US" sz="1800" dirty="0">
                <a:latin typeface="+mn-lt"/>
                <a:ea typeface="ＭＳ Ｐゴシック" panose="020B0600070205080204" pitchFamily="34" charset="-128"/>
                <a:cs typeface="Times New Roman" panose="02020603050405020304" pitchFamily="18" charset="0"/>
              </a:rPr>
              <a:t>Real GDP data can be found </a:t>
            </a:r>
            <a:r>
              <a:rPr lang="en-US" altLang="en-US" sz="1800" dirty="0">
                <a:latin typeface="+mn-lt"/>
                <a:ea typeface="ＭＳ Ｐゴシック" panose="020B0600070205080204" pitchFamily="34" charset="-128"/>
                <a:cs typeface="Times New Roman" panose="02020603050405020304" pitchFamily="18" charset="0"/>
                <a:hlinkClick r:id="rId3"/>
              </a:rPr>
              <a:t>here</a:t>
            </a:r>
            <a:r>
              <a:rPr lang="en-US" altLang="en-US" sz="1800" dirty="0">
                <a:latin typeface="+mn-lt"/>
                <a:ea typeface="ＭＳ Ｐゴシック" panose="020B0600070205080204" pitchFamily="34" charset="-128"/>
                <a:cs typeface="Times New Roman" panose="02020603050405020304" pitchFamily="18" charset="0"/>
              </a:rPr>
              <a:t> at FRED, the research database of the St. Louis Federal Reserve – adjust the data to your 10 year period and use these numbers to </a:t>
            </a:r>
            <a:r>
              <a:rPr lang="en-US" altLang="en-US" sz="1800" dirty="0">
                <a:latin typeface="+mn-lt"/>
                <a:ea typeface="ＭＳ Ｐゴシック" panose="020B0600070205080204" pitchFamily="34" charset="-128"/>
                <a:cs typeface="Times New Roman" panose="02020603050405020304" pitchFamily="18" charset="0"/>
                <a:hlinkClick r:id="rId4"/>
              </a:rPr>
              <a:t>calculate the growth rate </a:t>
            </a:r>
            <a:endParaRPr lang="en-US" altLang="en-US" sz="1800" dirty="0">
              <a:latin typeface="+mn-lt"/>
              <a:ea typeface="ＭＳ Ｐゴシック" panose="020B0600070205080204" pitchFamily="34" charset="-128"/>
              <a:cs typeface="Times New Roman" panose="02020603050405020304" pitchFamily="18" charset="0"/>
            </a:endParaRPr>
          </a:p>
          <a:p>
            <a:pPr lvl="2"/>
            <a:r>
              <a:rPr lang="en-US" altLang="en-US" sz="1800" dirty="0">
                <a:latin typeface="+mn-lt"/>
                <a:ea typeface="ＭＳ Ｐゴシック" panose="020B0600070205080204" pitchFamily="34" charset="-128"/>
                <a:cs typeface="Times New Roman" panose="02020603050405020304" pitchFamily="18" charset="0"/>
              </a:rPr>
              <a:t>Here is a </a:t>
            </a:r>
            <a:r>
              <a:rPr lang="en-US" altLang="en-US" sz="1800" dirty="0">
                <a:latin typeface="+mn-lt"/>
                <a:ea typeface="ＭＳ Ｐゴシック" panose="020B0600070205080204" pitchFamily="34" charset="-128"/>
                <a:cs typeface="Times New Roman" panose="02020603050405020304" pitchFamily="18" charset="0"/>
                <a:hlinkClick r:id="rId5"/>
              </a:rPr>
              <a:t>video</a:t>
            </a:r>
            <a:r>
              <a:rPr lang="en-US" altLang="en-US" sz="1800" dirty="0">
                <a:latin typeface="+mn-lt"/>
                <a:ea typeface="ＭＳ Ｐゴシック" panose="020B0600070205080204" pitchFamily="34" charset="-128"/>
                <a:cs typeface="Times New Roman" panose="02020603050405020304" pitchFamily="18" charset="0"/>
              </a:rPr>
              <a:t> to introduce you to using the FRED site</a:t>
            </a:r>
          </a:p>
          <a:p>
            <a:pPr lvl="1"/>
            <a:r>
              <a:rPr lang="en-US" altLang="en-US" dirty="0">
                <a:latin typeface="+mn-lt"/>
                <a:ea typeface="ＭＳ Ｐゴシック" panose="020B0600070205080204" pitchFamily="34" charset="-128"/>
                <a:cs typeface="Times New Roman" panose="02020603050405020304" pitchFamily="18" charset="0"/>
              </a:rPr>
              <a:t>Choose two or three of the most relevant events from this time period that impacted the U.S. economy. Apply specific models developed throughout the course to demonstrate how these events influenced national output during this time period. </a:t>
            </a:r>
          </a:p>
          <a:p>
            <a:pPr lvl="2"/>
            <a:r>
              <a:rPr lang="en-US" altLang="en-US" sz="1800" dirty="0">
                <a:latin typeface="+mn-lt"/>
                <a:ea typeface="ＭＳ Ｐゴシック" panose="020B0600070205080204" pitchFamily="34" charset="-128"/>
                <a:cs typeface="Times New Roman" panose="02020603050405020304" pitchFamily="18" charset="0"/>
              </a:rPr>
              <a:t>You can use the </a:t>
            </a:r>
            <a:r>
              <a:rPr lang="en-US" altLang="en-US" sz="1800" dirty="0">
                <a:latin typeface="+mn-lt"/>
                <a:ea typeface="ＭＳ Ｐゴシック" panose="020B0600070205080204" pitchFamily="34" charset="-128"/>
                <a:cs typeface="Times New Roman" panose="02020603050405020304" pitchFamily="18" charset="0"/>
                <a:hlinkClick r:id="rId6"/>
              </a:rPr>
              <a:t>GDP formula</a:t>
            </a:r>
            <a:r>
              <a:rPr lang="en-US" altLang="en-US" sz="1800" dirty="0">
                <a:latin typeface="+mn-lt"/>
                <a:ea typeface="ＭＳ Ｐゴシック" panose="020B0600070205080204" pitchFamily="34" charset="-128"/>
                <a:cs typeface="Times New Roman" panose="02020603050405020304" pitchFamily="18" charset="0"/>
              </a:rPr>
              <a:t> to explain how an event impacted GDP growth.  For instance, if there was large increase in military spending because of a war, we would expect to see an increase in GDP. </a:t>
            </a:r>
          </a:p>
          <a:p>
            <a:pPr lvl="2"/>
            <a:r>
              <a:rPr lang="en-US" altLang="en-US" sz="1800" dirty="0">
                <a:latin typeface="+mn-lt"/>
                <a:ea typeface="ＭＳ Ｐゴシック" panose="020B0600070205080204" pitchFamily="34" charset="-128"/>
                <a:cs typeface="Times New Roman" panose="02020603050405020304" pitchFamily="18" charset="0"/>
              </a:rPr>
              <a:t>Be sure the connections you make are supported by the data you present.</a:t>
            </a:r>
          </a:p>
          <a:p>
            <a:pPr lvl="1"/>
            <a:r>
              <a:rPr lang="en-US" altLang="en-US" dirty="0">
                <a:latin typeface="+mn-lt"/>
                <a:ea typeface="ＭＳ Ｐゴシック" panose="020B0600070205080204" pitchFamily="34" charset="-128"/>
                <a:cs typeface="Times New Roman" panose="02020603050405020304" pitchFamily="18" charset="0"/>
              </a:rPr>
              <a:t>To access hyperlinks, view as Slide Show from top ribbon tab</a:t>
            </a:r>
          </a:p>
        </p:txBody>
      </p:sp>
    </p:spTree>
    <p:extLst>
      <p:ext uri="{BB962C8B-B14F-4D97-AF65-F5344CB8AC3E}">
        <p14:creationId xmlns:p14="http://schemas.microsoft.com/office/powerpoint/2010/main" val="258795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defRPr/>
            </a:pPr>
            <a:r>
              <a:rPr lang="en-US" dirty="0"/>
              <a:t>Unemployment and Inflation (2+ slides)</a:t>
            </a:r>
          </a:p>
        </p:txBody>
      </p:sp>
      <p:sp>
        <p:nvSpPr>
          <p:cNvPr id="3" name="Content Placeholder 2"/>
          <p:cNvSpPr>
            <a:spLocks noGrp="1"/>
          </p:cNvSpPr>
          <p:nvPr>
            <p:ph idx="1"/>
          </p:nvPr>
        </p:nvSpPr>
        <p:spPr>
          <a:xfrm>
            <a:off x="2018372" y="990600"/>
            <a:ext cx="8192429" cy="5181600"/>
          </a:xfrm>
        </p:spPr>
        <p:txBody>
          <a:bodyPr>
            <a:normAutofit fontScale="70000" lnSpcReduction="20000"/>
          </a:bodyPr>
          <a:lstStyle/>
          <a:p>
            <a:pPr marL="257175" lvl="2" indent="-257175">
              <a:spcBef>
                <a:spcPts val="600"/>
              </a:spcBef>
              <a:spcAft>
                <a:spcPts val="600"/>
              </a:spcAft>
              <a:buFont typeface="Arial" charset="0"/>
              <a:buChar char="•"/>
              <a:defRPr/>
            </a:pPr>
            <a:r>
              <a:rPr lang="en-US" sz="2400" dirty="0">
                <a:latin typeface="+mn-lt"/>
              </a:rPr>
              <a:t>Analyze </a:t>
            </a:r>
            <a:r>
              <a:rPr lang="en-US" sz="2400" dirty="0">
                <a:latin typeface="+mn-lt"/>
                <a:hlinkClick r:id="rId3"/>
              </a:rPr>
              <a:t>unemployment</a:t>
            </a:r>
            <a:r>
              <a:rPr lang="en-US" sz="2400" dirty="0">
                <a:latin typeface="+mn-lt"/>
              </a:rPr>
              <a:t> and </a:t>
            </a:r>
            <a:r>
              <a:rPr lang="en-US" sz="2400" dirty="0">
                <a:latin typeface="+mn-lt"/>
                <a:hlinkClick r:id="rId4"/>
              </a:rPr>
              <a:t>inflation</a:t>
            </a:r>
            <a:r>
              <a:rPr lang="en-US" sz="2400" dirty="0">
                <a:latin typeface="+mn-lt"/>
              </a:rPr>
              <a:t> data as to their relation to output and growth, using macroeconomic principles and models to explain their effect.</a:t>
            </a:r>
          </a:p>
          <a:p>
            <a:pPr marL="600075" lvl="3" indent="-257175">
              <a:spcBef>
                <a:spcPts val="600"/>
              </a:spcBef>
              <a:spcAft>
                <a:spcPts val="600"/>
              </a:spcAft>
              <a:buFont typeface="Arial" charset="0"/>
              <a:buChar char="•"/>
              <a:defRPr/>
            </a:pPr>
            <a:r>
              <a:rPr lang="en-US" sz="2400" dirty="0">
                <a:latin typeface="+mn-lt"/>
                <a:cs typeface="Times New Roman" panose="02020603050405020304" pitchFamily="18" charset="0"/>
              </a:rPr>
              <a:t>Show graphs of both annual inflation rates and annual unemployment rates throughout your decade. </a:t>
            </a:r>
          </a:p>
          <a:p>
            <a:pPr marL="942975" lvl="4" indent="-257175">
              <a:spcBef>
                <a:spcPts val="600"/>
              </a:spcBef>
              <a:spcAft>
                <a:spcPts val="600"/>
              </a:spcAft>
              <a:buFont typeface="Arial" charset="0"/>
              <a:buChar char="•"/>
              <a:defRPr/>
            </a:pPr>
            <a:r>
              <a:rPr lang="en-US" sz="2400" dirty="0">
                <a:latin typeface="+mn-lt"/>
                <a:cs typeface="Times New Roman" panose="02020603050405020304" pitchFamily="18" charset="0"/>
              </a:rPr>
              <a:t>Find data on inflation rates:</a:t>
            </a:r>
          </a:p>
          <a:p>
            <a:pPr marL="1285875" lvl="5" indent="-257175">
              <a:spcBef>
                <a:spcPts val="600"/>
              </a:spcBef>
              <a:spcAft>
                <a:spcPts val="600"/>
              </a:spcAft>
              <a:buFont typeface="Arial" charset="0"/>
              <a:buChar char="•"/>
              <a:defRPr/>
            </a:pPr>
            <a:r>
              <a:rPr lang="en-US" sz="2400" dirty="0">
                <a:cs typeface="Times New Roman" panose="02020603050405020304" pitchFamily="18" charset="0"/>
                <a:hlinkClick r:id="rId5"/>
              </a:rPr>
              <a:t>Consumer Price Index</a:t>
            </a:r>
            <a:endParaRPr lang="en-US" sz="2400" dirty="0">
              <a:cs typeface="Times New Roman" panose="02020603050405020304" pitchFamily="18" charset="0"/>
            </a:endParaRPr>
          </a:p>
          <a:p>
            <a:pPr marL="1285875" lvl="5" indent="-257175">
              <a:spcBef>
                <a:spcPts val="600"/>
              </a:spcBef>
              <a:spcAft>
                <a:spcPts val="600"/>
              </a:spcAft>
              <a:buFont typeface="Arial" charset="0"/>
              <a:buChar char="•"/>
              <a:defRPr/>
            </a:pPr>
            <a:r>
              <a:rPr lang="en-US" sz="2400" dirty="0">
                <a:cs typeface="Times New Roman" panose="02020603050405020304" pitchFamily="18" charset="0"/>
                <a:hlinkClick r:id="rId6"/>
              </a:rPr>
              <a:t>Producer Price Index</a:t>
            </a:r>
            <a:endParaRPr lang="en-US" sz="2400" dirty="0">
              <a:cs typeface="Times New Roman" panose="02020603050405020304" pitchFamily="18" charset="0"/>
            </a:endParaRPr>
          </a:p>
          <a:p>
            <a:pPr marL="942975" lvl="4" indent="-257175">
              <a:spcBef>
                <a:spcPts val="600"/>
              </a:spcBef>
              <a:spcAft>
                <a:spcPts val="600"/>
              </a:spcAft>
              <a:buFont typeface="Arial" charset="0"/>
              <a:buChar char="•"/>
              <a:defRPr/>
            </a:pPr>
            <a:r>
              <a:rPr lang="en-US" sz="2400" dirty="0">
                <a:latin typeface="+mn-lt"/>
                <a:cs typeface="Times New Roman" panose="02020603050405020304" pitchFamily="18" charset="0"/>
              </a:rPr>
              <a:t>Find data on unemployment </a:t>
            </a:r>
            <a:r>
              <a:rPr lang="en-US" sz="2400" dirty="0">
                <a:latin typeface="+mn-lt"/>
                <a:cs typeface="Times New Roman" panose="02020603050405020304" pitchFamily="18" charset="0"/>
                <a:hlinkClick r:id="rId7"/>
              </a:rPr>
              <a:t>here</a:t>
            </a:r>
            <a:endParaRPr lang="en-US" sz="2400" dirty="0">
              <a:latin typeface="+mn-lt"/>
              <a:cs typeface="Times New Roman" panose="02020603050405020304" pitchFamily="18" charset="0"/>
            </a:endParaRPr>
          </a:p>
          <a:p>
            <a:pPr marL="600075" lvl="3" indent="-257175">
              <a:spcBef>
                <a:spcPts val="600"/>
              </a:spcBef>
              <a:spcAft>
                <a:spcPts val="600"/>
              </a:spcAft>
              <a:buFont typeface="Arial" charset="0"/>
              <a:buChar char="•"/>
              <a:defRPr/>
            </a:pPr>
            <a:r>
              <a:rPr lang="en-US" sz="2400" dirty="0">
                <a:latin typeface="+mn-lt"/>
                <a:cs typeface="Times New Roman" panose="02020603050405020304" pitchFamily="18" charset="0"/>
              </a:rPr>
              <a:t>Explain how inflation and unemployment are calculated for the data presented</a:t>
            </a:r>
          </a:p>
          <a:p>
            <a:pPr marL="600075" lvl="3" indent="-257175">
              <a:spcBef>
                <a:spcPts val="600"/>
              </a:spcBef>
              <a:spcAft>
                <a:spcPts val="600"/>
              </a:spcAft>
              <a:buFont typeface="Arial" charset="0"/>
              <a:buChar char="•"/>
              <a:defRPr/>
            </a:pPr>
            <a:r>
              <a:rPr lang="en-US" sz="2400" dirty="0">
                <a:latin typeface="+mn-lt"/>
                <a:cs typeface="Times New Roman" panose="02020603050405020304" pitchFamily="18" charset="0"/>
              </a:rPr>
              <a:t>Discuss how changes in both are related to changes in GDP growth</a:t>
            </a:r>
          </a:p>
          <a:p>
            <a:pPr marL="257175" lvl="2" indent="-257175">
              <a:spcBef>
                <a:spcPts val="600"/>
              </a:spcBef>
              <a:spcAft>
                <a:spcPts val="600"/>
              </a:spcAft>
              <a:buFont typeface="Arial" charset="0"/>
              <a:buChar char="•"/>
              <a:defRPr/>
            </a:pPr>
            <a:r>
              <a:rPr lang="en-US" sz="2400" dirty="0">
                <a:latin typeface="+mn-lt"/>
              </a:rPr>
              <a:t>Apply specific models developed throughout the course to demonstrate how the previously selected events influenced both unemployment and inflation during this time period. </a:t>
            </a:r>
          </a:p>
          <a:p>
            <a:pPr marL="600075" lvl="3" indent="-257175">
              <a:spcBef>
                <a:spcPts val="600"/>
              </a:spcBef>
              <a:spcAft>
                <a:spcPts val="600"/>
              </a:spcAft>
              <a:buFont typeface="Arial" charset="0"/>
              <a:buChar char="•"/>
              <a:defRPr/>
            </a:pPr>
            <a:r>
              <a:rPr lang="en-US" sz="2400" dirty="0">
                <a:latin typeface="+mn-lt"/>
              </a:rPr>
              <a:t>Discuss how the events impacted both economic indicators</a:t>
            </a:r>
          </a:p>
          <a:p>
            <a:pPr marL="600075" lvl="3" indent="-257175">
              <a:spcBef>
                <a:spcPts val="600"/>
              </a:spcBef>
              <a:spcAft>
                <a:spcPts val="600"/>
              </a:spcAft>
              <a:buFont typeface="Arial" charset="0"/>
              <a:buChar char="•"/>
              <a:defRPr/>
            </a:pPr>
            <a:r>
              <a:rPr lang="en-US" sz="2400" dirty="0">
                <a:latin typeface="+mn-lt"/>
              </a:rPr>
              <a:t>For the final draft, look to include our AD-AS model to illustrate how events led the changes observed in both</a:t>
            </a:r>
          </a:p>
          <a:p>
            <a:pPr marL="342900" lvl="3" indent="0">
              <a:spcAft>
                <a:spcPts val="600"/>
              </a:spcAft>
              <a:buNone/>
              <a:defRPr/>
            </a:pPr>
            <a:endParaRPr lang="en-US" dirty="0">
              <a:cs typeface="+mn-cs"/>
            </a:endParaRPr>
          </a:p>
        </p:txBody>
      </p:sp>
    </p:spTree>
    <p:extLst>
      <p:ext uri="{BB962C8B-B14F-4D97-AF65-F5344CB8AC3E}">
        <p14:creationId xmlns:p14="http://schemas.microsoft.com/office/powerpoint/2010/main" val="311578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Interest Rates</a:t>
            </a:r>
          </a:p>
        </p:txBody>
      </p:sp>
      <p:sp>
        <p:nvSpPr>
          <p:cNvPr id="3" name="Content Placeholder 2"/>
          <p:cNvSpPr>
            <a:spLocks noGrp="1"/>
          </p:cNvSpPr>
          <p:nvPr>
            <p:ph idx="1"/>
          </p:nvPr>
        </p:nvSpPr>
        <p:spPr>
          <a:xfrm>
            <a:off x="2152650" y="1295401"/>
            <a:ext cx="8362950" cy="4525963"/>
          </a:xfrm>
        </p:spPr>
        <p:txBody>
          <a:bodyPr>
            <a:normAutofit/>
          </a:bodyPr>
          <a:lstStyle/>
          <a:p>
            <a:pPr marL="0" indent="0">
              <a:buNone/>
              <a:defRPr/>
            </a:pPr>
            <a:r>
              <a:rPr lang="en-US" sz="1800" dirty="0"/>
              <a:t>Analyze interest rate fluctuations throughout this time period and their effects on other aspects of the economy.</a:t>
            </a:r>
          </a:p>
          <a:p>
            <a:pPr>
              <a:defRPr/>
            </a:pPr>
            <a:r>
              <a:rPr lang="en-US" sz="1800" dirty="0"/>
              <a:t>Show graph of interest rates during your time period – there are different rate to choose from, like the </a:t>
            </a:r>
            <a:r>
              <a:rPr lang="en-US" sz="1800" dirty="0">
                <a:hlinkClick r:id="rId3"/>
              </a:rPr>
              <a:t>Federal Funds Rate</a:t>
            </a:r>
            <a:r>
              <a:rPr lang="en-US" sz="1800" dirty="0"/>
              <a:t>, the </a:t>
            </a:r>
            <a:r>
              <a:rPr lang="en-US" sz="1800" dirty="0">
                <a:hlinkClick r:id="rId4"/>
              </a:rPr>
              <a:t>3-Month Treasury Rate</a:t>
            </a:r>
            <a:r>
              <a:rPr lang="en-US" sz="1800" dirty="0"/>
              <a:t> or the </a:t>
            </a:r>
            <a:r>
              <a:rPr lang="en-US" sz="1800" dirty="0">
                <a:hlinkClick r:id="rId5"/>
              </a:rPr>
              <a:t>Bank Prime Loan Rate</a:t>
            </a:r>
            <a:r>
              <a:rPr lang="en-US" sz="1800" dirty="0"/>
              <a:t> which will each give a sense of the level of interest rates and the trend throughout the decade</a:t>
            </a:r>
          </a:p>
          <a:p>
            <a:pPr>
              <a:defRPr/>
            </a:pPr>
            <a:r>
              <a:rPr lang="en-US" sz="1800" dirty="0"/>
              <a:t>Then discuss the following:</a:t>
            </a:r>
          </a:p>
          <a:p>
            <a:pPr lvl="1">
              <a:defRPr/>
            </a:pPr>
            <a:r>
              <a:rPr lang="en-US" dirty="0"/>
              <a:t>How would these fluctuations affect/be affected by inflation? </a:t>
            </a:r>
          </a:p>
          <a:p>
            <a:pPr lvl="1">
              <a:defRPr/>
            </a:pPr>
            <a:r>
              <a:rPr lang="en-US" dirty="0"/>
              <a:t>Would investments and foreign trade rates increase or decrease? </a:t>
            </a:r>
          </a:p>
          <a:p>
            <a:pPr lvl="1">
              <a:defRPr/>
            </a:pPr>
            <a:r>
              <a:rPr lang="en-US" dirty="0"/>
              <a:t>How would the GDP of the American economy be affected? </a:t>
            </a:r>
          </a:p>
          <a:p>
            <a:pPr lvl="1">
              <a:defRPr/>
            </a:pPr>
            <a:r>
              <a:rPr lang="en-US" dirty="0">
                <a:cs typeface="+mn-cs"/>
              </a:rPr>
              <a:t>To answer the above questions, consider the </a:t>
            </a:r>
            <a:r>
              <a:rPr lang="en-US" dirty="0">
                <a:cs typeface="+mn-cs"/>
                <a:hlinkClick r:id="rId6"/>
              </a:rPr>
              <a:t>relationship between interest rates and GDP</a:t>
            </a:r>
            <a:endParaRPr lang="en-US" dirty="0">
              <a:cs typeface="+mn-cs"/>
            </a:endParaRPr>
          </a:p>
        </p:txBody>
      </p:sp>
    </p:spTree>
    <p:extLst>
      <p:ext uri="{BB962C8B-B14F-4D97-AF65-F5344CB8AC3E}">
        <p14:creationId xmlns:p14="http://schemas.microsoft.com/office/powerpoint/2010/main" val="21466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anose="020B0600070205080204" pitchFamily="34" charset="-128"/>
                <a:cs typeface="Arial" panose="020B0604020202020204" pitchFamily="34" charset="0"/>
              </a:rPr>
              <a:t>References</a:t>
            </a: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Include references in </a:t>
            </a:r>
            <a:r>
              <a:rPr lang="en-US" altLang="en-US" sz="1800" dirty="0">
                <a:latin typeface="+mn-lt"/>
                <a:ea typeface="ＭＳ Ｐゴシック" panose="020B0600070205080204" pitchFamily="34" charset="-128"/>
                <a:cs typeface="Times New Roman" panose="02020603050405020304" pitchFamily="18" charset="0"/>
                <a:hlinkClick r:id="rId3"/>
              </a:rPr>
              <a:t>APA style</a:t>
            </a:r>
            <a:r>
              <a:rPr lang="en-US" altLang="en-US" sz="1800" dirty="0">
                <a:latin typeface="+mn-lt"/>
                <a:ea typeface="ＭＳ Ｐゴシック" panose="020B0600070205080204" pitchFamily="34" charset="-128"/>
                <a:cs typeface="Times New Roman" panose="02020603050405020304" pitchFamily="18" charset="0"/>
              </a:rPr>
              <a:t>.</a:t>
            </a:r>
          </a:p>
        </p:txBody>
      </p:sp>
    </p:spTree>
    <p:extLst>
      <p:ext uri="{BB962C8B-B14F-4D97-AF65-F5344CB8AC3E}">
        <p14:creationId xmlns:p14="http://schemas.microsoft.com/office/powerpoint/2010/main" val="2777310856"/>
      </p:ext>
    </p:extLst>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2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D86ACE-17A5-43EC-89E3-9D158FEB3E97}">
  <ds:schemaRef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C2B00F0-751A-4D84-BB58-B39B29B19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E0FD9C-E944-4A54-9DAD-FCB6EA288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684</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ＭＳ Ｐゴシック</vt:lpstr>
      <vt:lpstr>Arial</vt:lpstr>
      <vt:lpstr>Arial Narrow</vt:lpstr>
      <vt:lpstr>Calibri</vt:lpstr>
      <vt:lpstr>Frank Goth ECd</vt:lpstr>
      <vt:lpstr>Times New Roman</vt:lpstr>
      <vt:lpstr>1_Office Theme</vt:lpstr>
      <vt:lpstr>2_Office Theme</vt:lpstr>
      <vt:lpstr>Presentation Title</vt:lpstr>
      <vt:lpstr>Ten-Year Period of U.S. Economic History Overview</vt:lpstr>
      <vt:lpstr>GDP (2 slides)</vt:lpstr>
      <vt:lpstr>Unemployment and Inflation (2+ slides)</vt:lpstr>
      <vt:lpstr>Interest Rates</vt:lpstr>
      <vt:lpstr>References</vt:lpstr>
    </vt:vector>
  </TitlesOfParts>
  <Company>SNHU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McIsaac, Kristina</dc:creator>
  <cp:lastModifiedBy>Mitchell, Rebecca</cp:lastModifiedBy>
  <cp:revision>1</cp:revision>
  <dcterms:created xsi:type="dcterms:W3CDTF">2018-03-29T18:51:38Z</dcterms:created>
  <dcterms:modified xsi:type="dcterms:W3CDTF">2019-02-19T19:31:15Z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0x01010019267F6D1A260A4394C18F5AF72445EA</vt:lpwstr>
  </property>
</Properties>
</file>