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7" r:id="rId1"/>
    <p:sldMasterId id="2147484156" r:id="rId2"/>
  </p:sldMasterIdLst>
  <p:notesMasterIdLst>
    <p:notesMasterId r:id="rId68"/>
  </p:notesMasterIdLst>
  <p:handoutMasterIdLst>
    <p:handoutMasterId r:id="rId69"/>
  </p:handoutMasterIdLst>
  <p:sldIdLst>
    <p:sldId id="256" r:id="rId3"/>
    <p:sldId id="260" r:id="rId4"/>
    <p:sldId id="480" r:id="rId5"/>
    <p:sldId id="422" r:id="rId6"/>
    <p:sldId id="399" r:id="rId7"/>
    <p:sldId id="425" r:id="rId8"/>
    <p:sldId id="426" r:id="rId9"/>
    <p:sldId id="427" r:id="rId10"/>
    <p:sldId id="481" r:id="rId11"/>
    <p:sldId id="259" r:id="rId12"/>
    <p:sldId id="429" r:id="rId13"/>
    <p:sldId id="430" r:id="rId14"/>
    <p:sldId id="431" r:id="rId15"/>
    <p:sldId id="432" r:id="rId16"/>
    <p:sldId id="433" r:id="rId17"/>
    <p:sldId id="460" r:id="rId18"/>
    <p:sldId id="461" r:id="rId19"/>
    <p:sldId id="485" r:id="rId20"/>
    <p:sldId id="486" r:id="rId21"/>
    <p:sldId id="267" r:id="rId22"/>
    <p:sldId id="462" r:id="rId23"/>
    <p:sldId id="261" r:id="rId24"/>
    <p:sldId id="474" r:id="rId25"/>
    <p:sldId id="434" r:id="rId26"/>
    <p:sldId id="435" r:id="rId27"/>
    <p:sldId id="463" r:id="rId28"/>
    <p:sldId id="464" r:id="rId29"/>
    <p:sldId id="465" r:id="rId30"/>
    <p:sldId id="466" r:id="rId31"/>
    <p:sldId id="467" r:id="rId32"/>
    <p:sldId id="468" r:id="rId33"/>
    <p:sldId id="469" r:id="rId34"/>
    <p:sldId id="470" r:id="rId35"/>
    <p:sldId id="471" r:id="rId36"/>
    <p:sldId id="262" r:id="rId37"/>
    <p:sldId id="440" r:id="rId38"/>
    <p:sldId id="441" r:id="rId39"/>
    <p:sldId id="442" r:id="rId40"/>
    <p:sldId id="475" r:id="rId41"/>
    <p:sldId id="476" r:id="rId42"/>
    <p:sldId id="443" r:id="rId43"/>
    <p:sldId id="479" r:id="rId44"/>
    <p:sldId id="477" r:id="rId45"/>
    <p:sldId id="472" r:id="rId46"/>
    <p:sldId id="483" r:id="rId47"/>
    <p:sldId id="473" r:id="rId48"/>
    <p:sldId id="484" r:id="rId49"/>
    <p:sldId id="306" r:id="rId50"/>
    <p:sldId id="446" r:id="rId51"/>
    <p:sldId id="447" r:id="rId52"/>
    <p:sldId id="421" r:id="rId53"/>
    <p:sldId id="448" r:id="rId54"/>
    <p:sldId id="449" r:id="rId55"/>
    <p:sldId id="487" r:id="rId56"/>
    <p:sldId id="488" r:id="rId57"/>
    <p:sldId id="264" r:id="rId58"/>
    <p:sldId id="452" r:id="rId59"/>
    <p:sldId id="453" r:id="rId60"/>
    <p:sldId id="455" r:id="rId61"/>
    <p:sldId id="456" r:id="rId62"/>
    <p:sldId id="454" r:id="rId63"/>
    <p:sldId id="307" r:id="rId64"/>
    <p:sldId id="457" r:id="rId65"/>
    <p:sldId id="458" r:id="rId66"/>
    <p:sldId id="459" r:id="rId67"/>
  </p:sldIdLst>
  <p:sldSz cx="9144000" cy="6858000" type="screen4x3"/>
  <p:notesSz cx="6858000" cy="9296400"/>
  <p:embeddedFontLst>
    <p:embeddedFont>
      <p:font typeface="Calibri" panose="020F0502020204030204" pitchFamily="34" charset="0"/>
      <p:regular r:id="rId70"/>
      <p:bold r:id="rId71"/>
      <p:italic r:id="rId72"/>
      <p:boldItalic r:id="rId73"/>
    </p:embeddedFont>
  </p:embeddedFontLst>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mn-cs"/>
      </a:defRPr>
    </a:lvl1pPr>
    <a:lvl2pPr marL="457200" algn="l" rtl="0" fontAlgn="base">
      <a:spcBef>
        <a:spcPct val="0"/>
      </a:spcBef>
      <a:spcAft>
        <a:spcPct val="0"/>
      </a:spcAft>
      <a:defRPr kumimoji="1" sz="2400" kern="1200">
        <a:solidFill>
          <a:schemeClr val="tx1"/>
        </a:solidFill>
        <a:latin typeface="Times New Roman" pitchFamily="18" charset="0"/>
        <a:ea typeface="+mn-ea"/>
        <a:cs typeface="+mn-cs"/>
      </a:defRPr>
    </a:lvl2pPr>
    <a:lvl3pPr marL="914400" algn="l" rtl="0" fontAlgn="base">
      <a:spcBef>
        <a:spcPct val="0"/>
      </a:spcBef>
      <a:spcAft>
        <a:spcPct val="0"/>
      </a:spcAft>
      <a:defRPr kumimoji="1" sz="2400" kern="1200">
        <a:solidFill>
          <a:schemeClr val="tx1"/>
        </a:solidFill>
        <a:latin typeface="Times New Roman" pitchFamily="18" charset="0"/>
        <a:ea typeface="+mn-ea"/>
        <a:cs typeface="+mn-cs"/>
      </a:defRPr>
    </a:lvl3pPr>
    <a:lvl4pPr marL="1371600" algn="l" rtl="0" fontAlgn="base">
      <a:spcBef>
        <a:spcPct val="0"/>
      </a:spcBef>
      <a:spcAft>
        <a:spcPct val="0"/>
      </a:spcAft>
      <a:defRPr kumimoji="1" sz="2400" kern="1200">
        <a:solidFill>
          <a:schemeClr val="tx1"/>
        </a:solidFill>
        <a:latin typeface="Times New Roman" pitchFamily="18" charset="0"/>
        <a:ea typeface="+mn-ea"/>
        <a:cs typeface="+mn-cs"/>
      </a:defRPr>
    </a:lvl4pPr>
    <a:lvl5pPr marL="1828800" algn="l" rtl="0" fontAlgn="base">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cb" initials="cc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29" autoAdjust="0"/>
    <p:restoredTop sz="94627" autoAdjust="0"/>
  </p:normalViewPr>
  <p:slideViewPr>
    <p:cSldViewPr>
      <p:cViewPr varScale="1">
        <p:scale>
          <a:sx n="68" d="100"/>
          <a:sy n="68" d="100"/>
        </p:scale>
        <p:origin x="123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8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commentAuthors" Target="commentAuthors.xml"/><Relationship Id="rId79"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4.fntdata"/><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1.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atin typeface="Times New Roman" charset="0"/>
              </a:defRPr>
            </a:lvl1pPr>
          </a:lstStyle>
          <a:p>
            <a:pPr>
              <a:defRPr/>
            </a:pPr>
            <a:endParaRPr lang="en-US"/>
          </a:p>
        </p:txBody>
      </p:sp>
      <p:sp>
        <p:nvSpPr>
          <p:cNvPr id="115715"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atin typeface="Times New Roman" charset="0"/>
              </a:defRPr>
            </a:lvl1pPr>
          </a:lstStyle>
          <a:p>
            <a:pPr>
              <a:defRPr/>
            </a:pPr>
            <a:endParaRPr lang="en-US"/>
          </a:p>
        </p:txBody>
      </p:sp>
      <p:sp>
        <p:nvSpPr>
          <p:cNvPr id="115716"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atin typeface="Times New Roman" charset="0"/>
              </a:defRPr>
            </a:lvl1pPr>
          </a:lstStyle>
          <a:p>
            <a:pPr>
              <a:defRPr/>
            </a:pPr>
            <a:endParaRPr lang="en-US"/>
          </a:p>
        </p:txBody>
      </p:sp>
      <p:sp>
        <p:nvSpPr>
          <p:cNvPr id="115717"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atin typeface="Times New Roman" charset="0"/>
              </a:defRPr>
            </a:lvl1pPr>
          </a:lstStyle>
          <a:p>
            <a:pPr>
              <a:defRPr/>
            </a:pPr>
            <a:fld id="{D3DDBD63-C42B-4785-A36F-139099CBD8A6}" type="slidenum">
              <a:rPr lang="en-US"/>
              <a:pPr>
                <a:defRPr/>
              </a:pPr>
              <a:t>‹#›</a:t>
            </a:fld>
            <a:endParaRPr lang="en-US"/>
          </a:p>
        </p:txBody>
      </p:sp>
    </p:spTree>
    <p:extLst>
      <p:ext uri="{BB962C8B-B14F-4D97-AF65-F5344CB8AC3E}">
        <p14:creationId xmlns:p14="http://schemas.microsoft.com/office/powerpoint/2010/main" val="1424697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atin typeface="Times New Roman" charset="0"/>
              </a:defRPr>
            </a:lvl1pPr>
          </a:lstStyle>
          <a:p>
            <a:pPr>
              <a:defRPr/>
            </a:pPr>
            <a:endParaRPr lang="en-US"/>
          </a:p>
        </p:txBody>
      </p:sp>
      <p:sp>
        <p:nvSpPr>
          <p:cNvPr id="125955"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atin typeface="Times New Roman" charset="0"/>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25957" name="Rectangle 5"/>
          <p:cNvSpPr>
            <a:spLocks noGrp="1" noChangeArrowheads="1"/>
          </p:cNvSpPr>
          <p:nvPr>
            <p:ph type="body" sz="quarter" idx="3"/>
          </p:nvPr>
        </p:nvSpPr>
        <p:spPr bwMode="auto">
          <a:xfrm>
            <a:off x="685800" y="4414838"/>
            <a:ext cx="5486400" cy="418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5958"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atin typeface="Times New Roman" charset="0"/>
              </a:defRPr>
            </a:lvl1pPr>
          </a:lstStyle>
          <a:p>
            <a:pPr>
              <a:defRPr/>
            </a:pPr>
            <a:endParaRPr lang="en-US"/>
          </a:p>
        </p:txBody>
      </p:sp>
      <p:sp>
        <p:nvSpPr>
          <p:cNvPr id="125959"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atin typeface="Times New Roman" charset="0"/>
              </a:defRPr>
            </a:lvl1pPr>
          </a:lstStyle>
          <a:p>
            <a:pPr>
              <a:defRPr/>
            </a:pPr>
            <a:fld id="{E023A422-0E94-4B89-A742-7C0910F09F0E}" type="slidenum">
              <a:rPr lang="en-US"/>
              <a:pPr>
                <a:defRPr/>
              </a:pPr>
              <a:t>‹#›</a:t>
            </a:fld>
            <a:endParaRPr lang="en-US"/>
          </a:p>
        </p:txBody>
      </p:sp>
    </p:spTree>
    <p:extLst>
      <p:ext uri="{BB962C8B-B14F-4D97-AF65-F5344CB8AC3E}">
        <p14:creationId xmlns:p14="http://schemas.microsoft.com/office/powerpoint/2010/main" val="19708557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32DA413-4D70-4C76-ABFB-C4D96E07BAEC}" type="slidenum">
              <a:rPr lang="en-US" smtClean="0">
                <a:latin typeface="Times New Roman" pitchFamily="18" charset="0"/>
              </a:rPr>
              <a:pPr/>
              <a:t>1</a:t>
            </a:fld>
            <a:endParaRPr lang="en-US">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5573D79-CA2F-4D84-B4FF-72183549188A}" type="slidenum">
              <a:rPr lang="en-US" smtClean="0">
                <a:latin typeface="Times New Roman" pitchFamily="18" charset="0"/>
              </a:rPr>
              <a:pPr/>
              <a:t>10</a:t>
            </a:fld>
            <a:endParaRPr lang="en-US">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5573D79-CA2F-4D84-B4FF-72183549188A}" type="slidenum">
              <a:rPr lang="en-US" smtClean="0">
                <a:latin typeface="Times New Roman" pitchFamily="18" charset="0"/>
              </a:rPr>
              <a:pPr/>
              <a:t>11</a:t>
            </a:fld>
            <a:endParaRPr lang="en-US">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5573D79-CA2F-4D84-B4FF-72183549188A}" type="slidenum">
              <a:rPr lang="en-US" smtClean="0">
                <a:latin typeface="Times New Roman" pitchFamily="18" charset="0"/>
              </a:rPr>
              <a:pPr/>
              <a:t>12</a:t>
            </a:fld>
            <a:endParaRPr lang="en-US">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5573D79-CA2F-4D84-B4FF-72183549188A}" type="slidenum">
              <a:rPr lang="en-US" smtClean="0">
                <a:latin typeface="Times New Roman" pitchFamily="18" charset="0"/>
              </a:rPr>
              <a:pPr/>
              <a:t>13</a:t>
            </a:fld>
            <a:endParaRPr lang="en-US">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5573D79-CA2F-4D84-B4FF-72183549188A}" type="slidenum">
              <a:rPr lang="en-US" smtClean="0">
                <a:latin typeface="Times New Roman" pitchFamily="18" charset="0"/>
              </a:rPr>
              <a:pPr/>
              <a:t>14</a:t>
            </a:fld>
            <a:endParaRPr lang="en-US">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5573D79-CA2F-4D84-B4FF-72183549188A}" type="slidenum">
              <a:rPr lang="en-US" smtClean="0">
                <a:latin typeface="Times New Roman" pitchFamily="18" charset="0"/>
              </a:rPr>
              <a:pPr/>
              <a:t>15</a:t>
            </a:fld>
            <a:endParaRPr lang="en-US">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5573D79-CA2F-4D84-B4FF-72183549188A}" type="slidenum">
              <a:rPr lang="en-US" smtClean="0">
                <a:latin typeface="Times New Roman" pitchFamily="18" charset="0"/>
              </a:rPr>
              <a:pPr/>
              <a:t>16</a:t>
            </a:fld>
            <a:endParaRPr lang="en-US">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5573D79-CA2F-4D84-B4FF-72183549188A}" type="slidenum">
              <a:rPr lang="en-US" smtClean="0">
                <a:latin typeface="Times New Roman" pitchFamily="18" charset="0"/>
              </a:rPr>
              <a:pPr/>
              <a:t>17</a:t>
            </a:fld>
            <a:endParaRPr lang="en-US">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56A5593-5525-4E1A-9281-E79A4FC054FD}" type="slidenum">
              <a:rPr lang="en-US" smtClean="0">
                <a:latin typeface="Times New Roman" pitchFamily="18" charset="0"/>
              </a:rPr>
              <a:pPr/>
              <a:t>2</a:t>
            </a:fld>
            <a:endParaRPr lang="en-US">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ACA69074-7FB2-4F2A-8E84-044B147E0E2D}" type="slidenum">
              <a:rPr lang="en-US" smtClean="0">
                <a:latin typeface="Times New Roman" pitchFamily="18" charset="0"/>
              </a:rPr>
              <a:pPr/>
              <a:t>20</a:t>
            </a:fld>
            <a:endParaRPr lang="en-US">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795FD8D8-44B0-43F3-8EDB-0ECBA9AE6937}" type="slidenum">
              <a:rPr lang="en-US" smtClean="0">
                <a:latin typeface="Times New Roman" pitchFamily="18" charset="0"/>
              </a:rPr>
              <a:pPr/>
              <a:t>22</a:t>
            </a:fld>
            <a:endParaRPr lang="en-US">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795FD8D8-44B0-43F3-8EDB-0ECBA9AE6937}" type="slidenum">
              <a:rPr lang="en-US" smtClean="0">
                <a:latin typeface="Times New Roman" pitchFamily="18" charset="0"/>
              </a:rPr>
              <a:pPr/>
              <a:t>23</a:t>
            </a:fld>
            <a:endParaRPr lang="en-US">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795FD8D8-44B0-43F3-8EDB-0ECBA9AE6937}" type="slidenum">
              <a:rPr lang="en-US" smtClean="0">
                <a:latin typeface="Times New Roman" pitchFamily="18" charset="0"/>
              </a:rPr>
              <a:pPr/>
              <a:t>24</a:t>
            </a:fld>
            <a:endParaRPr lang="en-US">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795FD8D8-44B0-43F3-8EDB-0ECBA9AE6937}" type="slidenum">
              <a:rPr lang="en-US" smtClean="0">
                <a:latin typeface="Times New Roman" pitchFamily="18" charset="0"/>
              </a:rPr>
              <a:pPr/>
              <a:t>25</a:t>
            </a:fld>
            <a:endParaRPr lang="en-US">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795FD8D8-44B0-43F3-8EDB-0ECBA9AE6937}" type="slidenum">
              <a:rPr lang="en-US" smtClean="0">
                <a:latin typeface="Times New Roman" pitchFamily="18" charset="0"/>
              </a:rPr>
              <a:pPr/>
              <a:t>26</a:t>
            </a:fld>
            <a:endParaRPr lang="en-US">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7512137-F575-40ED-97AC-1B7AAE6D78EA}" type="slidenum">
              <a:rPr lang="en-US" smtClean="0">
                <a:latin typeface="Times New Roman" pitchFamily="18" charset="0"/>
              </a:rPr>
              <a:pPr/>
              <a:t>35</a:t>
            </a:fld>
            <a:endParaRPr lang="en-US">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7512137-F575-40ED-97AC-1B7AAE6D78EA}" type="slidenum">
              <a:rPr lang="en-US" smtClean="0">
                <a:latin typeface="Times New Roman" pitchFamily="18" charset="0"/>
              </a:rPr>
              <a:pPr/>
              <a:t>36</a:t>
            </a:fld>
            <a:endParaRPr lang="en-US">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7512137-F575-40ED-97AC-1B7AAE6D78EA}" type="slidenum">
              <a:rPr lang="en-US" smtClean="0">
                <a:latin typeface="Times New Roman" pitchFamily="18" charset="0"/>
              </a:rPr>
              <a:pPr/>
              <a:t>37</a:t>
            </a:fld>
            <a:endParaRPr lang="en-US">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7512137-F575-40ED-97AC-1B7AAE6D78EA}" type="slidenum">
              <a:rPr lang="en-US" smtClean="0">
                <a:latin typeface="Times New Roman" pitchFamily="18" charset="0"/>
              </a:rPr>
              <a:pPr/>
              <a:t>38</a:t>
            </a:fld>
            <a:endParaRPr lang="en-US">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7512137-F575-40ED-97AC-1B7AAE6D78EA}" type="slidenum">
              <a:rPr lang="en-US" smtClean="0">
                <a:latin typeface="Times New Roman" pitchFamily="18" charset="0"/>
              </a:rPr>
              <a:pPr/>
              <a:t>39</a:t>
            </a:fld>
            <a:endParaRPr lang="en-US">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56A5593-5525-4E1A-9281-E79A4FC054FD}" type="slidenum">
              <a:rPr lang="en-US" smtClean="0">
                <a:latin typeface="Times New Roman" pitchFamily="18" charset="0"/>
              </a:rPr>
              <a:pPr/>
              <a:t>4</a:t>
            </a:fld>
            <a:endParaRPr lang="en-US">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7512137-F575-40ED-97AC-1B7AAE6D78EA}" type="slidenum">
              <a:rPr lang="en-US" smtClean="0">
                <a:latin typeface="Times New Roman" pitchFamily="18" charset="0"/>
              </a:rPr>
              <a:pPr/>
              <a:t>40</a:t>
            </a:fld>
            <a:endParaRPr lang="en-US">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7512137-F575-40ED-97AC-1B7AAE6D78EA}" type="slidenum">
              <a:rPr lang="en-US" smtClean="0">
                <a:latin typeface="Times New Roman" pitchFamily="18" charset="0"/>
              </a:rPr>
              <a:pPr/>
              <a:t>41</a:t>
            </a:fld>
            <a:endParaRPr lang="en-US">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7512137-F575-40ED-97AC-1B7AAE6D78EA}" type="slidenum">
              <a:rPr lang="en-US" smtClean="0">
                <a:latin typeface="Times New Roman" pitchFamily="18" charset="0"/>
              </a:rPr>
              <a:pPr/>
              <a:t>42</a:t>
            </a:fld>
            <a:endParaRPr lang="en-US">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7512137-F575-40ED-97AC-1B7AAE6D78EA}" type="slidenum">
              <a:rPr lang="en-US" smtClean="0">
                <a:latin typeface="Times New Roman" pitchFamily="18" charset="0"/>
              </a:rPr>
              <a:pPr/>
              <a:t>43</a:t>
            </a:fld>
            <a:endParaRPr lang="en-US">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7512137-F575-40ED-97AC-1B7AAE6D78EA}" type="slidenum">
              <a:rPr lang="en-US" smtClean="0">
                <a:latin typeface="Times New Roman" pitchFamily="18" charset="0"/>
              </a:rPr>
              <a:pPr/>
              <a:t>44</a:t>
            </a:fld>
            <a:endParaRPr lang="en-US">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DBC58C58-244D-438D-9B93-502D04C3C32B}" type="slidenum">
              <a:rPr lang="en-US" smtClean="0">
                <a:latin typeface="Times New Roman" pitchFamily="18" charset="0"/>
              </a:rPr>
              <a:pPr/>
              <a:t>48</a:t>
            </a:fld>
            <a:endParaRPr lang="en-US">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DBC58C58-244D-438D-9B93-502D04C3C32B}" type="slidenum">
              <a:rPr lang="en-US" smtClean="0">
                <a:latin typeface="Times New Roman" pitchFamily="18" charset="0"/>
              </a:rPr>
              <a:pPr/>
              <a:t>49</a:t>
            </a:fld>
            <a:endParaRPr lang="en-US">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a:latin typeface="Times New Roman" pitchFamily="18" charset="0"/>
            </a:endParaRPr>
          </a:p>
        </p:txBody>
      </p:sp>
      <p:sp>
        <p:nvSpPr>
          <p:cNvPr id="54276" name="Slide Number Placeholder 3"/>
          <p:cNvSpPr>
            <a:spLocks noGrp="1"/>
          </p:cNvSpPr>
          <p:nvPr>
            <p:ph type="sldNum" sz="quarter" idx="5"/>
          </p:nvPr>
        </p:nvSpPr>
        <p:spPr>
          <a:noFill/>
        </p:spPr>
        <p:txBody>
          <a:bodyPr/>
          <a:lstStyle/>
          <a:p>
            <a:fld id="{217EAEAD-E65E-4624-A4AB-BA58F5D94C16}" type="slidenum">
              <a:rPr lang="en-US" smtClean="0">
                <a:latin typeface="Times New Roman" pitchFamily="18" charset="0"/>
              </a:rPr>
              <a:pPr/>
              <a:t>5</a:t>
            </a:fld>
            <a:endParaRPr lang="en-US">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DBC58C58-244D-438D-9B93-502D04C3C32B}" type="slidenum">
              <a:rPr lang="en-US" smtClean="0">
                <a:latin typeface="Times New Roman" pitchFamily="18" charset="0"/>
              </a:rPr>
              <a:pPr/>
              <a:t>50</a:t>
            </a:fld>
            <a:endParaRPr lang="en-US">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a:latin typeface="Times New Roman" pitchFamily="18" charset="0"/>
            </a:endParaRPr>
          </a:p>
        </p:txBody>
      </p:sp>
      <p:sp>
        <p:nvSpPr>
          <p:cNvPr id="84996" name="Slide Number Placeholder 3"/>
          <p:cNvSpPr>
            <a:spLocks noGrp="1"/>
          </p:cNvSpPr>
          <p:nvPr>
            <p:ph type="sldNum" sz="quarter" idx="5"/>
          </p:nvPr>
        </p:nvSpPr>
        <p:spPr>
          <a:noFill/>
        </p:spPr>
        <p:txBody>
          <a:bodyPr/>
          <a:lstStyle/>
          <a:p>
            <a:fld id="{BBB045F5-CA54-4600-84F3-6F9B15B3911F}" type="slidenum">
              <a:rPr lang="en-US" smtClean="0">
                <a:latin typeface="Times New Roman" pitchFamily="18" charset="0"/>
              </a:rPr>
              <a:pPr/>
              <a:t>51</a:t>
            </a:fld>
            <a:endParaRPr lang="en-US">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a:latin typeface="Times New Roman" pitchFamily="18" charset="0"/>
            </a:endParaRPr>
          </a:p>
        </p:txBody>
      </p:sp>
      <p:sp>
        <p:nvSpPr>
          <p:cNvPr id="84996" name="Slide Number Placeholder 3"/>
          <p:cNvSpPr>
            <a:spLocks noGrp="1"/>
          </p:cNvSpPr>
          <p:nvPr>
            <p:ph type="sldNum" sz="quarter" idx="5"/>
          </p:nvPr>
        </p:nvSpPr>
        <p:spPr>
          <a:noFill/>
        </p:spPr>
        <p:txBody>
          <a:bodyPr/>
          <a:lstStyle/>
          <a:p>
            <a:fld id="{BBB045F5-CA54-4600-84F3-6F9B15B3911F}" type="slidenum">
              <a:rPr lang="en-US" smtClean="0">
                <a:latin typeface="Times New Roman" pitchFamily="18" charset="0"/>
              </a:rPr>
              <a:pPr/>
              <a:t>52</a:t>
            </a:fld>
            <a:endParaRPr lang="en-US">
              <a:latin typeface="Times New Roman"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a:latin typeface="Times New Roman" pitchFamily="18" charset="0"/>
            </a:endParaRPr>
          </a:p>
        </p:txBody>
      </p:sp>
      <p:sp>
        <p:nvSpPr>
          <p:cNvPr id="84996" name="Slide Number Placeholder 3"/>
          <p:cNvSpPr>
            <a:spLocks noGrp="1"/>
          </p:cNvSpPr>
          <p:nvPr>
            <p:ph type="sldNum" sz="quarter" idx="5"/>
          </p:nvPr>
        </p:nvSpPr>
        <p:spPr>
          <a:noFill/>
        </p:spPr>
        <p:txBody>
          <a:bodyPr/>
          <a:lstStyle/>
          <a:p>
            <a:fld id="{BBB045F5-CA54-4600-84F3-6F9B15B3911F}" type="slidenum">
              <a:rPr lang="en-US" smtClean="0">
                <a:latin typeface="Times New Roman" pitchFamily="18" charset="0"/>
              </a:rPr>
              <a:pPr/>
              <a:t>53</a:t>
            </a:fld>
            <a:endParaRPr lang="en-US">
              <a:latin typeface="Times New Roman"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55A890E-A861-4F9B-8B3A-7C67BE48DC33}" type="slidenum">
              <a:rPr lang="en-US" smtClean="0">
                <a:latin typeface="Times New Roman" pitchFamily="18" charset="0"/>
              </a:rPr>
              <a:pPr/>
              <a:t>56</a:t>
            </a:fld>
            <a:endParaRPr lang="en-US">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55A890E-A861-4F9B-8B3A-7C67BE48DC33}" type="slidenum">
              <a:rPr lang="en-US" smtClean="0">
                <a:latin typeface="Times New Roman" pitchFamily="18" charset="0"/>
              </a:rPr>
              <a:pPr/>
              <a:t>57</a:t>
            </a:fld>
            <a:endParaRPr lang="en-US">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55A890E-A861-4F9B-8B3A-7C67BE48DC33}" type="slidenum">
              <a:rPr lang="en-US" smtClean="0">
                <a:latin typeface="Times New Roman" pitchFamily="18" charset="0"/>
              </a:rPr>
              <a:pPr/>
              <a:t>58</a:t>
            </a:fld>
            <a:endParaRPr lang="en-US">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55A890E-A861-4F9B-8B3A-7C67BE48DC33}" type="slidenum">
              <a:rPr lang="en-US" smtClean="0">
                <a:latin typeface="Times New Roman" pitchFamily="18" charset="0"/>
              </a:rPr>
              <a:pPr/>
              <a:t>59</a:t>
            </a:fld>
            <a:endParaRPr lang="en-US">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a:latin typeface="Times New Roman" pitchFamily="18" charset="0"/>
            </a:endParaRPr>
          </a:p>
        </p:txBody>
      </p:sp>
      <p:sp>
        <p:nvSpPr>
          <p:cNvPr id="54276" name="Slide Number Placeholder 3"/>
          <p:cNvSpPr>
            <a:spLocks noGrp="1"/>
          </p:cNvSpPr>
          <p:nvPr>
            <p:ph type="sldNum" sz="quarter" idx="5"/>
          </p:nvPr>
        </p:nvSpPr>
        <p:spPr>
          <a:noFill/>
        </p:spPr>
        <p:txBody>
          <a:bodyPr/>
          <a:lstStyle/>
          <a:p>
            <a:fld id="{217EAEAD-E65E-4624-A4AB-BA58F5D94C16}" type="slidenum">
              <a:rPr lang="en-US" smtClean="0">
                <a:latin typeface="Times New Roman" pitchFamily="18" charset="0"/>
              </a:rPr>
              <a:pPr/>
              <a:t>6</a:t>
            </a:fld>
            <a:endParaRPr lang="en-US">
              <a:latin typeface="Times New Roman"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55A890E-A861-4F9B-8B3A-7C67BE48DC33}" type="slidenum">
              <a:rPr lang="en-US" smtClean="0">
                <a:latin typeface="Times New Roman" pitchFamily="18" charset="0"/>
              </a:rPr>
              <a:pPr/>
              <a:t>60</a:t>
            </a:fld>
            <a:endParaRPr lang="en-US">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55A890E-A861-4F9B-8B3A-7C67BE48DC33}" type="slidenum">
              <a:rPr lang="en-US" smtClean="0">
                <a:latin typeface="Times New Roman" pitchFamily="18" charset="0"/>
              </a:rPr>
              <a:pPr/>
              <a:t>61</a:t>
            </a:fld>
            <a:endParaRPr lang="en-US">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6494B802-1D74-46ED-8347-2E8126782389}" type="slidenum">
              <a:rPr lang="en-US" smtClean="0">
                <a:latin typeface="Times New Roman" pitchFamily="18" charset="0"/>
              </a:rPr>
              <a:pPr/>
              <a:t>62</a:t>
            </a:fld>
            <a:endParaRPr lang="en-US">
              <a:latin typeface="Times New Roman"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6494B802-1D74-46ED-8347-2E8126782389}" type="slidenum">
              <a:rPr lang="en-US" smtClean="0">
                <a:latin typeface="Times New Roman" pitchFamily="18" charset="0"/>
              </a:rPr>
              <a:pPr/>
              <a:t>63</a:t>
            </a:fld>
            <a:endParaRPr lang="en-US">
              <a:latin typeface="Times New Roman"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6494B802-1D74-46ED-8347-2E8126782389}" type="slidenum">
              <a:rPr lang="en-US" smtClean="0">
                <a:latin typeface="Times New Roman" pitchFamily="18" charset="0"/>
              </a:rPr>
              <a:pPr/>
              <a:t>64</a:t>
            </a:fld>
            <a:endParaRPr lang="en-US">
              <a:latin typeface="Times New Roman"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6494B802-1D74-46ED-8347-2E8126782389}" type="slidenum">
              <a:rPr lang="en-US" smtClean="0">
                <a:latin typeface="Times New Roman" pitchFamily="18" charset="0"/>
              </a:rPr>
              <a:pPr/>
              <a:t>65</a:t>
            </a:fld>
            <a:endParaRPr lang="en-US">
              <a:latin typeface="Times New Roman"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a:latin typeface="Times New Roman" pitchFamily="18" charset="0"/>
            </a:endParaRPr>
          </a:p>
        </p:txBody>
      </p:sp>
      <p:sp>
        <p:nvSpPr>
          <p:cNvPr id="54276" name="Slide Number Placeholder 3"/>
          <p:cNvSpPr>
            <a:spLocks noGrp="1"/>
          </p:cNvSpPr>
          <p:nvPr>
            <p:ph type="sldNum" sz="quarter" idx="5"/>
          </p:nvPr>
        </p:nvSpPr>
        <p:spPr>
          <a:noFill/>
        </p:spPr>
        <p:txBody>
          <a:bodyPr/>
          <a:lstStyle/>
          <a:p>
            <a:fld id="{217EAEAD-E65E-4624-A4AB-BA58F5D94C16}" type="slidenum">
              <a:rPr lang="en-US" smtClean="0">
                <a:latin typeface="Times New Roman" pitchFamily="18" charset="0"/>
              </a:rPr>
              <a:pPr/>
              <a:t>7</a:t>
            </a:fld>
            <a:endParaRPr lang="en-US">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a:latin typeface="Times New Roman" pitchFamily="18" charset="0"/>
            </a:endParaRPr>
          </a:p>
        </p:txBody>
      </p:sp>
      <p:sp>
        <p:nvSpPr>
          <p:cNvPr id="54276" name="Slide Number Placeholder 3"/>
          <p:cNvSpPr>
            <a:spLocks noGrp="1"/>
          </p:cNvSpPr>
          <p:nvPr>
            <p:ph type="sldNum" sz="quarter" idx="5"/>
          </p:nvPr>
        </p:nvSpPr>
        <p:spPr>
          <a:noFill/>
        </p:spPr>
        <p:txBody>
          <a:bodyPr/>
          <a:lstStyle/>
          <a:p>
            <a:fld id="{217EAEAD-E65E-4624-A4AB-BA58F5D94C16}" type="slidenum">
              <a:rPr lang="en-US" smtClean="0">
                <a:latin typeface="Times New Roman" pitchFamily="18" charset="0"/>
              </a:rPr>
              <a:pPr/>
              <a:t>8</a:t>
            </a:fld>
            <a:endParaRPr lang="en-US">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23A422-0E94-4B89-A742-7C0910F09F0E}"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1219200"/>
            <a:ext cx="2082800" cy="4705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219200"/>
            <a:ext cx="6096000" cy="4705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997538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8866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3046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667000"/>
            <a:ext cx="40386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667000"/>
            <a:ext cx="40386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0345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667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352801"/>
            <a:ext cx="4040188" cy="27733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667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352801"/>
            <a:ext cx="4041775" cy="27733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6709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7137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5652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667000"/>
            <a:ext cx="3008313" cy="3459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55620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447799"/>
            <a:ext cx="5486400" cy="32797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73678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6549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47800"/>
            <a:ext cx="2057400" cy="4678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447800"/>
            <a:ext cx="6019800" cy="4678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10D8D0A7-34DB-40A2-AAF8-BE60F31E8DE6}" type="datetimeFigureOut">
              <a:rPr lang="en-US"/>
              <a:pPr>
                <a:defRPr/>
              </a:pPr>
              <a:t>11/17/2017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00F9500F-5E82-49CC-8893-9BAC8324B21F}" type="slidenum">
              <a:rPr lang="en-US"/>
              <a:pPr>
                <a:defRPr/>
              </a:pPr>
              <a:t>‹#›</a:t>
            </a:fld>
            <a:endParaRPr lang="en-US"/>
          </a:p>
        </p:txBody>
      </p:sp>
    </p:spTree>
    <p:extLst>
      <p:ext uri="{BB962C8B-B14F-4D97-AF65-F5344CB8AC3E}">
        <p14:creationId xmlns:p14="http://schemas.microsoft.com/office/powerpoint/2010/main" val="2334176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2362200"/>
            <a:ext cx="4089400" cy="3562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70400" y="2362200"/>
            <a:ext cx="4089400" cy="3562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219200"/>
            <a:ext cx="8153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28600" y="2362200"/>
            <a:ext cx="8331200" cy="3562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4916" name="Text Box 4"/>
          <p:cNvSpPr txBox="1">
            <a:spLocks noChangeArrowheads="1"/>
          </p:cNvSpPr>
          <p:nvPr/>
        </p:nvSpPr>
        <p:spPr bwMode="auto">
          <a:xfrm>
            <a:off x="0" y="182563"/>
            <a:ext cx="9144000" cy="396875"/>
          </a:xfrm>
          <a:prstGeom prst="rect">
            <a:avLst/>
          </a:prstGeom>
          <a:noFill/>
          <a:ln w="9525">
            <a:noFill/>
            <a:miter lim="800000"/>
            <a:headEnd/>
            <a:tailEnd/>
          </a:ln>
          <a:effectLst>
            <a:outerShdw dist="17961" dir="2700000" algn="ctr" rotWithShape="0">
              <a:schemeClr val="bg1"/>
            </a:outerShdw>
          </a:effectLst>
        </p:spPr>
        <p:txBody>
          <a:bodyPr>
            <a:spAutoFit/>
          </a:bodyPr>
          <a:lstStyle/>
          <a:p>
            <a:pPr>
              <a:defRPr/>
            </a:pPr>
            <a:r>
              <a:rPr lang="en-US" sz="2000" b="1" dirty="0">
                <a:solidFill>
                  <a:srgbClr val="FFFFFF"/>
                </a:solidFill>
                <a:latin typeface="Arial" charset="0"/>
              </a:rPr>
              <a:t>Transcultural Health Care: A Culturally Competent Approach, 4th Edition</a:t>
            </a:r>
          </a:p>
        </p:txBody>
      </p:sp>
    </p:spTree>
  </p:cSld>
  <p:clrMap bg1="dk2" tx1="lt1" bg2="dk1" tx2="lt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Lst>
  <p:transition/>
  <p:txStyles>
    <p:titleStyle>
      <a:lvl1pPr algn="l" rtl="0" eaLnBrk="0" fontAlgn="base" hangingPunct="0">
        <a:spcBef>
          <a:spcPct val="0"/>
        </a:spcBef>
        <a:spcAft>
          <a:spcPct val="0"/>
        </a:spcAft>
        <a:defRPr kumimoji="1" sz="3600" b="1">
          <a:solidFill>
            <a:srgbClr val="4288B8"/>
          </a:solidFill>
          <a:latin typeface="+mj-lt"/>
          <a:ea typeface="+mj-ea"/>
          <a:cs typeface="+mj-cs"/>
        </a:defRPr>
      </a:lvl1pPr>
      <a:lvl2pPr algn="l" rtl="0" eaLnBrk="0" fontAlgn="base" hangingPunct="0">
        <a:spcBef>
          <a:spcPct val="0"/>
        </a:spcBef>
        <a:spcAft>
          <a:spcPct val="0"/>
        </a:spcAft>
        <a:defRPr kumimoji="1" sz="3600" b="1">
          <a:solidFill>
            <a:srgbClr val="4288B8"/>
          </a:solidFill>
          <a:latin typeface="Arial" charset="0"/>
        </a:defRPr>
      </a:lvl2pPr>
      <a:lvl3pPr algn="l" rtl="0" eaLnBrk="0" fontAlgn="base" hangingPunct="0">
        <a:spcBef>
          <a:spcPct val="0"/>
        </a:spcBef>
        <a:spcAft>
          <a:spcPct val="0"/>
        </a:spcAft>
        <a:defRPr kumimoji="1" sz="3600" b="1">
          <a:solidFill>
            <a:srgbClr val="4288B8"/>
          </a:solidFill>
          <a:latin typeface="Arial" charset="0"/>
        </a:defRPr>
      </a:lvl3pPr>
      <a:lvl4pPr algn="l" rtl="0" eaLnBrk="0" fontAlgn="base" hangingPunct="0">
        <a:spcBef>
          <a:spcPct val="0"/>
        </a:spcBef>
        <a:spcAft>
          <a:spcPct val="0"/>
        </a:spcAft>
        <a:defRPr kumimoji="1" sz="3600" b="1">
          <a:solidFill>
            <a:srgbClr val="4288B8"/>
          </a:solidFill>
          <a:latin typeface="Arial" charset="0"/>
        </a:defRPr>
      </a:lvl4pPr>
      <a:lvl5pPr algn="l" rtl="0" eaLnBrk="0" fontAlgn="base" hangingPunct="0">
        <a:spcBef>
          <a:spcPct val="0"/>
        </a:spcBef>
        <a:spcAft>
          <a:spcPct val="0"/>
        </a:spcAft>
        <a:defRPr kumimoji="1" sz="3600" b="1">
          <a:solidFill>
            <a:srgbClr val="4288B8"/>
          </a:solidFill>
          <a:latin typeface="Arial" charset="0"/>
        </a:defRPr>
      </a:lvl5pPr>
      <a:lvl6pPr marL="457200" algn="l" rtl="0" eaLnBrk="0" fontAlgn="base" hangingPunct="0">
        <a:spcBef>
          <a:spcPct val="0"/>
        </a:spcBef>
        <a:spcAft>
          <a:spcPct val="0"/>
        </a:spcAft>
        <a:defRPr kumimoji="1" sz="3600" b="1">
          <a:solidFill>
            <a:srgbClr val="4288B8"/>
          </a:solidFill>
          <a:latin typeface="Arial" charset="0"/>
        </a:defRPr>
      </a:lvl6pPr>
      <a:lvl7pPr marL="914400" algn="l" rtl="0" eaLnBrk="0" fontAlgn="base" hangingPunct="0">
        <a:spcBef>
          <a:spcPct val="0"/>
        </a:spcBef>
        <a:spcAft>
          <a:spcPct val="0"/>
        </a:spcAft>
        <a:defRPr kumimoji="1" sz="3600" b="1">
          <a:solidFill>
            <a:srgbClr val="4288B8"/>
          </a:solidFill>
          <a:latin typeface="Arial" charset="0"/>
        </a:defRPr>
      </a:lvl7pPr>
      <a:lvl8pPr marL="1371600" algn="l" rtl="0" eaLnBrk="0" fontAlgn="base" hangingPunct="0">
        <a:spcBef>
          <a:spcPct val="0"/>
        </a:spcBef>
        <a:spcAft>
          <a:spcPct val="0"/>
        </a:spcAft>
        <a:defRPr kumimoji="1" sz="3600" b="1">
          <a:solidFill>
            <a:srgbClr val="4288B8"/>
          </a:solidFill>
          <a:latin typeface="Arial" charset="0"/>
        </a:defRPr>
      </a:lvl8pPr>
      <a:lvl9pPr marL="1828800" algn="l" rtl="0" eaLnBrk="0" fontAlgn="base" hangingPunct="0">
        <a:spcBef>
          <a:spcPct val="0"/>
        </a:spcBef>
        <a:spcAft>
          <a:spcPct val="0"/>
        </a:spcAft>
        <a:defRPr kumimoji="1" sz="3600" b="1">
          <a:solidFill>
            <a:srgbClr val="4288B8"/>
          </a:solidFill>
          <a:latin typeface="Arial" charset="0"/>
        </a:defRPr>
      </a:lvl9pPr>
    </p:titleStyle>
    <p:bodyStyle>
      <a:lvl1pPr marL="342900" indent="-342900" algn="l" rtl="0" eaLnBrk="0" fontAlgn="base" hangingPunct="0">
        <a:spcBef>
          <a:spcPct val="20000"/>
        </a:spcBef>
        <a:spcAft>
          <a:spcPct val="0"/>
        </a:spcAft>
        <a:buClr>
          <a:srgbClr val="35C3DD"/>
        </a:buClr>
        <a:buFont typeface="Wingdings" pitchFamily="2" charset="2"/>
        <a:buChar char="§"/>
        <a:defRPr kumimoji="1" sz="2800">
          <a:solidFill>
            <a:schemeClr val="bg1"/>
          </a:solidFill>
          <a:latin typeface="+mn-lt"/>
          <a:ea typeface="+mn-ea"/>
          <a:cs typeface="+mn-cs"/>
        </a:defRPr>
      </a:lvl1pPr>
      <a:lvl2pPr marL="742950" indent="-285750" algn="l" rtl="0" eaLnBrk="0" fontAlgn="base" hangingPunct="0">
        <a:spcBef>
          <a:spcPct val="20000"/>
        </a:spcBef>
        <a:spcAft>
          <a:spcPct val="0"/>
        </a:spcAft>
        <a:buClr>
          <a:srgbClr val="35C3DD"/>
        </a:buClr>
        <a:buFont typeface="Wingdings" pitchFamily="2" charset="2"/>
        <a:buChar char="§"/>
        <a:defRPr kumimoji="1" sz="2600">
          <a:solidFill>
            <a:schemeClr val="bg1"/>
          </a:solidFill>
          <a:latin typeface="+mn-lt"/>
        </a:defRPr>
      </a:lvl2pPr>
      <a:lvl3pPr marL="1143000" indent="-228600" algn="l" rtl="0" eaLnBrk="0" fontAlgn="base" hangingPunct="0">
        <a:spcBef>
          <a:spcPct val="20000"/>
        </a:spcBef>
        <a:spcAft>
          <a:spcPct val="0"/>
        </a:spcAft>
        <a:buClr>
          <a:srgbClr val="35C3DD"/>
        </a:buClr>
        <a:buFont typeface="Wingdings" pitchFamily="2" charset="2"/>
        <a:buChar char="§"/>
        <a:defRPr kumimoji="1" sz="2400">
          <a:solidFill>
            <a:schemeClr val="bg1"/>
          </a:solidFill>
          <a:latin typeface="+mn-lt"/>
        </a:defRPr>
      </a:lvl3pPr>
      <a:lvl4pPr marL="1598613" indent="-228600" algn="l" rtl="0" eaLnBrk="0" fontAlgn="base" hangingPunct="0">
        <a:spcBef>
          <a:spcPct val="20000"/>
        </a:spcBef>
        <a:spcAft>
          <a:spcPct val="0"/>
        </a:spcAft>
        <a:buClr>
          <a:srgbClr val="35C3DD"/>
        </a:buClr>
        <a:buFont typeface="Wingdings" pitchFamily="2" charset="2"/>
        <a:buChar char="§"/>
        <a:defRPr kumimoji="1" sz="2000">
          <a:solidFill>
            <a:schemeClr val="bg1"/>
          </a:solidFill>
          <a:latin typeface="+mn-lt"/>
        </a:defRPr>
      </a:lvl4pPr>
      <a:lvl5pPr marL="2057400" indent="-228600" algn="l" rtl="0" eaLnBrk="0" fontAlgn="base" hangingPunct="0">
        <a:spcBef>
          <a:spcPct val="20000"/>
        </a:spcBef>
        <a:spcAft>
          <a:spcPct val="0"/>
        </a:spcAft>
        <a:buClr>
          <a:srgbClr val="35C3DD"/>
        </a:buClr>
        <a:buFont typeface="Wingdings" pitchFamily="2" charset="2"/>
        <a:buChar char="§"/>
        <a:defRPr kumimoji="1" sz="2000">
          <a:solidFill>
            <a:schemeClr val="bg1"/>
          </a:solidFill>
          <a:latin typeface="+mn-lt"/>
        </a:defRPr>
      </a:lvl5pPr>
      <a:lvl6pPr marL="2514600" indent="-228600" algn="l" rtl="0" eaLnBrk="0" fontAlgn="base" hangingPunct="0">
        <a:spcBef>
          <a:spcPct val="20000"/>
        </a:spcBef>
        <a:spcAft>
          <a:spcPct val="0"/>
        </a:spcAft>
        <a:buClr>
          <a:srgbClr val="35C3DD"/>
        </a:buClr>
        <a:buFont typeface="Wingdings" pitchFamily="2" charset="2"/>
        <a:buChar char="§"/>
        <a:defRPr kumimoji="1" sz="2000">
          <a:solidFill>
            <a:schemeClr val="bg1"/>
          </a:solidFill>
          <a:latin typeface="+mn-lt"/>
        </a:defRPr>
      </a:lvl6pPr>
      <a:lvl7pPr marL="2971800" indent="-228600" algn="l" rtl="0" eaLnBrk="0" fontAlgn="base" hangingPunct="0">
        <a:spcBef>
          <a:spcPct val="20000"/>
        </a:spcBef>
        <a:spcAft>
          <a:spcPct val="0"/>
        </a:spcAft>
        <a:buClr>
          <a:srgbClr val="35C3DD"/>
        </a:buClr>
        <a:buFont typeface="Wingdings" pitchFamily="2" charset="2"/>
        <a:buChar char="§"/>
        <a:defRPr kumimoji="1" sz="2000">
          <a:solidFill>
            <a:schemeClr val="bg1"/>
          </a:solidFill>
          <a:latin typeface="+mn-lt"/>
        </a:defRPr>
      </a:lvl7pPr>
      <a:lvl8pPr marL="3429000" indent="-228600" algn="l" rtl="0" eaLnBrk="0" fontAlgn="base" hangingPunct="0">
        <a:spcBef>
          <a:spcPct val="20000"/>
        </a:spcBef>
        <a:spcAft>
          <a:spcPct val="0"/>
        </a:spcAft>
        <a:buClr>
          <a:srgbClr val="35C3DD"/>
        </a:buClr>
        <a:buFont typeface="Wingdings" pitchFamily="2" charset="2"/>
        <a:buChar char="§"/>
        <a:defRPr kumimoji="1" sz="2000">
          <a:solidFill>
            <a:schemeClr val="bg1"/>
          </a:solidFill>
          <a:latin typeface="+mn-lt"/>
        </a:defRPr>
      </a:lvl8pPr>
      <a:lvl9pPr marL="3886200" indent="-228600" algn="l" rtl="0" eaLnBrk="0" fontAlgn="base" hangingPunct="0">
        <a:spcBef>
          <a:spcPct val="20000"/>
        </a:spcBef>
        <a:spcAft>
          <a:spcPct val="0"/>
        </a:spcAft>
        <a:buClr>
          <a:srgbClr val="35C3DD"/>
        </a:buClr>
        <a:buFont typeface="Wingdings" pitchFamily="2" charset="2"/>
        <a:buChar char="§"/>
        <a:defRPr kumimoji="1"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447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2743200"/>
            <a:ext cx="822960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9"/>
          <p:cNvSpPr txBox="1">
            <a:spLocks noChangeArrowheads="1"/>
          </p:cNvSpPr>
          <p:nvPr/>
        </p:nvSpPr>
        <p:spPr bwMode="auto">
          <a:xfrm>
            <a:off x="0" y="182563"/>
            <a:ext cx="9144000" cy="396875"/>
          </a:xfrm>
          <a:prstGeom prst="rect">
            <a:avLst/>
          </a:prstGeom>
          <a:noFill/>
          <a:ln w="9525">
            <a:noFill/>
            <a:miter lim="800000"/>
            <a:headEnd/>
            <a:tailEnd/>
          </a:ln>
          <a:effectLst>
            <a:outerShdw dist="17961" dir="2700000" algn="ctr" rotWithShape="0">
              <a:schemeClr val="bg1"/>
            </a:outerShdw>
          </a:effectLst>
        </p:spPr>
        <p:txBody>
          <a:bodyPr>
            <a:spAutoFit/>
          </a:bodyPr>
          <a:lstStyle/>
          <a:p>
            <a:pPr fontAlgn="auto">
              <a:spcBef>
                <a:spcPts val="0"/>
              </a:spcBef>
              <a:spcAft>
                <a:spcPts val="0"/>
              </a:spcAft>
              <a:defRPr/>
            </a:pPr>
            <a:r>
              <a:rPr lang="en-US" sz="2000" b="1" dirty="0" err="1">
                <a:solidFill>
                  <a:srgbClr val="FFFFFF"/>
                </a:solidFill>
                <a:effectLst>
                  <a:outerShdw blurRad="38100" dist="38100" dir="2700000" algn="tl">
                    <a:srgbClr val="000000">
                      <a:alpha val="43137"/>
                    </a:srgbClr>
                  </a:outerShdw>
                </a:effectLst>
              </a:rPr>
              <a:t>Transcultural</a:t>
            </a:r>
            <a:r>
              <a:rPr lang="en-US" sz="2000" b="1" dirty="0">
                <a:solidFill>
                  <a:srgbClr val="FFFFFF"/>
                </a:solidFill>
                <a:effectLst>
                  <a:outerShdw blurRad="38100" dist="38100" dir="2700000" algn="tl">
                    <a:srgbClr val="000000">
                      <a:alpha val="43137"/>
                    </a:srgbClr>
                  </a:outerShdw>
                </a:effectLst>
              </a:rPr>
              <a:t> Health Care: A Culturally Competent Approach, 4th Edition</a:t>
            </a:r>
          </a:p>
        </p:txBody>
      </p:sp>
      <p:sp>
        <p:nvSpPr>
          <p:cNvPr id="1029" name="TextBox 7"/>
          <p:cNvSpPr txBox="1">
            <a:spLocks noChangeArrowheads="1"/>
          </p:cNvSpPr>
          <p:nvPr/>
        </p:nvSpPr>
        <p:spPr bwMode="auto">
          <a:xfrm>
            <a:off x="152400" y="6629400"/>
            <a:ext cx="236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800">
                <a:solidFill>
                  <a:srgbClr val="21567A"/>
                </a:solidFill>
                <a:latin typeface="Myriad Pro" pitchFamily="34" charset="0"/>
              </a:rPr>
              <a:t>Copyright © 2013 F.A. Davis Company</a:t>
            </a:r>
          </a:p>
        </p:txBody>
      </p:sp>
    </p:spTree>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21567A"/>
        </a:buClr>
        <a:buFont typeface="Wingdings"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21567A"/>
        </a:buClr>
        <a:buFont typeface="Wingdings"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21567A"/>
        </a:buClr>
        <a:buFont typeface="Wingdings" pitchFamily="2" charset="2"/>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21567A"/>
        </a:buClr>
        <a:buFont typeface="Wingdings" pitchFamily="2"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21567A"/>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762000" y="2362200"/>
            <a:ext cx="7772400" cy="1371600"/>
          </a:xfrm>
        </p:spPr>
        <p:txBody>
          <a:bodyPr anchor="ctr"/>
          <a:lstStyle/>
          <a:p>
            <a:pPr algn="ctr"/>
            <a:r>
              <a:rPr lang="en-US" dirty="0"/>
              <a:t>Hindu Culture </a:t>
            </a:r>
          </a:p>
        </p:txBody>
      </p:sp>
      <p:sp>
        <p:nvSpPr>
          <p:cNvPr id="4099" name="Rectangle 3"/>
          <p:cNvSpPr>
            <a:spLocks noGrp="1" noChangeArrowheads="1"/>
          </p:cNvSpPr>
          <p:nvPr>
            <p:ph type="subTitle" idx="4294967295"/>
          </p:nvPr>
        </p:nvSpPr>
        <p:spPr>
          <a:xfrm>
            <a:off x="1295400" y="3810000"/>
            <a:ext cx="6400800" cy="914400"/>
          </a:xfrm>
        </p:spPr>
        <p:txBody>
          <a:bodyPr anchor="ctr"/>
          <a:lstStyle/>
          <a:p>
            <a:pPr marL="0" indent="0" algn="ctr">
              <a:lnSpc>
                <a:spcPct val="80000"/>
              </a:lnSpc>
              <a:buFont typeface="Wingdings" pitchFamily="2" charset="2"/>
              <a:buNone/>
            </a:pPr>
            <a:r>
              <a:rPr lang="en-US" dirty="0"/>
              <a:t>Larry </a:t>
            </a:r>
            <a:r>
              <a:rPr lang="en-US" dirty="0" err="1"/>
              <a:t>Purnell</a:t>
            </a:r>
            <a:r>
              <a:rPr lang="en-US" dirty="0"/>
              <a:t>, PhD, RN, FAAN</a:t>
            </a:r>
          </a:p>
          <a:p>
            <a:pPr marL="0" indent="0" algn="ctr">
              <a:lnSpc>
                <a:spcPct val="80000"/>
              </a:lnSpc>
              <a:buFont typeface="Wingdings" pitchFamily="2" charset="2"/>
              <a:buNone/>
            </a:pP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Hindu Family Roles &amp; Organization</a:t>
            </a:r>
          </a:p>
        </p:txBody>
      </p:sp>
      <p:sp>
        <p:nvSpPr>
          <p:cNvPr id="16387" name="Rectangle 3"/>
          <p:cNvSpPr>
            <a:spLocks noGrp="1" noChangeArrowheads="1"/>
          </p:cNvSpPr>
          <p:nvPr>
            <p:ph type="body" idx="1"/>
          </p:nvPr>
        </p:nvSpPr>
        <p:spPr>
          <a:xfrm>
            <a:off x="457200" y="2667000"/>
            <a:ext cx="8331200" cy="3562350"/>
          </a:xfrm>
        </p:spPr>
        <p:txBody>
          <a:bodyPr/>
          <a:lstStyle/>
          <a:p>
            <a:r>
              <a:rPr lang="en-US" dirty="0"/>
              <a:t>No institution in India is more important than the family. </a:t>
            </a:r>
          </a:p>
          <a:p>
            <a:r>
              <a:rPr lang="en-US" dirty="0"/>
              <a:t>The hierarchical structure of authority is the patriarchal joint family based on the principle of superiority of men over women. </a:t>
            </a:r>
          </a:p>
          <a:p>
            <a:r>
              <a:rPr lang="en-US" dirty="0"/>
              <a:t>The male head of the family is legitimized and considered sacred by caste and religion, which delineate relationships.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Hindu Family Roles &amp; Organization</a:t>
            </a:r>
          </a:p>
        </p:txBody>
      </p:sp>
      <p:sp>
        <p:nvSpPr>
          <p:cNvPr id="16387" name="Rectangle 3"/>
          <p:cNvSpPr>
            <a:spLocks noGrp="1" noChangeArrowheads="1"/>
          </p:cNvSpPr>
          <p:nvPr>
            <p:ph type="body" idx="1"/>
          </p:nvPr>
        </p:nvSpPr>
        <p:spPr>
          <a:xfrm>
            <a:off x="457200" y="2286000"/>
            <a:ext cx="8331200" cy="3790950"/>
          </a:xfrm>
        </p:spPr>
        <p:txBody>
          <a:bodyPr/>
          <a:lstStyle/>
          <a:p>
            <a:r>
              <a:rPr lang="en-US" dirty="0"/>
              <a:t>Central relationships are based on continuation and expansion of the male lineage through inheritance and ancestor worship, related to the father-son and brother-brother relationships.</a:t>
            </a:r>
          </a:p>
          <a:p>
            <a:r>
              <a:rPr lang="en-US" dirty="0"/>
              <a:t>A matrilineal system exists in a few areas in the southwestern and northeastern regions of the country; however, power rests with the men in the woman’s family.</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Hindu Family Roles &amp; Organization</a:t>
            </a:r>
          </a:p>
        </p:txBody>
      </p:sp>
      <p:sp>
        <p:nvSpPr>
          <p:cNvPr id="16387" name="Rectangle 3"/>
          <p:cNvSpPr>
            <a:spLocks noGrp="1" noChangeArrowheads="1"/>
          </p:cNvSpPr>
          <p:nvPr>
            <p:ph type="body" idx="1"/>
          </p:nvPr>
        </p:nvSpPr>
        <p:spPr>
          <a:xfrm>
            <a:off x="457200" y="2286000"/>
            <a:ext cx="8331200" cy="3943350"/>
          </a:xfrm>
        </p:spPr>
        <p:txBody>
          <a:bodyPr/>
          <a:lstStyle/>
          <a:p>
            <a:r>
              <a:rPr lang="en-US" dirty="0"/>
              <a:t>A submissive and acquiescent role is expected of women in the first few years of married life with little or no participation in decision-making. </a:t>
            </a:r>
          </a:p>
          <a:p>
            <a:r>
              <a:rPr lang="en-US" dirty="0"/>
              <a:t>Strict norms govern contact and communication with the men of the family, including a woman’s husband. </a:t>
            </a:r>
          </a:p>
          <a:p>
            <a:r>
              <a:rPr lang="en-US" dirty="0"/>
              <a:t>Parents strongly encourage and emphasize scholastic achievement in fields that promise good employment and a high social status.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Hindu Family Roles &amp; Organization</a:t>
            </a:r>
          </a:p>
        </p:txBody>
      </p:sp>
      <p:sp>
        <p:nvSpPr>
          <p:cNvPr id="16387" name="Rectangle 3"/>
          <p:cNvSpPr>
            <a:spLocks noGrp="1" noChangeArrowheads="1"/>
          </p:cNvSpPr>
          <p:nvPr>
            <p:ph type="body" idx="1"/>
          </p:nvPr>
        </p:nvSpPr>
        <p:spPr>
          <a:xfrm>
            <a:off x="457200" y="2362200"/>
            <a:ext cx="8331200" cy="3867150"/>
          </a:xfrm>
        </p:spPr>
        <p:txBody>
          <a:bodyPr/>
          <a:lstStyle/>
          <a:p>
            <a:r>
              <a:rPr lang="en-US" dirty="0"/>
              <a:t>Although many parents expect and accept the Westernization of their children, the question of marriage is still a concern for parents who have opinions about how their children should be married, whether “arranged” or partly arranged. </a:t>
            </a:r>
          </a:p>
          <a:p>
            <a:r>
              <a:rPr lang="en-US" dirty="0"/>
              <a:t>Hindu parents or Indians from all religious traditions want their children to marry other Indians.</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Hindu Family Roles &amp; Organization</a:t>
            </a:r>
          </a:p>
        </p:txBody>
      </p:sp>
      <p:sp>
        <p:nvSpPr>
          <p:cNvPr id="16387" name="Rectangle 3"/>
          <p:cNvSpPr>
            <a:spLocks noGrp="1" noChangeArrowheads="1"/>
          </p:cNvSpPr>
          <p:nvPr>
            <p:ph type="body" idx="1"/>
          </p:nvPr>
        </p:nvSpPr>
        <p:spPr>
          <a:xfrm>
            <a:off x="457200" y="2362200"/>
            <a:ext cx="8331200" cy="3867150"/>
          </a:xfrm>
        </p:spPr>
        <p:txBody>
          <a:bodyPr/>
          <a:lstStyle/>
          <a:p>
            <a:r>
              <a:rPr lang="en-US" dirty="0"/>
              <a:t>Arranged marriages at a young age are considered most desirable for women. </a:t>
            </a:r>
          </a:p>
          <a:p>
            <a:r>
              <a:rPr lang="en-US" dirty="0"/>
              <a:t>The practice of an arranged marriage continues in the United States in order to minimize the stress associated with differences in castes, lifestyles, and expectations between the male and female hierarchy.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Hindu Family Roles &amp; Organization</a:t>
            </a:r>
          </a:p>
        </p:txBody>
      </p:sp>
      <p:sp>
        <p:nvSpPr>
          <p:cNvPr id="16387" name="Rectangle 3"/>
          <p:cNvSpPr>
            <a:spLocks noGrp="1" noChangeArrowheads="1"/>
          </p:cNvSpPr>
          <p:nvPr>
            <p:ph type="body" idx="1"/>
          </p:nvPr>
        </p:nvSpPr>
        <p:spPr>
          <a:xfrm>
            <a:off x="457200" y="2286000"/>
            <a:ext cx="8331200" cy="3943350"/>
          </a:xfrm>
        </p:spPr>
        <p:txBody>
          <a:bodyPr/>
          <a:lstStyle/>
          <a:p>
            <a:r>
              <a:rPr lang="en-US" dirty="0"/>
              <a:t>The two major types of transfer of material wealth accompanying marriage are bride price and a dowry. </a:t>
            </a:r>
          </a:p>
          <a:p>
            <a:r>
              <a:rPr lang="en-US" dirty="0"/>
              <a:t>Bride price is payment in cash and other materials to the bride’s father in exchange for authority over the woman, which passes from her kin group to the bridegroom’s kin group.</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Hindu Family Roles &amp; Organization</a:t>
            </a:r>
          </a:p>
        </p:txBody>
      </p:sp>
      <p:sp>
        <p:nvSpPr>
          <p:cNvPr id="16387" name="Rectangle 3"/>
          <p:cNvSpPr>
            <a:spLocks noGrp="1" noChangeArrowheads="1"/>
          </p:cNvSpPr>
          <p:nvPr>
            <p:ph type="body" idx="1"/>
          </p:nvPr>
        </p:nvSpPr>
        <p:spPr>
          <a:xfrm>
            <a:off x="457200" y="2286000"/>
            <a:ext cx="8331200" cy="3943350"/>
          </a:xfrm>
        </p:spPr>
        <p:txBody>
          <a:bodyPr/>
          <a:lstStyle/>
          <a:p>
            <a:r>
              <a:rPr lang="en-US" dirty="0"/>
              <a:t>In the joint family structure, Hindu women are considered “outsiders” and are socialized and incorporated in such a way that “</a:t>
            </a:r>
            <a:r>
              <a:rPr lang="en-US" dirty="0" err="1"/>
              <a:t>jointness</a:t>
            </a:r>
            <a:r>
              <a:rPr lang="en-US" dirty="0"/>
              <a:t>” and residence are not broken up. </a:t>
            </a:r>
          </a:p>
          <a:p>
            <a:r>
              <a:rPr lang="en-US" dirty="0"/>
              <a:t>A close relationship between the husband and wife is disapproved because it induces favoring the nuclear family and dissolving the joint family. </a:t>
            </a:r>
          </a:p>
          <a:p>
            <a:r>
              <a:rPr lang="en-US" dirty="0"/>
              <a:t>A marriage is regarded as indissoluble.</a:t>
            </a:r>
          </a:p>
          <a:p>
            <a:pPr>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Hindu Family Roles &amp; Organization</a:t>
            </a:r>
          </a:p>
        </p:txBody>
      </p:sp>
      <p:sp>
        <p:nvSpPr>
          <p:cNvPr id="16387" name="Rectangle 3"/>
          <p:cNvSpPr>
            <a:spLocks noGrp="1" noChangeArrowheads="1"/>
          </p:cNvSpPr>
          <p:nvPr>
            <p:ph type="body" idx="1"/>
          </p:nvPr>
        </p:nvSpPr>
        <p:spPr>
          <a:xfrm>
            <a:off x="457200" y="2667000"/>
            <a:ext cx="8331200" cy="3562350"/>
          </a:xfrm>
        </p:spPr>
        <p:txBody>
          <a:bodyPr/>
          <a:lstStyle/>
          <a:p>
            <a:r>
              <a:rPr lang="en-US" dirty="0"/>
              <a:t>Older family members are held in reverence and cared for by their children when self-care becomes a concern. </a:t>
            </a:r>
          </a:p>
          <a:p>
            <a:r>
              <a:rPr lang="en-US" dirty="0"/>
              <a:t>Single-parent, blended, and communal families are not well accepted by Hindus.</a:t>
            </a:r>
          </a:p>
          <a:p>
            <a:r>
              <a:rPr lang="en-US" dirty="0"/>
              <a:t>Homosexuality may cause a social stigma.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err="1">
                <a:solidFill>
                  <a:schemeClr val="bg1"/>
                </a:solidFill>
              </a:rPr>
              <a:t>ClickerCheck</a:t>
            </a:r>
            <a:endParaRPr lang="en-US" b="0" dirty="0">
              <a:solidFill>
                <a:schemeClr val="bg1"/>
              </a:solidFill>
            </a:endParaRPr>
          </a:p>
        </p:txBody>
      </p:sp>
      <p:sp>
        <p:nvSpPr>
          <p:cNvPr id="3" name="Content Placeholder 2"/>
          <p:cNvSpPr>
            <a:spLocks noGrp="1"/>
          </p:cNvSpPr>
          <p:nvPr>
            <p:ph idx="1"/>
          </p:nvPr>
        </p:nvSpPr>
        <p:spPr>
          <a:xfrm>
            <a:off x="228600" y="2133600"/>
            <a:ext cx="8331200" cy="3790950"/>
          </a:xfrm>
        </p:spPr>
        <p:txBody>
          <a:bodyPr/>
          <a:lstStyle/>
          <a:p>
            <a:pPr>
              <a:buNone/>
            </a:pPr>
            <a:r>
              <a:rPr lang="en-US" dirty="0"/>
              <a:t>A male nurse is giving dietary discharge instructions to Mrs.  </a:t>
            </a:r>
            <a:r>
              <a:rPr lang="en-US" dirty="0" err="1"/>
              <a:t>Mukhopadhya</a:t>
            </a:r>
            <a:r>
              <a:rPr lang="en-US" dirty="0"/>
              <a:t>. She </a:t>
            </a:r>
            <a:r>
              <a:rPr lang="en-US" dirty="0" err="1"/>
              <a:t>she</a:t>
            </a:r>
            <a:r>
              <a:rPr lang="en-US" dirty="0"/>
              <a:t> does not maintain eye contact with the nurse. This means she is</a:t>
            </a:r>
          </a:p>
          <a:p>
            <a:pPr marL="514350" indent="-514350">
              <a:buAutoNum type="alphaLcPeriod"/>
            </a:pPr>
            <a:r>
              <a:rPr lang="en-US" dirty="0"/>
              <a:t>Embarrassed.</a:t>
            </a:r>
          </a:p>
          <a:p>
            <a:pPr marL="514350" indent="-514350">
              <a:buAutoNum type="alphaLcPeriod"/>
            </a:pPr>
            <a:r>
              <a:rPr lang="en-US" dirty="0"/>
              <a:t>Does not understand.</a:t>
            </a:r>
          </a:p>
          <a:p>
            <a:pPr marL="514350" indent="-514350">
              <a:buAutoNum type="alphaLcPeriod"/>
            </a:pPr>
            <a:r>
              <a:rPr lang="en-US" dirty="0"/>
              <a:t>Demonstrating respect.  </a:t>
            </a:r>
          </a:p>
          <a:p>
            <a:pPr marL="514350" indent="-514350">
              <a:buAutoNum type="alphaLcPeriod"/>
            </a:pPr>
            <a:r>
              <a:rPr lang="en-US" dirty="0"/>
              <a:t>Does not care. </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a:solidFill>
                  <a:schemeClr val="bg1"/>
                </a:solidFill>
              </a:rPr>
              <a:t>Correct Answer</a:t>
            </a:r>
          </a:p>
        </p:txBody>
      </p:sp>
      <p:sp>
        <p:nvSpPr>
          <p:cNvPr id="3" name="Content Placeholder 2"/>
          <p:cNvSpPr>
            <a:spLocks noGrp="1"/>
          </p:cNvSpPr>
          <p:nvPr>
            <p:ph idx="1"/>
          </p:nvPr>
        </p:nvSpPr>
        <p:spPr/>
        <p:txBody>
          <a:bodyPr/>
          <a:lstStyle/>
          <a:p>
            <a:pPr>
              <a:buNone/>
            </a:pPr>
            <a:r>
              <a:rPr lang="en-US" dirty="0"/>
              <a:t>Correct answer: C</a:t>
            </a:r>
          </a:p>
          <a:p>
            <a:pPr>
              <a:buNone/>
            </a:pPr>
            <a:r>
              <a:rPr lang="en-US" dirty="0"/>
              <a:t>Out of respect, traditional Hindus do not maintain eye contact with authority figures, nor do females maintain eye content with men.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Hindu Overview/Heritage </a:t>
            </a:r>
          </a:p>
        </p:txBody>
      </p:sp>
      <p:sp>
        <p:nvSpPr>
          <p:cNvPr id="5123" name="Rectangle 3"/>
          <p:cNvSpPr>
            <a:spLocks noGrp="1" noChangeArrowheads="1"/>
          </p:cNvSpPr>
          <p:nvPr>
            <p:ph type="body" idx="1"/>
          </p:nvPr>
        </p:nvSpPr>
        <p:spPr>
          <a:xfrm>
            <a:off x="457200" y="2286000"/>
            <a:ext cx="8331200" cy="3867150"/>
          </a:xfrm>
        </p:spPr>
        <p:txBody>
          <a:bodyPr/>
          <a:lstStyle/>
          <a:p>
            <a:r>
              <a:rPr lang="en-US" dirty="0"/>
              <a:t>More than a billion people inhabit India. </a:t>
            </a:r>
          </a:p>
          <a:p>
            <a:r>
              <a:rPr lang="en-US" dirty="0"/>
              <a:t>Eighty percent of the population are Hindus, followers of Hinduism. </a:t>
            </a:r>
          </a:p>
          <a:p>
            <a:r>
              <a:rPr lang="en-US" dirty="0"/>
              <a:t>Other significant religious groups include Sikhs, Moslems, and Christians.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Hindu Workforce Issues</a:t>
            </a:r>
          </a:p>
        </p:txBody>
      </p:sp>
      <p:sp>
        <p:nvSpPr>
          <p:cNvPr id="21507" name="Rectangle 3"/>
          <p:cNvSpPr>
            <a:spLocks noGrp="1" noChangeArrowheads="1"/>
          </p:cNvSpPr>
          <p:nvPr>
            <p:ph type="body" idx="1"/>
          </p:nvPr>
        </p:nvSpPr>
        <p:spPr>
          <a:xfrm>
            <a:off x="457200" y="2514600"/>
            <a:ext cx="8331200" cy="3562350"/>
          </a:xfrm>
        </p:spPr>
        <p:txBody>
          <a:bodyPr/>
          <a:lstStyle/>
          <a:p>
            <a:pPr lvl="0"/>
            <a:r>
              <a:rPr lang="en-US" dirty="0"/>
              <a:t>At work, Hindus adopt American practices and cultural habits. </a:t>
            </a:r>
          </a:p>
          <a:p>
            <a:pPr lvl="0"/>
            <a:r>
              <a:rPr lang="en-US" dirty="0"/>
              <a:t>Hierarchies of age, gender, and caste prescribe transactions among Hindus. </a:t>
            </a:r>
          </a:p>
          <a:p>
            <a:pPr lvl="0"/>
            <a:r>
              <a:rPr lang="en-US" dirty="0"/>
              <a:t>At work, relationships are a reproduction of the authority-dependence characteristic of family and social relationships.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924800" cy="685800"/>
          </a:xfrm>
        </p:spPr>
        <p:txBody>
          <a:bodyPr/>
          <a:lstStyle/>
          <a:p>
            <a:pPr algn="ctr"/>
            <a:r>
              <a:rPr lang="en-US" b="0" dirty="0">
                <a:solidFill>
                  <a:schemeClr val="bg1"/>
                </a:solidFill>
              </a:rPr>
              <a:t>Hindu Workforce Issues</a:t>
            </a:r>
          </a:p>
        </p:txBody>
      </p:sp>
      <p:sp>
        <p:nvSpPr>
          <p:cNvPr id="3" name="Content Placeholder 2"/>
          <p:cNvSpPr>
            <a:spLocks noGrp="1"/>
          </p:cNvSpPr>
          <p:nvPr>
            <p:ph idx="1"/>
          </p:nvPr>
        </p:nvSpPr>
        <p:spPr>
          <a:xfrm>
            <a:off x="457200" y="2209800"/>
            <a:ext cx="8102600" cy="3714750"/>
          </a:xfrm>
        </p:spPr>
        <p:txBody>
          <a:bodyPr/>
          <a:lstStyle/>
          <a:p>
            <a:r>
              <a:rPr lang="en-US" dirty="0"/>
              <a:t>In seeking to establish a personal and benevolent relationship, Hindus may be seen as too eager to please, ingratiating, or docile, all antithetical to the task of assertion and independence. </a:t>
            </a:r>
          </a:p>
          <a:p>
            <a:r>
              <a:rPr lang="en-US" dirty="0"/>
              <a:t>Women avoid direct eye contact with men. </a:t>
            </a:r>
          </a:p>
          <a:p>
            <a:r>
              <a:rPr lang="en-US" dirty="0"/>
              <a:t>Direct eye contact with older people and authority figures is a sign of disrespect.</a:t>
            </a:r>
            <a:r>
              <a:rPr lang="en-US" b="1" dirty="0"/>
              <a:t> </a:t>
            </a:r>
            <a:endParaRPr 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295400"/>
            <a:ext cx="8153400" cy="762000"/>
          </a:xfrm>
        </p:spPr>
        <p:txBody>
          <a:bodyPr/>
          <a:lstStyle/>
          <a:p>
            <a:pPr algn="ctr"/>
            <a:r>
              <a:rPr lang="en-US" b="0" dirty="0">
                <a:solidFill>
                  <a:schemeClr val="bg1"/>
                </a:solidFill>
              </a:rPr>
              <a:t>Hindu Biocultural Ecology</a:t>
            </a:r>
          </a:p>
        </p:txBody>
      </p:sp>
      <p:sp>
        <p:nvSpPr>
          <p:cNvPr id="23555" name="Rectangle 3"/>
          <p:cNvSpPr>
            <a:spLocks noGrp="1" noChangeArrowheads="1"/>
          </p:cNvSpPr>
          <p:nvPr>
            <p:ph type="body" idx="1"/>
          </p:nvPr>
        </p:nvSpPr>
        <p:spPr>
          <a:xfrm>
            <a:off x="457200" y="2514600"/>
            <a:ext cx="8331200" cy="3562350"/>
          </a:xfrm>
        </p:spPr>
        <p:txBody>
          <a:bodyPr/>
          <a:lstStyle/>
          <a:p>
            <a:r>
              <a:rPr lang="en-US" dirty="0"/>
              <a:t>Indian diversity of physical types and can be divided into three general groups according to the color of their skin:</a:t>
            </a:r>
          </a:p>
          <a:p>
            <a:r>
              <a:rPr lang="en-US" dirty="0"/>
              <a:t>White in the north and northwest,</a:t>
            </a:r>
          </a:p>
          <a:p>
            <a:r>
              <a:rPr lang="en-US" dirty="0"/>
              <a:t>Yellow in areas bordering Tibet and Assam, and</a:t>
            </a:r>
          </a:p>
          <a:p>
            <a:r>
              <a:rPr lang="en-US" dirty="0"/>
              <a:t>Black in the south.</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295400"/>
            <a:ext cx="8153400" cy="762000"/>
          </a:xfrm>
        </p:spPr>
        <p:txBody>
          <a:bodyPr/>
          <a:lstStyle/>
          <a:p>
            <a:pPr algn="ctr"/>
            <a:r>
              <a:rPr lang="en-US" b="0" dirty="0">
                <a:solidFill>
                  <a:schemeClr val="bg1"/>
                </a:solidFill>
              </a:rPr>
              <a:t>Hindu Biocultural Ecology</a:t>
            </a:r>
          </a:p>
        </p:txBody>
      </p:sp>
      <p:sp>
        <p:nvSpPr>
          <p:cNvPr id="23555" name="Rectangle 3"/>
          <p:cNvSpPr>
            <a:spLocks noGrp="1" noChangeArrowheads="1"/>
          </p:cNvSpPr>
          <p:nvPr>
            <p:ph type="body" idx="1"/>
          </p:nvPr>
        </p:nvSpPr>
        <p:spPr>
          <a:xfrm>
            <a:off x="457200" y="2057400"/>
            <a:ext cx="8331200" cy="4019550"/>
          </a:xfrm>
        </p:spPr>
        <p:txBody>
          <a:bodyPr/>
          <a:lstStyle/>
          <a:p>
            <a:r>
              <a:rPr lang="en-US" i="1" dirty="0" err="1"/>
              <a:t>Indids</a:t>
            </a:r>
            <a:r>
              <a:rPr lang="en-US" dirty="0"/>
              <a:t> (whites) have a light-brown skin color, wavy black hair, dark or light brown eyes, are tall or of medium height, and are either </a:t>
            </a:r>
            <a:r>
              <a:rPr lang="en-US" dirty="0" err="1"/>
              <a:t>dolichocephalic</a:t>
            </a:r>
            <a:r>
              <a:rPr lang="en-US" dirty="0"/>
              <a:t> (long-headed) or </a:t>
            </a:r>
            <a:r>
              <a:rPr lang="en-US" dirty="0" err="1"/>
              <a:t>brachycephalic</a:t>
            </a:r>
            <a:r>
              <a:rPr lang="en-US" dirty="0"/>
              <a:t> (short-headed). </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Hindu Biocultural Ecology</a:t>
            </a:r>
          </a:p>
        </p:txBody>
      </p:sp>
      <p:sp>
        <p:nvSpPr>
          <p:cNvPr id="23555" name="Rectangle 3"/>
          <p:cNvSpPr>
            <a:spLocks noGrp="1" noChangeArrowheads="1"/>
          </p:cNvSpPr>
          <p:nvPr>
            <p:ph type="body" idx="1"/>
          </p:nvPr>
        </p:nvSpPr>
        <p:spPr>
          <a:xfrm>
            <a:off x="457200" y="2514600"/>
            <a:ext cx="8331200" cy="3562350"/>
          </a:xfrm>
        </p:spPr>
        <p:txBody>
          <a:bodyPr/>
          <a:lstStyle/>
          <a:p>
            <a:r>
              <a:rPr lang="en-US" i="1" dirty="0" err="1"/>
              <a:t>Melanids</a:t>
            </a:r>
            <a:r>
              <a:rPr lang="en-US" dirty="0"/>
              <a:t>, often referred to as the Dravidians and are the population of southern India, have dark skin ranging from light brown to black, elongated heads, broad noses, thick lips, and black, wavy hair. </a:t>
            </a:r>
          </a:p>
          <a:p>
            <a:r>
              <a:rPr lang="en-US" dirty="0"/>
              <a:t>They are usually shorter than 5 feet 6 inches tall. </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Hindu Biocultural Ecology</a:t>
            </a:r>
          </a:p>
        </p:txBody>
      </p:sp>
      <p:sp>
        <p:nvSpPr>
          <p:cNvPr id="23555" name="Rectangle 3"/>
          <p:cNvSpPr>
            <a:spLocks noGrp="1" noChangeArrowheads="1"/>
          </p:cNvSpPr>
          <p:nvPr>
            <p:ph type="body" idx="1"/>
          </p:nvPr>
        </p:nvSpPr>
        <p:spPr>
          <a:xfrm>
            <a:off x="457200" y="2514600"/>
            <a:ext cx="8331200" cy="3562350"/>
          </a:xfrm>
        </p:spPr>
        <p:txBody>
          <a:bodyPr/>
          <a:lstStyle/>
          <a:p>
            <a:r>
              <a:rPr lang="en-US" dirty="0"/>
              <a:t>Common health conditions of Asian Indians include malaria, </a:t>
            </a:r>
            <a:r>
              <a:rPr lang="en-US" dirty="0" err="1"/>
              <a:t>filiariasis</a:t>
            </a:r>
            <a:r>
              <a:rPr lang="en-US" dirty="0"/>
              <a:t>, </a:t>
            </a:r>
            <a:r>
              <a:rPr lang="en-US" dirty="0" err="1"/>
              <a:t>tubersulosis</a:t>
            </a:r>
            <a:r>
              <a:rPr lang="en-US" dirty="0"/>
              <a:t>, pneumonia, cardiovascular diseases, rheumatic heart disease, sickle cell anemia, dental disease, lactose intolerance, cancer of the cheek, nose, and mouth, breast and stomach cancer, </a:t>
            </a:r>
            <a:r>
              <a:rPr lang="en-US" dirty="0" err="1"/>
              <a:t>ichthyosis</a:t>
            </a:r>
            <a:r>
              <a:rPr lang="en-US" dirty="0"/>
              <a:t> </a:t>
            </a:r>
            <a:r>
              <a:rPr lang="en-US" dirty="0" err="1"/>
              <a:t>vulgaris</a:t>
            </a:r>
            <a:r>
              <a:rPr lang="en-US" dirty="0"/>
              <a:t>, beriberi, thiamine deficiency, goiter, </a:t>
            </a:r>
            <a:r>
              <a:rPr lang="en-US" dirty="0" err="1"/>
              <a:t>osteomalacia</a:t>
            </a:r>
            <a:r>
              <a:rPr lang="en-US" dirty="0"/>
              <a:t>, dropsy, and </a:t>
            </a:r>
            <a:r>
              <a:rPr lang="en-US" dirty="0" err="1"/>
              <a:t>flurosis</a:t>
            </a:r>
            <a:r>
              <a:rPr lang="en-US" dirty="0"/>
              <a:t>.</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Hindu Biocultural Ecology</a:t>
            </a:r>
          </a:p>
        </p:txBody>
      </p:sp>
      <p:sp>
        <p:nvSpPr>
          <p:cNvPr id="23555" name="Rectangle 3"/>
          <p:cNvSpPr>
            <a:spLocks noGrp="1" noChangeArrowheads="1"/>
          </p:cNvSpPr>
          <p:nvPr>
            <p:ph type="body" idx="1"/>
          </p:nvPr>
        </p:nvSpPr>
        <p:spPr>
          <a:xfrm>
            <a:off x="457200" y="2514600"/>
            <a:ext cx="8331200" cy="3562350"/>
          </a:xfrm>
        </p:spPr>
        <p:txBody>
          <a:bodyPr/>
          <a:lstStyle/>
          <a:p>
            <a:r>
              <a:rPr lang="en-US" dirty="0"/>
              <a:t>Many individuals require lower doses of lithium, antidepressants, and </a:t>
            </a:r>
            <a:r>
              <a:rPr lang="en-US" dirty="0" err="1"/>
              <a:t>neuroleptics</a:t>
            </a:r>
            <a:r>
              <a:rPr lang="en-US" dirty="0"/>
              <a:t>, and they may experience side effects even with the lower doses. </a:t>
            </a:r>
          </a:p>
          <a:p>
            <a:r>
              <a:rPr lang="en-US" dirty="0"/>
              <a:t>They are also more sensitive to the adverse effects of alcohol consumption, resulting in marked facial flushing, palpitations, and tachycardia.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8001000" cy="762000"/>
          </a:xfrm>
        </p:spPr>
        <p:txBody>
          <a:bodyPr/>
          <a:lstStyle/>
          <a:p>
            <a:pPr algn="ctr"/>
            <a:r>
              <a:rPr lang="en-US" b="0" dirty="0">
                <a:solidFill>
                  <a:schemeClr val="bg1"/>
                </a:solidFill>
              </a:rPr>
              <a:t>Hindu High-risk health Behaviors</a:t>
            </a:r>
          </a:p>
        </p:txBody>
      </p:sp>
      <p:sp>
        <p:nvSpPr>
          <p:cNvPr id="3" name="Content Placeholder 2"/>
          <p:cNvSpPr>
            <a:spLocks noGrp="1"/>
          </p:cNvSpPr>
          <p:nvPr>
            <p:ph idx="1"/>
          </p:nvPr>
        </p:nvSpPr>
        <p:spPr>
          <a:xfrm>
            <a:off x="457200" y="2362200"/>
            <a:ext cx="8102600" cy="3562350"/>
          </a:xfrm>
        </p:spPr>
        <p:txBody>
          <a:bodyPr/>
          <a:lstStyle/>
          <a:p>
            <a:r>
              <a:rPr lang="en-US" dirty="0"/>
              <a:t>Alcoholism and cigarette smoking among Hindu Americans, especially among men, cause significant health problems. </a:t>
            </a:r>
          </a:p>
          <a:p>
            <a:endParaRPr 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8001000" cy="762000"/>
          </a:xfrm>
        </p:spPr>
        <p:txBody>
          <a:bodyPr/>
          <a:lstStyle/>
          <a:p>
            <a:pPr algn="ctr"/>
            <a:r>
              <a:rPr lang="en-US" b="0" dirty="0">
                <a:solidFill>
                  <a:schemeClr val="bg1"/>
                </a:solidFill>
              </a:rPr>
              <a:t>Hindu Nutrition</a:t>
            </a:r>
          </a:p>
        </p:txBody>
      </p:sp>
      <p:sp>
        <p:nvSpPr>
          <p:cNvPr id="3" name="Content Placeholder 2"/>
          <p:cNvSpPr>
            <a:spLocks noGrp="1"/>
          </p:cNvSpPr>
          <p:nvPr>
            <p:ph idx="1"/>
          </p:nvPr>
        </p:nvSpPr>
        <p:spPr>
          <a:xfrm>
            <a:off x="457200" y="2057400"/>
            <a:ext cx="8102600" cy="4114800"/>
          </a:xfrm>
        </p:spPr>
        <p:txBody>
          <a:bodyPr/>
          <a:lstStyle/>
          <a:p>
            <a:r>
              <a:rPr lang="en-US" sz="2400" dirty="0"/>
              <a:t>Dietary habits are complex and regionally varied. Most believe that food was created by the Supreme Being for the benefit of man. </a:t>
            </a:r>
          </a:p>
          <a:p>
            <a:r>
              <a:rPr lang="en-US" sz="2400" dirty="0"/>
              <a:t>The influence of religion is pervasive in food selection, customs, and preparation methods.</a:t>
            </a:r>
          </a:p>
          <a:p>
            <a:r>
              <a:rPr lang="en-US" sz="2400" dirty="0"/>
              <a:t>Classification of regional food habits can be two-fold based on the types of cereals and fresh foods consumed. </a:t>
            </a:r>
          </a:p>
          <a:p>
            <a:r>
              <a:rPr lang="en-US" sz="2400" dirty="0"/>
              <a:t>In the first category are rice and bread eaters; in the second category are vegetarians and non-vegetarians. </a:t>
            </a:r>
          </a:p>
          <a:p>
            <a:endParaRPr lang="en-US" dirty="0"/>
          </a:p>
          <a:p>
            <a:endParaRPr lang="en-US"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8001000" cy="762000"/>
          </a:xfrm>
        </p:spPr>
        <p:txBody>
          <a:bodyPr/>
          <a:lstStyle/>
          <a:p>
            <a:pPr algn="ctr"/>
            <a:r>
              <a:rPr lang="en-US" b="0" dirty="0">
                <a:solidFill>
                  <a:schemeClr val="bg1"/>
                </a:solidFill>
              </a:rPr>
              <a:t>Hindu Nutrition</a:t>
            </a:r>
          </a:p>
        </p:txBody>
      </p:sp>
      <p:sp>
        <p:nvSpPr>
          <p:cNvPr id="3" name="Content Placeholder 2"/>
          <p:cNvSpPr>
            <a:spLocks noGrp="1"/>
          </p:cNvSpPr>
          <p:nvPr>
            <p:ph idx="1"/>
          </p:nvPr>
        </p:nvSpPr>
        <p:spPr>
          <a:xfrm>
            <a:off x="381000" y="2362200"/>
            <a:ext cx="8178800" cy="3562350"/>
          </a:xfrm>
        </p:spPr>
        <p:txBody>
          <a:bodyPr/>
          <a:lstStyle/>
          <a:p>
            <a:r>
              <a:rPr lang="en-US" sz="2400" dirty="0"/>
              <a:t>Vegetarianism is firmly rooted in culture.</a:t>
            </a:r>
          </a:p>
          <a:p>
            <a:r>
              <a:rPr lang="en-US" sz="2400" dirty="0"/>
              <a:t>The term </a:t>
            </a:r>
            <a:r>
              <a:rPr lang="en-US" sz="2400" i="1" dirty="0"/>
              <a:t>non-vegetarian</a:t>
            </a:r>
            <a:r>
              <a:rPr lang="en-US" sz="2400" dirty="0"/>
              <a:t> is used to describe anyone who eats meat, eggs, poultry, fish, and sometimes cheese. </a:t>
            </a:r>
          </a:p>
          <a:p>
            <a:r>
              <a:rPr lang="en-US" sz="2400" dirty="0"/>
              <a:t>Many Brahmins in North India consider eating meat to be religiously sanctioned. </a:t>
            </a:r>
          </a:p>
          <a:p>
            <a:r>
              <a:rPr lang="en-US" sz="2400" dirty="0"/>
              <a:t>In some parts of India, eating fish is acceptable to Brahmins, whereas in other parts eating meat is sacrilegious.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a:solidFill>
                  <a:schemeClr val="bg1"/>
                </a:solidFill>
              </a:rPr>
              <a:t>Hindu Overview/Heritage </a:t>
            </a:r>
          </a:p>
        </p:txBody>
      </p:sp>
      <p:sp>
        <p:nvSpPr>
          <p:cNvPr id="3" name="Content Placeholder 2"/>
          <p:cNvSpPr>
            <a:spLocks noGrp="1"/>
          </p:cNvSpPr>
          <p:nvPr>
            <p:ph idx="1"/>
          </p:nvPr>
        </p:nvSpPr>
        <p:spPr/>
        <p:txBody>
          <a:bodyPr/>
          <a:lstStyle/>
          <a:p>
            <a:r>
              <a:rPr lang="en-US" dirty="0"/>
              <a:t>Different religious sectors share many common cultural beliefs and practices.</a:t>
            </a:r>
          </a:p>
          <a:p>
            <a:r>
              <a:rPr lang="en-US" dirty="0"/>
              <a:t>Immigrants to the United States come predominantly from urban areas, including all major Indian states. </a:t>
            </a:r>
          </a:p>
          <a:p>
            <a:endParaRPr lang="en-US"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8001000" cy="762000"/>
          </a:xfrm>
        </p:spPr>
        <p:txBody>
          <a:bodyPr/>
          <a:lstStyle/>
          <a:p>
            <a:pPr algn="ctr"/>
            <a:r>
              <a:rPr lang="en-US" b="0" dirty="0">
                <a:solidFill>
                  <a:schemeClr val="bg1"/>
                </a:solidFill>
              </a:rPr>
              <a:t>Hindu Nutrition</a:t>
            </a:r>
          </a:p>
        </p:txBody>
      </p:sp>
      <p:sp>
        <p:nvSpPr>
          <p:cNvPr id="3" name="Content Placeholder 2"/>
          <p:cNvSpPr>
            <a:spLocks noGrp="1"/>
          </p:cNvSpPr>
          <p:nvPr>
            <p:ph idx="1"/>
          </p:nvPr>
        </p:nvSpPr>
        <p:spPr>
          <a:xfrm>
            <a:off x="457200" y="2362200"/>
            <a:ext cx="8102600" cy="3562350"/>
          </a:xfrm>
        </p:spPr>
        <p:txBody>
          <a:bodyPr/>
          <a:lstStyle/>
          <a:p>
            <a:r>
              <a:rPr lang="en-US" dirty="0"/>
              <a:t>Dietary staples include rice, wheat, </a:t>
            </a:r>
            <a:r>
              <a:rPr lang="en-US" dirty="0" err="1"/>
              <a:t>jowar</a:t>
            </a:r>
            <a:r>
              <a:rPr lang="en-US" dirty="0"/>
              <a:t>, </a:t>
            </a:r>
            <a:r>
              <a:rPr lang="en-US" dirty="0" err="1"/>
              <a:t>bajra</a:t>
            </a:r>
            <a:r>
              <a:rPr lang="en-US" dirty="0"/>
              <a:t>, jute, oilseeds, peanuts, millet, maize, peas, sugarcane, coconut, and mustard. </a:t>
            </a:r>
          </a:p>
          <a:p>
            <a:r>
              <a:rPr lang="en-US" dirty="0"/>
              <a:t>Cereals supply 70 to 90 percent of the total caloric requirements. </a:t>
            </a:r>
          </a:p>
          <a:p>
            <a:r>
              <a:rPr lang="en-US" dirty="0"/>
              <a:t>A variety of pulses or lentils, cooked vegetables, meat, fish, eggs, and dairy products are also consumed. </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001000" cy="838200"/>
          </a:xfrm>
        </p:spPr>
        <p:txBody>
          <a:bodyPr/>
          <a:lstStyle/>
          <a:p>
            <a:pPr algn="ctr"/>
            <a:r>
              <a:rPr lang="en-US" b="0" dirty="0">
                <a:solidFill>
                  <a:schemeClr val="bg1"/>
                </a:solidFill>
              </a:rPr>
              <a:t>Hindu Nutrition</a:t>
            </a:r>
          </a:p>
        </p:txBody>
      </p:sp>
      <p:sp>
        <p:nvSpPr>
          <p:cNvPr id="3" name="Content Placeholder 2"/>
          <p:cNvSpPr>
            <a:spLocks noGrp="1"/>
          </p:cNvSpPr>
          <p:nvPr>
            <p:ph idx="1"/>
          </p:nvPr>
        </p:nvSpPr>
        <p:spPr>
          <a:xfrm>
            <a:off x="533400" y="2209800"/>
            <a:ext cx="8026400" cy="3962400"/>
          </a:xfrm>
        </p:spPr>
        <p:txBody>
          <a:bodyPr/>
          <a:lstStyle/>
          <a:p>
            <a:r>
              <a:rPr lang="en-US" dirty="0"/>
              <a:t>Heavily spiced (curry) dishes with vegetables, meat, fish, or eggs are favored, and hot pickles and condiments are common. </a:t>
            </a:r>
          </a:p>
          <a:p>
            <a:r>
              <a:rPr lang="en-US" dirty="0"/>
              <a:t>Spice choices include garlic, ginger, turmeric, tamarind, cumin, coriander, and mustard seed. </a:t>
            </a:r>
          </a:p>
          <a:p>
            <a:r>
              <a:rPr lang="en-US" dirty="0"/>
              <a:t>Vegetable choices include onions, tomatoes, potatoes, green leaves, okra, green beans, and root vegetables.</a:t>
            </a:r>
          </a:p>
          <a:p>
            <a:endParaRPr lang="en-US"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a:solidFill>
                  <a:schemeClr val="bg1"/>
                </a:solidFill>
              </a:rPr>
              <a:t>Hindu Nutrition</a:t>
            </a:r>
          </a:p>
        </p:txBody>
      </p:sp>
      <p:sp>
        <p:nvSpPr>
          <p:cNvPr id="3" name="Content Placeholder 2"/>
          <p:cNvSpPr>
            <a:spLocks noGrp="1"/>
          </p:cNvSpPr>
          <p:nvPr>
            <p:ph idx="1"/>
          </p:nvPr>
        </p:nvSpPr>
        <p:spPr>
          <a:xfrm>
            <a:off x="228600" y="1981200"/>
            <a:ext cx="8331200" cy="4267200"/>
          </a:xfrm>
        </p:spPr>
        <p:txBody>
          <a:bodyPr/>
          <a:lstStyle/>
          <a:p>
            <a:r>
              <a:rPr lang="en-US" dirty="0"/>
              <a:t>In North India, wheat is the staple food. Other cereals are </a:t>
            </a:r>
            <a:r>
              <a:rPr lang="en-US" i="1" dirty="0" err="1"/>
              <a:t>jowar</a:t>
            </a:r>
            <a:r>
              <a:rPr lang="en-US" dirty="0"/>
              <a:t>, </a:t>
            </a:r>
            <a:r>
              <a:rPr lang="en-US" i="1" dirty="0" err="1"/>
              <a:t>bajra</a:t>
            </a:r>
            <a:r>
              <a:rPr lang="en-US" dirty="0"/>
              <a:t>, and </a:t>
            </a:r>
            <a:r>
              <a:rPr lang="en-US" i="1" dirty="0" err="1"/>
              <a:t>ragi</a:t>
            </a:r>
            <a:r>
              <a:rPr lang="en-US" dirty="0"/>
              <a:t>, consumed in porridges, gruels, and </a:t>
            </a:r>
            <a:r>
              <a:rPr lang="en-US" i="1" dirty="0" err="1"/>
              <a:t>rotis</a:t>
            </a:r>
            <a:r>
              <a:rPr lang="en-US" dirty="0"/>
              <a:t> (baked pancakes).</a:t>
            </a:r>
          </a:p>
          <a:p>
            <a:r>
              <a:rPr lang="en-US" dirty="0"/>
              <a:t>People from Punjab do not favor fish, and people from the south generally dislike the idea of meat of any kind. </a:t>
            </a:r>
          </a:p>
          <a:p>
            <a:r>
              <a:rPr lang="en-US" dirty="0"/>
              <a:t>In </a:t>
            </a:r>
            <a:r>
              <a:rPr lang="en-US" dirty="0" err="1"/>
              <a:t>Saurashtra</a:t>
            </a:r>
            <a:r>
              <a:rPr lang="en-US" dirty="0"/>
              <a:t> in the south, fish, fowl, flesh, and eggs are taboo practically everywhere.</a:t>
            </a:r>
          </a:p>
          <a:p>
            <a:endParaRPr lang="en-US"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7924800" cy="838200"/>
          </a:xfrm>
        </p:spPr>
        <p:txBody>
          <a:bodyPr/>
          <a:lstStyle/>
          <a:p>
            <a:pPr algn="ctr"/>
            <a:r>
              <a:rPr lang="en-US" b="0" dirty="0">
                <a:solidFill>
                  <a:schemeClr val="bg1"/>
                </a:solidFill>
              </a:rPr>
              <a:t>Hindu Nutrition</a:t>
            </a:r>
          </a:p>
        </p:txBody>
      </p:sp>
      <p:sp>
        <p:nvSpPr>
          <p:cNvPr id="3" name="Content Placeholder 2"/>
          <p:cNvSpPr>
            <a:spLocks noGrp="1"/>
          </p:cNvSpPr>
          <p:nvPr>
            <p:ph idx="1"/>
          </p:nvPr>
        </p:nvSpPr>
        <p:spPr>
          <a:xfrm>
            <a:off x="457200" y="2057400"/>
            <a:ext cx="8102600" cy="4267200"/>
          </a:xfrm>
        </p:spPr>
        <p:txBody>
          <a:bodyPr/>
          <a:lstStyle/>
          <a:p>
            <a:r>
              <a:rPr lang="en-US" dirty="0"/>
              <a:t>Women generally serve the food but may eat separately from men. </a:t>
            </a:r>
          </a:p>
          <a:p>
            <a:r>
              <a:rPr lang="en-US" dirty="0"/>
              <a:t>Women are not allowed to cook during their menstrual periods or have contact with other members of the family. </a:t>
            </a:r>
          </a:p>
          <a:p>
            <a:r>
              <a:rPr lang="en-US" dirty="0"/>
              <a:t>Foremost among the perceptions of Hindus is the belief that certain foods are “hot” and others are “cold,” and therefore, they should only be eaten during certain seasons and not in combination. </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71600"/>
            <a:ext cx="8077200" cy="762000"/>
          </a:xfrm>
        </p:spPr>
        <p:txBody>
          <a:bodyPr/>
          <a:lstStyle/>
          <a:p>
            <a:pPr algn="ctr"/>
            <a:r>
              <a:rPr lang="en-US" b="0" dirty="0">
                <a:solidFill>
                  <a:schemeClr val="bg1"/>
                </a:solidFill>
              </a:rPr>
              <a:t>Hindu Nutrition</a:t>
            </a:r>
          </a:p>
        </p:txBody>
      </p:sp>
      <p:sp>
        <p:nvSpPr>
          <p:cNvPr id="3" name="Content Placeholder 2"/>
          <p:cNvSpPr>
            <a:spLocks noGrp="1"/>
          </p:cNvSpPr>
          <p:nvPr>
            <p:ph idx="1"/>
          </p:nvPr>
        </p:nvSpPr>
        <p:spPr>
          <a:xfrm>
            <a:off x="457200" y="2133600"/>
            <a:ext cx="8102600" cy="4191000"/>
          </a:xfrm>
        </p:spPr>
        <p:txBody>
          <a:bodyPr/>
          <a:lstStyle/>
          <a:p>
            <a:r>
              <a:rPr lang="en-US" dirty="0"/>
              <a:t>Geographic differences in the hot and cold perceptions are dramatic.</a:t>
            </a:r>
          </a:p>
          <a:p>
            <a:r>
              <a:rPr lang="en-US" dirty="0"/>
              <a:t>Many foods considered hot in the north are considered cold in the south. Such perceptions and distinctions are based on how specific foods are thought to affect body functions. </a:t>
            </a:r>
          </a:p>
          <a:p>
            <a:r>
              <a:rPr lang="en-US" dirty="0"/>
              <a:t>Failure to observe rules related to the hot and cold theory of diseases results in illness. </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Hindu Pregnancy and Childbearing Practices</a:t>
            </a:r>
          </a:p>
        </p:txBody>
      </p:sp>
      <p:sp>
        <p:nvSpPr>
          <p:cNvPr id="29699" name="Rectangle 3"/>
          <p:cNvSpPr>
            <a:spLocks noGrp="1" noChangeArrowheads="1"/>
          </p:cNvSpPr>
          <p:nvPr>
            <p:ph type="body" idx="1"/>
          </p:nvPr>
        </p:nvSpPr>
        <p:spPr>
          <a:xfrm>
            <a:off x="457200" y="2667000"/>
            <a:ext cx="8331200" cy="3486150"/>
          </a:xfrm>
        </p:spPr>
        <p:txBody>
          <a:bodyPr/>
          <a:lstStyle/>
          <a:p>
            <a:pPr>
              <a:lnSpc>
                <a:spcPct val="90000"/>
              </a:lnSpc>
            </a:pPr>
            <a:r>
              <a:rPr lang="en-US" sz="2400" dirty="0"/>
              <a:t>Birth control methods include intrauterine devices, condoms, and rhythm and withdrawal methods. </a:t>
            </a:r>
          </a:p>
          <a:p>
            <a:pPr>
              <a:lnSpc>
                <a:spcPct val="90000"/>
              </a:lnSpc>
            </a:pPr>
            <a:r>
              <a:rPr lang="en-US" sz="2400" dirty="0"/>
              <a:t>Grandmothers, mothers, and mothers-in-law are considered to have expert knowledge in the use of home remedies during pregnancy and the postpartum period. </a:t>
            </a:r>
          </a:p>
          <a:p>
            <a:pPr>
              <a:lnSpc>
                <a:spcPct val="90000"/>
              </a:lnSpc>
            </a:pPr>
            <a:r>
              <a:rPr lang="en-US" sz="2400" dirty="0"/>
              <a:t>Many older women frequently travel to the United States to assist new mothers in antenatal and postnatal care that is consistent with traditional customs.</a:t>
            </a:r>
          </a:p>
          <a:p>
            <a:pPr>
              <a:lnSpc>
                <a:spcPct val="90000"/>
              </a:lnSpc>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Hindu Pregnancy and Childbearing Practices</a:t>
            </a:r>
          </a:p>
        </p:txBody>
      </p:sp>
      <p:sp>
        <p:nvSpPr>
          <p:cNvPr id="29699" name="Rectangle 3"/>
          <p:cNvSpPr>
            <a:spLocks noGrp="1" noChangeArrowheads="1"/>
          </p:cNvSpPr>
          <p:nvPr>
            <p:ph type="body" idx="1"/>
          </p:nvPr>
        </p:nvSpPr>
        <p:spPr>
          <a:xfrm>
            <a:off x="457200" y="2743200"/>
            <a:ext cx="8331200" cy="3409950"/>
          </a:xfrm>
        </p:spPr>
        <p:txBody>
          <a:bodyPr/>
          <a:lstStyle/>
          <a:p>
            <a:pPr>
              <a:lnSpc>
                <a:spcPct val="90000"/>
              </a:lnSpc>
            </a:pPr>
            <a:r>
              <a:rPr lang="en-US" dirty="0"/>
              <a:t>The birth of a son is a blessing because the son carries the family name and takes care of the parents in their old age. </a:t>
            </a:r>
          </a:p>
          <a:p>
            <a:pPr>
              <a:lnSpc>
                <a:spcPct val="90000"/>
              </a:lnSpc>
            </a:pPr>
            <a:r>
              <a:rPr lang="en-US" dirty="0"/>
              <a:t>The birth of a daughter is cause for worry and concern because of the traditions associated with dowry, a ritual that can impoverish the lives of those who are less affluent.</a:t>
            </a:r>
          </a:p>
          <a:p>
            <a:pPr>
              <a:lnSpc>
                <a:spcPct val="90000"/>
              </a:lnSpc>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Hindu Pregnancy and Childbearing Practices</a:t>
            </a:r>
          </a:p>
        </p:txBody>
      </p:sp>
      <p:sp>
        <p:nvSpPr>
          <p:cNvPr id="29699" name="Rectangle 3"/>
          <p:cNvSpPr>
            <a:spLocks noGrp="1" noChangeArrowheads="1"/>
          </p:cNvSpPr>
          <p:nvPr>
            <p:ph type="body" idx="1"/>
          </p:nvPr>
        </p:nvSpPr>
        <p:spPr>
          <a:xfrm>
            <a:off x="457200" y="2819400"/>
            <a:ext cx="8331200" cy="3333750"/>
          </a:xfrm>
        </p:spPr>
        <p:txBody>
          <a:bodyPr/>
          <a:lstStyle/>
          <a:p>
            <a:pPr>
              <a:lnSpc>
                <a:spcPct val="90000"/>
              </a:lnSpc>
            </a:pPr>
            <a:r>
              <a:rPr lang="en-US" dirty="0"/>
              <a:t>No taboo against the father being in the delivery room exists, but men are usually not present during birthing.</a:t>
            </a:r>
          </a:p>
          <a:p>
            <a:pPr>
              <a:lnSpc>
                <a:spcPct val="90000"/>
              </a:lnSpc>
            </a:pPr>
            <a:r>
              <a:rPr lang="en-US" dirty="0"/>
              <a:t>Because self-control is valued, women suppress their feelings and emotions during labor and delivery.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1371600"/>
            <a:ext cx="8991600" cy="914400"/>
          </a:xfrm>
        </p:spPr>
        <p:txBody>
          <a:bodyPr/>
          <a:lstStyle/>
          <a:p>
            <a:pPr algn="ctr"/>
            <a:r>
              <a:rPr lang="en-US" b="0" dirty="0">
                <a:solidFill>
                  <a:schemeClr val="bg1"/>
                </a:solidFill>
              </a:rPr>
              <a:t>Hindu Pregnancy &amp; Childbearing Practices</a:t>
            </a:r>
          </a:p>
        </p:txBody>
      </p:sp>
      <p:sp>
        <p:nvSpPr>
          <p:cNvPr id="29699" name="Rectangle 3"/>
          <p:cNvSpPr>
            <a:spLocks noGrp="1" noChangeArrowheads="1"/>
          </p:cNvSpPr>
          <p:nvPr>
            <p:ph type="body" idx="1"/>
          </p:nvPr>
        </p:nvSpPr>
        <p:spPr>
          <a:xfrm>
            <a:off x="457200" y="2590800"/>
            <a:ext cx="8331200" cy="3562350"/>
          </a:xfrm>
        </p:spPr>
        <p:txBody>
          <a:bodyPr/>
          <a:lstStyle/>
          <a:p>
            <a:r>
              <a:rPr lang="en-US" sz="2400" dirty="0"/>
              <a:t>Certain “hot” foods like eggs, </a:t>
            </a:r>
            <a:r>
              <a:rPr lang="en-US" sz="2400" i="1" dirty="0" err="1"/>
              <a:t>jaggery</a:t>
            </a:r>
            <a:r>
              <a:rPr lang="en-US" sz="2400" dirty="0"/>
              <a:t>, coconut, groundnut, maize, mango, papaya, fruit, and meat are avoided during pregnancy because of a fear of abortion caused by heating the body or inducing uterine hemorrhage.</a:t>
            </a:r>
          </a:p>
          <a:p>
            <a:r>
              <a:rPr lang="en-US" sz="2400" dirty="0"/>
              <a:t>Pregnancy is a time of increased body heat; hence, “cold” foods, such as milk, yogurt, and fruits, are considered good. Buttermilk and green leafy vegetables are avoided because of the belief that these foods cause joint pain, body aches, and flatulence. </a:t>
            </a:r>
          </a:p>
          <a:p>
            <a:pPr>
              <a:buNone/>
            </a:pPr>
            <a:endParaRPr lang="en-US" sz="1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1295400"/>
            <a:ext cx="9144000" cy="990600"/>
          </a:xfrm>
        </p:spPr>
        <p:txBody>
          <a:bodyPr/>
          <a:lstStyle/>
          <a:p>
            <a:pPr algn="ctr"/>
            <a:r>
              <a:rPr lang="en-US" b="0" dirty="0">
                <a:solidFill>
                  <a:schemeClr val="bg1"/>
                </a:solidFill>
              </a:rPr>
              <a:t>Hindu Pregnancy &amp; Childbearing Practices</a:t>
            </a:r>
          </a:p>
        </p:txBody>
      </p:sp>
      <p:sp>
        <p:nvSpPr>
          <p:cNvPr id="29699" name="Rectangle 3"/>
          <p:cNvSpPr>
            <a:spLocks noGrp="1" noChangeArrowheads="1"/>
          </p:cNvSpPr>
          <p:nvPr>
            <p:ph type="body" idx="1"/>
          </p:nvPr>
        </p:nvSpPr>
        <p:spPr>
          <a:xfrm>
            <a:off x="457200" y="2438400"/>
            <a:ext cx="8331200" cy="3962400"/>
          </a:xfrm>
        </p:spPr>
        <p:txBody>
          <a:bodyPr/>
          <a:lstStyle/>
          <a:p>
            <a:r>
              <a:rPr lang="en-US" dirty="0"/>
              <a:t>Burning sensations during urination, scanty urine, or a white vaginal discharge are considered serious signs of significant overheating.</a:t>
            </a:r>
          </a:p>
          <a:p>
            <a:r>
              <a:rPr lang="en-US" dirty="0"/>
              <a:t>Overeating and consumption of high-protein foods, including milk, are avoided because such foods result in an exaggerated growth of the baby that may lead to a difficult delivery.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Hindu Overview/Heritage </a:t>
            </a:r>
          </a:p>
        </p:txBody>
      </p:sp>
      <p:sp>
        <p:nvSpPr>
          <p:cNvPr id="5123" name="Rectangle 3"/>
          <p:cNvSpPr>
            <a:spLocks noGrp="1" noChangeArrowheads="1"/>
          </p:cNvSpPr>
          <p:nvPr>
            <p:ph type="body" idx="1"/>
          </p:nvPr>
        </p:nvSpPr>
        <p:spPr>
          <a:xfrm>
            <a:off x="457200" y="2590800"/>
            <a:ext cx="8331200" cy="3562350"/>
          </a:xfrm>
        </p:spPr>
        <p:txBody>
          <a:bodyPr/>
          <a:lstStyle/>
          <a:p>
            <a:r>
              <a:rPr lang="en-US" dirty="0"/>
              <a:t>Most recent immigrants are highly educated. </a:t>
            </a:r>
          </a:p>
          <a:p>
            <a:r>
              <a:rPr lang="en-US" dirty="0"/>
              <a:t>More than 1,600,000 Asian Indians are living in the United States. </a:t>
            </a:r>
          </a:p>
          <a:p>
            <a:r>
              <a:rPr lang="en-US" dirty="0"/>
              <a:t>Most come to the United States to attain a higher standard of living, better working conditions, and job opportunities.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1295400"/>
            <a:ext cx="9144000" cy="990600"/>
          </a:xfrm>
        </p:spPr>
        <p:txBody>
          <a:bodyPr/>
          <a:lstStyle/>
          <a:p>
            <a:pPr algn="ctr"/>
            <a:r>
              <a:rPr lang="en-US" b="0" dirty="0">
                <a:solidFill>
                  <a:schemeClr val="bg1"/>
                </a:solidFill>
              </a:rPr>
              <a:t>Hindu Pregnancy &amp; Childbearing Practices</a:t>
            </a:r>
          </a:p>
        </p:txBody>
      </p:sp>
      <p:sp>
        <p:nvSpPr>
          <p:cNvPr id="29699" name="Rectangle 3"/>
          <p:cNvSpPr>
            <a:spLocks noGrp="1" noChangeArrowheads="1"/>
          </p:cNvSpPr>
          <p:nvPr>
            <p:ph type="body" idx="1"/>
          </p:nvPr>
        </p:nvSpPr>
        <p:spPr>
          <a:xfrm>
            <a:off x="457200" y="2514600"/>
            <a:ext cx="8331200" cy="3886200"/>
          </a:xfrm>
        </p:spPr>
        <p:txBody>
          <a:bodyPr/>
          <a:lstStyle/>
          <a:p>
            <a:r>
              <a:rPr lang="en-US" dirty="0"/>
              <a:t>Morning sickness is caused by an increase in body heat. </a:t>
            </a:r>
          </a:p>
          <a:p>
            <a:r>
              <a:rPr lang="en-US" dirty="0"/>
              <a:t>Anemia caused by iron deficiency is one of the nutritional disorders affecting women of childbearing age. This condition may be aggravated because of the practice of reducing the consumption of leafy vegetables to avoid producing a dark-skinned baby.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447800"/>
            <a:ext cx="8153400" cy="685800"/>
          </a:xfrm>
        </p:spPr>
        <p:txBody>
          <a:bodyPr/>
          <a:lstStyle/>
          <a:p>
            <a:pPr algn="ctr"/>
            <a:r>
              <a:rPr lang="en-US" b="0" dirty="0">
                <a:solidFill>
                  <a:schemeClr val="bg1"/>
                </a:solidFill>
              </a:rPr>
              <a:t>Hindu Childbearing Practices</a:t>
            </a:r>
          </a:p>
        </p:txBody>
      </p:sp>
      <p:sp>
        <p:nvSpPr>
          <p:cNvPr id="29699" name="Rectangle 3"/>
          <p:cNvSpPr>
            <a:spLocks noGrp="1" noChangeArrowheads="1"/>
          </p:cNvSpPr>
          <p:nvPr>
            <p:ph type="body" idx="1"/>
          </p:nvPr>
        </p:nvSpPr>
        <p:spPr>
          <a:xfrm>
            <a:off x="457200" y="2209800"/>
            <a:ext cx="8331200" cy="3943350"/>
          </a:xfrm>
        </p:spPr>
        <p:txBody>
          <a:bodyPr/>
          <a:lstStyle/>
          <a:p>
            <a:r>
              <a:rPr lang="en-US" dirty="0"/>
              <a:t>After the birth, both the mother and the baby undergo purification rites leading to the 11th day. </a:t>
            </a:r>
          </a:p>
          <a:p>
            <a:r>
              <a:rPr lang="en-US" dirty="0"/>
              <a:t>The baby is officially named on the 11th day during the “cradle ceremony,” and several rituals are performed to protect the baby from evil spirits and to ensure longevity</a:t>
            </a:r>
            <a:r>
              <a:rPr lang="en-US" sz="2400" dirty="0"/>
              <a:t>.</a:t>
            </a:r>
          </a:p>
          <a:p>
            <a:pPr>
              <a:buNone/>
            </a:pPr>
            <a:endParaRPr lang="en-US" sz="1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Hindu Childbearing Practices</a:t>
            </a:r>
          </a:p>
        </p:txBody>
      </p:sp>
      <p:sp>
        <p:nvSpPr>
          <p:cNvPr id="29699" name="Rectangle 3"/>
          <p:cNvSpPr>
            <a:spLocks noGrp="1" noChangeArrowheads="1"/>
          </p:cNvSpPr>
          <p:nvPr>
            <p:ph type="body" idx="1"/>
          </p:nvPr>
        </p:nvSpPr>
        <p:spPr>
          <a:xfrm>
            <a:off x="457200" y="2209800"/>
            <a:ext cx="8331200" cy="3943350"/>
          </a:xfrm>
        </p:spPr>
        <p:txBody>
          <a:bodyPr/>
          <a:lstStyle/>
          <a:p>
            <a:r>
              <a:rPr lang="en-US" sz="2400" dirty="0"/>
              <a:t>The postpartum mother is considered to be impure and is confined to a warm room and often keeps the windows closed to protect her against cold drafts. Exposure to air conditioners and fans, even in warm weather, may be considered dangerous. </a:t>
            </a:r>
          </a:p>
          <a:p>
            <a:r>
              <a:rPr lang="en-US" sz="2400" dirty="0"/>
              <a:t>The pollution lasts for 10 days. This period of necessitated and mandatory confinement assists in bonding between the mother and the newborn. It provides the mother with adequate rest and time to tend to the baby’s needs. </a:t>
            </a:r>
          </a:p>
          <a:p>
            <a:pPr>
              <a:buNone/>
            </a:pPr>
            <a:endParaRPr lang="en-US"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Childbearing Practices</a:t>
            </a:r>
          </a:p>
        </p:txBody>
      </p:sp>
      <p:sp>
        <p:nvSpPr>
          <p:cNvPr id="29699" name="Rectangle 3"/>
          <p:cNvSpPr>
            <a:spLocks noGrp="1" noChangeArrowheads="1"/>
          </p:cNvSpPr>
          <p:nvPr>
            <p:ph type="body" idx="1"/>
          </p:nvPr>
        </p:nvSpPr>
        <p:spPr>
          <a:xfrm>
            <a:off x="457200" y="2590800"/>
            <a:ext cx="8331200" cy="3562350"/>
          </a:xfrm>
        </p:spPr>
        <p:txBody>
          <a:bodyPr/>
          <a:lstStyle/>
          <a:p>
            <a:r>
              <a:rPr lang="en-US" dirty="0"/>
              <a:t>A sponge bath for the newborn is recommended until the umbilical cord falls off.</a:t>
            </a:r>
          </a:p>
          <a:p>
            <a:r>
              <a:rPr lang="en-US" dirty="0"/>
              <a:t>Soft massage to the extremities is recommended before bathing the infant.</a:t>
            </a:r>
          </a:p>
          <a:p>
            <a:r>
              <a:rPr lang="en-US" dirty="0"/>
              <a:t>Washing the infant’s hair daily is believed to improve the quality of the hair.</a:t>
            </a:r>
          </a:p>
          <a:p>
            <a:pPr>
              <a:buNone/>
            </a:pPr>
            <a:endParaRPr lang="en-US" sz="1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524000"/>
            <a:ext cx="8153400" cy="533400"/>
          </a:xfrm>
        </p:spPr>
        <p:txBody>
          <a:bodyPr/>
          <a:lstStyle/>
          <a:p>
            <a:pPr algn="ctr"/>
            <a:r>
              <a:rPr lang="en-US" b="0" dirty="0">
                <a:solidFill>
                  <a:schemeClr val="bg1"/>
                </a:solidFill>
              </a:rPr>
              <a:t>Childbearing Practices</a:t>
            </a:r>
          </a:p>
        </p:txBody>
      </p:sp>
      <p:sp>
        <p:nvSpPr>
          <p:cNvPr id="29699" name="Rectangle 3"/>
          <p:cNvSpPr>
            <a:spLocks noGrp="1" noChangeArrowheads="1"/>
          </p:cNvSpPr>
          <p:nvPr>
            <p:ph type="body" idx="1"/>
          </p:nvPr>
        </p:nvSpPr>
        <p:spPr>
          <a:xfrm>
            <a:off x="457200" y="2286000"/>
            <a:ext cx="8331200" cy="4114800"/>
          </a:xfrm>
        </p:spPr>
        <p:txBody>
          <a:bodyPr/>
          <a:lstStyle/>
          <a:p>
            <a:r>
              <a:rPr lang="en-US" dirty="0"/>
              <a:t>During the postpartum period, hot foods, such as </a:t>
            </a:r>
            <a:r>
              <a:rPr lang="en-US" dirty="0" err="1"/>
              <a:t>brinjals</a:t>
            </a:r>
            <a:r>
              <a:rPr lang="en-US" dirty="0"/>
              <a:t>, drumsticks, dried fish, dhal, and greens, are good for lactation. </a:t>
            </a:r>
          </a:p>
          <a:p>
            <a:r>
              <a:rPr lang="en-US" dirty="0"/>
              <a:t>Cold foods, such as buttermilk and curds, gourds, squashes, tomatoes, and potatoes, are restricted because they produce gas. Cold foods are thought to produce diarrhea and indigestion in the infant. </a:t>
            </a:r>
          </a:p>
          <a:p>
            <a:endParaRPr lang="en-US" sz="2000" dirty="0"/>
          </a:p>
          <a:p>
            <a:pPr>
              <a:lnSpc>
                <a:spcPct val="90000"/>
              </a:lnSpc>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a:solidFill>
                  <a:schemeClr val="bg1"/>
                </a:solidFill>
              </a:rPr>
              <a:t>Childbearing Practices</a:t>
            </a:r>
          </a:p>
        </p:txBody>
      </p:sp>
      <p:sp>
        <p:nvSpPr>
          <p:cNvPr id="3" name="Content Placeholder 2"/>
          <p:cNvSpPr>
            <a:spLocks noGrp="1"/>
          </p:cNvSpPr>
          <p:nvPr>
            <p:ph idx="1"/>
          </p:nvPr>
        </p:nvSpPr>
        <p:spPr/>
        <p:txBody>
          <a:bodyPr/>
          <a:lstStyle/>
          <a:p>
            <a:r>
              <a:rPr lang="en-US" dirty="0"/>
              <a:t>Abstentions are primarily practiced for the baby’s health; harmful influences might be transmitted through the mother’s breast milk. Some believe that </a:t>
            </a:r>
            <a:r>
              <a:rPr lang="en-US" dirty="0" err="1"/>
              <a:t>colostrum</a:t>
            </a:r>
            <a:r>
              <a:rPr lang="en-US" dirty="0"/>
              <a:t> is unsuited for infants. Most women think that the milk does not “descend to the breast” until their ritual bath on the third day and, as a result, newborns are fed sugar water or milk expressed from a lactating woman.</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8077200" cy="838200"/>
          </a:xfrm>
        </p:spPr>
        <p:txBody>
          <a:bodyPr/>
          <a:lstStyle/>
          <a:p>
            <a:pPr algn="ctr"/>
            <a:r>
              <a:rPr lang="en-US" b="0" dirty="0">
                <a:solidFill>
                  <a:schemeClr val="bg1"/>
                </a:solidFill>
              </a:rPr>
              <a:t>Childbearing Practices</a:t>
            </a:r>
          </a:p>
        </p:txBody>
      </p:sp>
      <p:sp>
        <p:nvSpPr>
          <p:cNvPr id="3" name="Content Placeholder 2"/>
          <p:cNvSpPr>
            <a:spLocks noGrp="1"/>
          </p:cNvSpPr>
          <p:nvPr>
            <p:ph idx="1"/>
          </p:nvPr>
        </p:nvSpPr>
        <p:spPr>
          <a:xfrm>
            <a:off x="381000" y="1981200"/>
            <a:ext cx="8178800" cy="4419600"/>
          </a:xfrm>
        </p:spPr>
        <p:txBody>
          <a:bodyPr/>
          <a:lstStyle/>
          <a:p>
            <a:r>
              <a:rPr lang="en-US" dirty="0"/>
              <a:t>Breast milk is commonly supplemented with cow’s milk and diluted with sugar water. A child’s stomach is considered weak as a result of diarrhea; therefore, the child is given diluted milk.</a:t>
            </a:r>
          </a:p>
          <a:p>
            <a:r>
              <a:rPr lang="en-US" dirty="0"/>
              <a:t>Sources of protein, such as eggs, curds, and meat are avoided because they might adversely affect the baby.</a:t>
            </a:r>
          </a:p>
          <a:p>
            <a:endParaRPr lang="en-US"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a:solidFill>
                  <a:schemeClr val="bg1"/>
                </a:solidFill>
              </a:rPr>
              <a:t>Childbearing Practices</a:t>
            </a:r>
          </a:p>
        </p:txBody>
      </p:sp>
      <p:sp>
        <p:nvSpPr>
          <p:cNvPr id="3" name="Content Placeholder 2"/>
          <p:cNvSpPr>
            <a:spLocks noGrp="1"/>
          </p:cNvSpPr>
          <p:nvPr>
            <p:ph idx="1"/>
          </p:nvPr>
        </p:nvSpPr>
        <p:spPr/>
        <p:txBody>
          <a:bodyPr/>
          <a:lstStyle/>
          <a:p>
            <a:r>
              <a:rPr lang="en-US" dirty="0"/>
              <a:t>The mother’s diet the first few days is restricted to liquids, rice, gruel, and bread.</a:t>
            </a:r>
          </a:p>
          <a:p>
            <a:r>
              <a:rPr lang="en-US" dirty="0"/>
              <a:t>Boiled rice, eggplant, curry, and tamarind juice are added to the diet between 6 months and a year after the birth of the baby.</a:t>
            </a:r>
          </a:p>
          <a:p>
            <a:pPr>
              <a:buNone/>
            </a:pPr>
            <a:endParaRPr lang="en-US"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295400"/>
            <a:ext cx="8153400" cy="838200"/>
          </a:xfrm>
        </p:spPr>
        <p:txBody>
          <a:bodyPr/>
          <a:lstStyle/>
          <a:p>
            <a:pPr algn="ctr"/>
            <a:r>
              <a:rPr lang="en-US" b="0" dirty="0">
                <a:solidFill>
                  <a:schemeClr val="bg1"/>
                </a:solidFill>
                <a:cs typeface="Arial" charset="0"/>
              </a:rPr>
              <a:t>Hindu Death Rituals</a:t>
            </a:r>
          </a:p>
        </p:txBody>
      </p:sp>
      <p:sp>
        <p:nvSpPr>
          <p:cNvPr id="34819" name="Rectangle 3"/>
          <p:cNvSpPr>
            <a:spLocks noGrp="1" noChangeArrowheads="1"/>
          </p:cNvSpPr>
          <p:nvPr>
            <p:ph type="body" idx="1"/>
          </p:nvPr>
        </p:nvSpPr>
        <p:spPr>
          <a:xfrm>
            <a:off x="457200" y="1905000"/>
            <a:ext cx="8331200" cy="4171950"/>
          </a:xfrm>
        </p:spPr>
        <p:txBody>
          <a:bodyPr/>
          <a:lstStyle/>
          <a:p>
            <a:r>
              <a:rPr lang="en-US" dirty="0"/>
              <a:t>A tenet of Hinduism is that the soul survives the death; death is a rebirth. </a:t>
            </a:r>
          </a:p>
          <a:p>
            <a:r>
              <a:rPr lang="en-US" dirty="0"/>
              <a:t>The death rite is called </a:t>
            </a:r>
            <a:r>
              <a:rPr lang="en-US" i="1" dirty="0" err="1"/>
              <a:t>antyesti</a:t>
            </a:r>
            <a:r>
              <a:rPr lang="en-US" dirty="0"/>
              <a:t>, or last rites. </a:t>
            </a:r>
          </a:p>
          <a:p>
            <a:r>
              <a:rPr lang="en-US" dirty="0"/>
              <a:t>The priest pours water into the mouth of the deceased and blesses the body by tying a thread around the neck or wrist. </a:t>
            </a:r>
          </a:p>
          <a:p>
            <a:r>
              <a:rPr lang="en-US" dirty="0"/>
              <a:t>The eldest son completes prayers for ancestral souls, but all male descendants perform the rites; each offers balls of rice on behalf of the deceased ancestor.</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447800"/>
            <a:ext cx="8153400" cy="762000"/>
          </a:xfrm>
        </p:spPr>
        <p:txBody>
          <a:bodyPr/>
          <a:lstStyle/>
          <a:p>
            <a:pPr algn="ctr"/>
            <a:r>
              <a:rPr lang="en-US" b="0" dirty="0">
                <a:solidFill>
                  <a:schemeClr val="bg1"/>
                </a:solidFill>
                <a:cs typeface="Arial" charset="0"/>
              </a:rPr>
              <a:t>Hindu Death Rituals</a:t>
            </a:r>
          </a:p>
        </p:txBody>
      </p:sp>
      <p:sp>
        <p:nvSpPr>
          <p:cNvPr id="34819" name="Rectangle 3"/>
          <p:cNvSpPr>
            <a:spLocks noGrp="1" noChangeArrowheads="1"/>
          </p:cNvSpPr>
          <p:nvPr>
            <p:ph type="body" idx="1"/>
          </p:nvPr>
        </p:nvSpPr>
        <p:spPr>
          <a:xfrm>
            <a:off x="457200" y="2133600"/>
            <a:ext cx="8331200" cy="3943350"/>
          </a:xfrm>
        </p:spPr>
        <p:txBody>
          <a:bodyPr/>
          <a:lstStyle/>
          <a:p>
            <a:r>
              <a:rPr lang="en-US" dirty="0"/>
              <a:t>The body is usually cremated rather than interred. </a:t>
            </a:r>
          </a:p>
          <a:p>
            <a:r>
              <a:rPr lang="en-US" dirty="0"/>
              <a:t>The ashes are immersed or sprinkled in the holy rivers. Such immersions are of great benefit to the souls of the dead. </a:t>
            </a:r>
          </a:p>
          <a:p>
            <a:r>
              <a:rPr lang="en-US" dirty="0"/>
              <a:t>Hindus may save their family’s ashes to later scatter them in holy rivers when they return to their homeland.</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81000" y="1371600"/>
            <a:ext cx="8001000" cy="762000"/>
          </a:xfrm>
        </p:spPr>
        <p:txBody>
          <a:bodyPr/>
          <a:lstStyle/>
          <a:p>
            <a:r>
              <a:rPr lang="en-US" dirty="0"/>
              <a:t>Hindu Communication</a:t>
            </a:r>
          </a:p>
        </p:txBody>
      </p:sp>
      <p:sp>
        <p:nvSpPr>
          <p:cNvPr id="8195" name="Content Placeholder 2"/>
          <p:cNvSpPr>
            <a:spLocks noGrp="1"/>
          </p:cNvSpPr>
          <p:nvPr>
            <p:ph idx="1"/>
          </p:nvPr>
        </p:nvSpPr>
        <p:spPr>
          <a:xfrm>
            <a:off x="457200" y="2133600"/>
            <a:ext cx="8102600" cy="3790950"/>
          </a:xfrm>
        </p:spPr>
        <p:txBody>
          <a:bodyPr/>
          <a:lstStyle/>
          <a:p>
            <a:r>
              <a:rPr lang="en-US" dirty="0"/>
              <a:t>Asian Indian languages fall into two main groups: Indo-Aryan in the north and Dravidian in the south. </a:t>
            </a:r>
          </a:p>
          <a:p>
            <a:r>
              <a:rPr lang="en-US" dirty="0"/>
              <a:t>Hindi, with 1,652 dialectical variations, is the national language along with English. </a:t>
            </a:r>
          </a:p>
          <a:p>
            <a:r>
              <a:rPr lang="en-US" dirty="0"/>
              <a:t>Women often speak in a soft voice, making it harder to understand what they say. </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cs typeface="Arial" charset="0"/>
              </a:rPr>
              <a:t>Hindu Death Rituals</a:t>
            </a:r>
          </a:p>
        </p:txBody>
      </p:sp>
      <p:sp>
        <p:nvSpPr>
          <p:cNvPr id="34819" name="Rectangle 3"/>
          <p:cNvSpPr>
            <a:spLocks noGrp="1" noChangeArrowheads="1"/>
          </p:cNvSpPr>
          <p:nvPr>
            <p:ph type="body" idx="1"/>
          </p:nvPr>
        </p:nvSpPr>
        <p:spPr>
          <a:xfrm>
            <a:off x="457200" y="2514600"/>
            <a:ext cx="8331200" cy="3562350"/>
          </a:xfrm>
        </p:spPr>
        <p:txBody>
          <a:bodyPr/>
          <a:lstStyle/>
          <a:p>
            <a:r>
              <a:rPr lang="en-US" dirty="0"/>
              <a:t>Women may respond to the death of a loved one with loud wailing, moaning, and beating their chests in front of the corpse, attesting their inability to bear the thought of being left behind to handle situations by themselves.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81000" y="1447800"/>
            <a:ext cx="8001000" cy="685800"/>
          </a:xfrm>
        </p:spPr>
        <p:txBody>
          <a:bodyPr/>
          <a:lstStyle/>
          <a:p>
            <a:pPr algn="ctr"/>
            <a:r>
              <a:rPr lang="en-US" b="0" dirty="0">
                <a:solidFill>
                  <a:schemeClr val="bg1"/>
                </a:solidFill>
              </a:rPr>
              <a:t>Hindu Spirituality</a:t>
            </a:r>
          </a:p>
        </p:txBody>
      </p:sp>
      <p:sp>
        <p:nvSpPr>
          <p:cNvPr id="38915" name="Content Placeholder 2"/>
          <p:cNvSpPr>
            <a:spLocks noGrp="1"/>
          </p:cNvSpPr>
          <p:nvPr>
            <p:ph idx="1"/>
          </p:nvPr>
        </p:nvSpPr>
        <p:spPr>
          <a:xfrm>
            <a:off x="609600" y="2362200"/>
            <a:ext cx="7950200" cy="3562350"/>
          </a:xfrm>
        </p:spPr>
        <p:txBody>
          <a:bodyPr/>
          <a:lstStyle/>
          <a:p>
            <a:r>
              <a:rPr lang="en-US" sz="2400" dirty="0"/>
              <a:t>Hinduism, the largest religion and oldest tradition practiced in India, represents a set of beliefs and a definite social organization. </a:t>
            </a:r>
          </a:p>
          <a:p>
            <a:r>
              <a:rPr lang="en-US" sz="2400" dirty="0"/>
              <a:t>Hinduism denotes belief in the authority of Vedas and other sacred writings of the ancient sages, immortality of the soul and a future life, existence of a Supreme God, the theory of karma and rebirth, theory of the four stages of life, and the theory of four </a:t>
            </a:r>
            <a:r>
              <a:rPr lang="en-US" sz="2400" i="1" dirty="0" err="1"/>
              <a:t>Purusarthas</a:t>
            </a:r>
            <a:r>
              <a:rPr lang="en-US" sz="2400" i="1" dirty="0"/>
              <a:t>,</a:t>
            </a:r>
            <a:r>
              <a:rPr lang="en-US" sz="2400" dirty="0"/>
              <a:t> or ends of human endeavor.</a:t>
            </a:r>
          </a:p>
          <a:p>
            <a:endParaRPr lang="en-US"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04800" y="1447800"/>
            <a:ext cx="8077200" cy="685800"/>
          </a:xfrm>
        </p:spPr>
        <p:txBody>
          <a:bodyPr/>
          <a:lstStyle/>
          <a:p>
            <a:pPr algn="ctr"/>
            <a:r>
              <a:rPr lang="en-US" b="0" dirty="0">
                <a:solidFill>
                  <a:schemeClr val="bg1"/>
                </a:solidFill>
              </a:rPr>
              <a:t>Hindu Spirituality</a:t>
            </a:r>
          </a:p>
        </p:txBody>
      </p:sp>
      <p:sp>
        <p:nvSpPr>
          <p:cNvPr id="38915" name="Content Placeholder 2"/>
          <p:cNvSpPr>
            <a:spLocks noGrp="1"/>
          </p:cNvSpPr>
          <p:nvPr>
            <p:ph idx="1"/>
          </p:nvPr>
        </p:nvSpPr>
        <p:spPr>
          <a:xfrm>
            <a:off x="381000" y="2133600"/>
            <a:ext cx="8178800" cy="4191000"/>
          </a:xfrm>
        </p:spPr>
        <p:txBody>
          <a:bodyPr/>
          <a:lstStyle/>
          <a:p>
            <a:r>
              <a:rPr lang="en-US" dirty="0"/>
              <a:t>Orthodox Hindus view society as divinely ordained on the basis of the four castes: (a) </a:t>
            </a:r>
            <a:r>
              <a:rPr lang="en-US" i="1" dirty="0"/>
              <a:t>Brahmin,</a:t>
            </a:r>
            <a:r>
              <a:rPr lang="en-US" dirty="0"/>
              <a:t> the highest caste, priests and scholars, emerged from the head of God; (b) </a:t>
            </a:r>
            <a:r>
              <a:rPr lang="en-US" i="1" dirty="0" err="1"/>
              <a:t>Kshtriya</a:t>
            </a:r>
            <a:r>
              <a:rPr lang="en-US" i="1" dirty="0"/>
              <a:t>,</a:t>
            </a:r>
            <a:r>
              <a:rPr lang="en-US" dirty="0"/>
              <a:t> warriors, from the arms; (c) </a:t>
            </a:r>
            <a:r>
              <a:rPr lang="en-US" i="1" dirty="0" err="1"/>
              <a:t>Vaisya</a:t>
            </a:r>
            <a:r>
              <a:rPr lang="en-US" i="1" dirty="0"/>
              <a:t>,</a:t>
            </a:r>
            <a:r>
              <a:rPr lang="en-US" dirty="0"/>
              <a:t> merchants, from the waist; and (d) </a:t>
            </a:r>
            <a:r>
              <a:rPr lang="en-US" i="1" dirty="0" err="1"/>
              <a:t>Sudra</a:t>
            </a:r>
            <a:r>
              <a:rPr lang="en-US" i="1" dirty="0"/>
              <a:t>,</a:t>
            </a:r>
            <a:r>
              <a:rPr lang="en-US" dirty="0"/>
              <a:t> menials, from the feet of God.</a:t>
            </a:r>
          </a:p>
          <a:p>
            <a:r>
              <a:rPr lang="en-US" dirty="0"/>
              <a:t>Hindu legal codes are based on the caste system. </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81000" y="1447800"/>
            <a:ext cx="8001000" cy="685800"/>
          </a:xfrm>
        </p:spPr>
        <p:txBody>
          <a:bodyPr/>
          <a:lstStyle/>
          <a:p>
            <a:pPr algn="ctr"/>
            <a:r>
              <a:rPr lang="en-US" b="0" dirty="0">
                <a:solidFill>
                  <a:schemeClr val="bg1"/>
                </a:solidFill>
              </a:rPr>
              <a:t>Hindu Spirituality</a:t>
            </a:r>
          </a:p>
        </p:txBody>
      </p:sp>
      <p:sp>
        <p:nvSpPr>
          <p:cNvPr id="38915" name="Content Placeholder 2"/>
          <p:cNvSpPr>
            <a:spLocks noGrp="1"/>
          </p:cNvSpPr>
          <p:nvPr>
            <p:ph idx="1"/>
          </p:nvPr>
        </p:nvSpPr>
        <p:spPr>
          <a:xfrm>
            <a:off x="457200" y="2133600"/>
            <a:ext cx="8102600" cy="4114800"/>
          </a:xfrm>
        </p:spPr>
        <p:txBody>
          <a:bodyPr/>
          <a:lstStyle/>
          <a:p>
            <a:r>
              <a:rPr lang="en-US" sz="2400" dirty="0"/>
              <a:t>Women often fast one day a week or for a lunar month to fulfill a vow made to a deity in supplication for a particular blessing. </a:t>
            </a:r>
          </a:p>
          <a:p>
            <a:r>
              <a:rPr lang="en-US" sz="2400" dirty="0"/>
              <a:t>Wives frequently fast to secure the continued health of their husbands and families.</a:t>
            </a:r>
          </a:p>
          <a:p>
            <a:r>
              <a:rPr lang="en-US" sz="2400" dirty="0"/>
              <a:t>Shrines may be set up in the living room, dining room, or in a back room or in a closet. </a:t>
            </a:r>
          </a:p>
          <a:p>
            <a:r>
              <a:rPr lang="en-US" sz="2400" dirty="0"/>
              <a:t>The shrine typically contains representations or symbols of one or more deities.</a:t>
            </a:r>
          </a:p>
          <a:p>
            <a:pPr>
              <a:buNone/>
            </a:pPr>
            <a:endParaRPr lang="en-US" sz="2400" dirty="0"/>
          </a:p>
          <a:p>
            <a:endParaRPr lang="en-US" dirty="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err="1">
                <a:solidFill>
                  <a:schemeClr val="bg1"/>
                </a:solidFill>
              </a:rPr>
              <a:t>ClickerCheck</a:t>
            </a:r>
            <a:endParaRPr lang="en-US" b="0" dirty="0">
              <a:solidFill>
                <a:schemeClr val="bg1"/>
              </a:solidFill>
            </a:endParaRPr>
          </a:p>
        </p:txBody>
      </p:sp>
      <p:sp>
        <p:nvSpPr>
          <p:cNvPr id="3" name="Content Placeholder 2"/>
          <p:cNvSpPr>
            <a:spLocks noGrp="1"/>
          </p:cNvSpPr>
          <p:nvPr>
            <p:ph idx="1"/>
          </p:nvPr>
        </p:nvSpPr>
        <p:spPr/>
        <p:txBody>
          <a:bodyPr/>
          <a:lstStyle/>
          <a:p>
            <a:pPr>
              <a:buNone/>
            </a:pPr>
            <a:r>
              <a:rPr lang="en-US" dirty="0"/>
              <a:t>The wife of Mr. </a:t>
            </a:r>
            <a:r>
              <a:rPr lang="en-US" dirty="0" err="1"/>
              <a:t>Ganganna</a:t>
            </a:r>
            <a:r>
              <a:rPr lang="en-US" dirty="0"/>
              <a:t> ask the nurse to arrange </a:t>
            </a:r>
            <a:r>
              <a:rPr lang="en-US" i="1" dirty="0" err="1"/>
              <a:t>antyesti</a:t>
            </a:r>
            <a:r>
              <a:rPr lang="en-US" i="1" dirty="0"/>
              <a:t> </a:t>
            </a:r>
            <a:r>
              <a:rPr lang="en-US" dirty="0"/>
              <a:t>for her critically ill husband. The nurse recognizes that </a:t>
            </a:r>
            <a:r>
              <a:rPr lang="en-US" i="1" dirty="0" err="1"/>
              <a:t>antyesti</a:t>
            </a:r>
            <a:r>
              <a:rPr lang="en-US" i="1" dirty="0"/>
              <a:t> </a:t>
            </a:r>
            <a:r>
              <a:rPr lang="en-US" dirty="0"/>
              <a:t>is</a:t>
            </a:r>
          </a:p>
          <a:p>
            <a:pPr>
              <a:buNone/>
            </a:pPr>
            <a:r>
              <a:rPr lang="en-US" i="1" dirty="0"/>
              <a:t>a. </a:t>
            </a:r>
            <a:r>
              <a:rPr lang="en-US" dirty="0"/>
              <a:t>Last rights.</a:t>
            </a:r>
          </a:p>
          <a:p>
            <a:pPr>
              <a:buNone/>
            </a:pPr>
            <a:r>
              <a:rPr lang="en-US" dirty="0"/>
              <a:t>b. A Hindu religious leader.</a:t>
            </a:r>
          </a:p>
          <a:p>
            <a:pPr>
              <a:buNone/>
            </a:pPr>
            <a:r>
              <a:rPr lang="en-US" dirty="0"/>
              <a:t>c. A traditional Hindu healer.</a:t>
            </a:r>
          </a:p>
          <a:p>
            <a:pPr>
              <a:buNone/>
            </a:pPr>
            <a:r>
              <a:rPr lang="en-US" dirty="0"/>
              <a:t>d. A strength enhancing special drink. </a:t>
            </a:r>
          </a:p>
          <a:p>
            <a:pPr>
              <a:buNone/>
            </a:pPr>
            <a:endParaRPr lang="en-US" dirty="0"/>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a:solidFill>
                  <a:schemeClr val="bg1"/>
                </a:solidFill>
              </a:rPr>
              <a:t>Correct Answer</a:t>
            </a:r>
          </a:p>
        </p:txBody>
      </p:sp>
      <p:sp>
        <p:nvSpPr>
          <p:cNvPr id="3" name="Content Placeholder 2"/>
          <p:cNvSpPr>
            <a:spLocks noGrp="1"/>
          </p:cNvSpPr>
          <p:nvPr>
            <p:ph idx="1"/>
          </p:nvPr>
        </p:nvSpPr>
        <p:spPr/>
        <p:txBody>
          <a:bodyPr/>
          <a:lstStyle/>
          <a:p>
            <a:pPr>
              <a:buNone/>
            </a:pPr>
            <a:r>
              <a:rPr lang="en-US" dirty="0"/>
              <a:t>Correct answer: A</a:t>
            </a:r>
          </a:p>
          <a:p>
            <a:pPr>
              <a:buNone/>
            </a:pPr>
            <a:r>
              <a:rPr lang="en-US" i="1" dirty="0" err="1"/>
              <a:t>Antyesti</a:t>
            </a:r>
            <a:r>
              <a:rPr lang="en-US" i="1" dirty="0"/>
              <a:t> </a:t>
            </a:r>
            <a:r>
              <a:rPr lang="en-US" dirty="0"/>
              <a:t>is last rights among Hindus.</a:t>
            </a:r>
          </a:p>
          <a:p>
            <a:pPr>
              <a:buNone/>
            </a:pPr>
            <a:endParaRPr lang="en-US" dirty="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Hindu Health-care Practices</a:t>
            </a:r>
          </a:p>
        </p:txBody>
      </p:sp>
      <p:sp>
        <p:nvSpPr>
          <p:cNvPr id="40963" name="Rectangle 3"/>
          <p:cNvSpPr>
            <a:spLocks noGrp="1" noChangeArrowheads="1"/>
          </p:cNvSpPr>
          <p:nvPr>
            <p:ph type="body" idx="1"/>
          </p:nvPr>
        </p:nvSpPr>
        <p:spPr>
          <a:xfrm>
            <a:off x="457200" y="2286000"/>
            <a:ext cx="8331200" cy="3943350"/>
          </a:xfrm>
        </p:spPr>
        <p:txBody>
          <a:bodyPr/>
          <a:lstStyle/>
          <a:p>
            <a:r>
              <a:rPr lang="en-US" dirty="0"/>
              <a:t>Physical examinations are especially traumatic to women who may not have experienced or heard about Pap tests and mammography exams.</a:t>
            </a:r>
          </a:p>
          <a:p>
            <a:r>
              <a:rPr lang="en-US" dirty="0"/>
              <a:t>Most individuals believe that illnesses attack an individual through the mind, body, and soul. </a:t>
            </a:r>
          </a:p>
          <a:p>
            <a:r>
              <a:rPr lang="en-US" dirty="0"/>
              <a:t>Some believe that too much sexual activity and worry are associated with tuberculosis.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Hindu Health-care Practices</a:t>
            </a:r>
          </a:p>
        </p:txBody>
      </p:sp>
      <p:sp>
        <p:nvSpPr>
          <p:cNvPr id="40963" name="Rectangle 3"/>
          <p:cNvSpPr>
            <a:spLocks noGrp="1" noChangeArrowheads="1"/>
          </p:cNvSpPr>
          <p:nvPr>
            <p:ph type="body" idx="1"/>
          </p:nvPr>
        </p:nvSpPr>
        <p:spPr>
          <a:xfrm>
            <a:off x="457200" y="2286000"/>
            <a:ext cx="8331200" cy="4019550"/>
          </a:xfrm>
        </p:spPr>
        <p:txBody>
          <a:bodyPr/>
          <a:lstStyle/>
          <a:p>
            <a:r>
              <a:rPr lang="en-US" sz="2400" dirty="0"/>
              <a:t>Suffering of any kind produces hope, which is essential to life. </a:t>
            </a:r>
          </a:p>
          <a:p>
            <a:r>
              <a:rPr lang="en-US" sz="2400" dirty="0"/>
              <a:t>To maintain harmony between self and the supernatural world, the belief that one can do little to restore health by oneself provides a basis for ceremonies and rituals.</a:t>
            </a:r>
          </a:p>
          <a:p>
            <a:r>
              <a:rPr lang="en-US" sz="2400" dirty="0"/>
              <a:t>Worshiping goddesses, pilgrimages to holy places, and pouring water at the roots of sacred trees have medicinal effects in healing the sick person and in appeasing the planets to help prevent illnesses and misfortunes.</a:t>
            </a:r>
          </a:p>
          <a:p>
            <a:endParaRPr lang="en-US" dirty="0"/>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Hindu Health-care Practices</a:t>
            </a:r>
          </a:p>
        </p:txBody>
      </p:sp>
      <p:sp>
        <p:nvSpPr>
          <p:cNvPr id="40963" name="Rectangle 3"/>
          <p:cNvSpPr>
            <a:spLocks noGrp="1" noChangeArrowheads="1"/>
          </p:cNvSpPr>
          <p:nvPr>
            <p:ph type="body" idx="1"/>
          </p:nvPr>
        </p:nvSpPr>
        <p:spPr>
          <a:xfrm>
            <a:off x="457200" y="2438400"/>
            <a:ext cx="8331200" cy="3790950"/>
          </a:xfrm>
        </p:spPr>
        <p:txBody>
          <a:bodyPr/>
          <a:lstStyle/>
          <a:p>
            <a:r>
              <a:rPr lang="en-US" sz="2400" dirty="0"/>
              <a:t>In </a:t>
            </a:r>
            <a:r>
              <a:rPr lang="en-US" sz="2400" i="1" dirty="0" err="1"/>
              <a:t>Ayurveda</a:t>
            </a:r>
            <a:r>
              <a:rPr lang="en-US" sz="2400" i="1" dirty="0"/>
              <a:t>,</a:t>
            </a:r>
            <a:r>
              <a:rPr lang="en-US" sz="2400" dirty="0"/>
              <a:t> the traditional system of medicine in India, the primary emphasis is on the prevention of illnesses. Individuals have to be aware of their own health needs. </a:t>
            </a:r>
          </a:p>
          <a:p>
            <a:r>
              <a:rPr lang="en-US" sz="2400" dirty="0"/>
              <a:t>One of the principles of </a:t>
            </a:r>
            <a:r>
              <a:rPr lang="en-US" sz="2400" dirty="0" err="1"/>
              <a:t>Ayurveda</a:t>
            </a:r>
            <a:r>
              <a:rPr lang="en-US" sz="2400" dirty="0"/>
              <a:t> includes the art of living and proper health care, advocating that one’s health is a personal responsibility. </a:t>
            </a:r>
          </a:p>
          <a:p>
            <a:r>
              <a:rPr lang="en-US" sz="2400" dirty="0"/>
              <a:t>The key to health is an orderly daily life in which personal hygiene, diet, work, and sleep and rest patterns are regulated.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Hindu Health-care Practices</a:t>
            </a:r>
          </a:p>
        </p:txBody>
      </p:sp>
      <p:sp>
        <p:nvSpPr>
          <p:cNvPr id="40963" name="Rectangle 3"/>
          <p:cNvSpPr>
            <a:spLocks noGrp="1" noChangeArrowheads="1"/>
          </p:cNvSpPr>
          <p:nvPr>
            <p:ph type="body" idx="1"/>
          </p:nvPr>
        </p:nvSpPr>
        <p:spPr>
          <a:xfrm>
            <a:off x="457200" y="2362200"/>
            <a:ext cx="8331200" cy="3867150"/>
          </a:xfrm>
        </p:spPr>
        <p:txBody>
          <a:bodyPr/>
          <a:lstStyle/>
          <a:p>
            <a:r>
              <a:rPr lang="en-US" dirty="0"/>
              <a:t>A common health problem is self-medication. </a:t>
            </a:r>
          </a:p>
          <a:p>
            <a:r>
              <a:rPr lang="en-US" dirty="0"/>
              <a:t>Those migrating to America are accustomed to self-medicating and may bring medications with them or obtain medications through relatives and friends. </a:t>
            </a:r>
          </a:p>
          <a:p>
            <a:r>
              <a:rPr lang="en-US" dirty="0"/>
              <a:t>The traditional healers use </a:t>
            </a:r>
            <a:r>
              <a:rPr lang="en-US" dirty="0" err="1"/>
              <a:t>Ayurvedic</a:t>
            </a:r>
            <a:r>
              <a:rPr lang="en-US" dirty="0"/>
              <a:t>, </a:t>
            </a:r>
            <a:r>
              <a:rPr lang="en-US" dirty="0" err="1"/>
              <a:t>Siddha</a:t>
            </a:r>
            <a:r>
              <a:rPr lang="en-US" dirty="0"/>
              <a:t>, and </a:t>
            </a:r>
            <a:r>
              <a:rPr lang="en-US" dirty="0" err="1"/>
              <a:t>Unani</a:t>
            </a:r>
            <a:r>
              <a:rPr lang="en-US" dirty="0"/>
              <a:t> medical systems all of which are based on the </a:t>
            </a:r>
            <a:r>
              <a:rPr lang="en-US" dirty="0" err="1"/>
              <a:t>Tridosha</a:t>
            </a:r>
            <a:r>
              <a:rPr lang="en-US" dirty="0"/>
              <a:t> theory.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1371600"/>
            <a:ext cx="8077200" cy="990600"/>
          </a:xfrm>
        </p:spPr>
        <p:txBody>
          <a:bodyPr/>
          <a:lstStyle/>
          <a:p>
            <a:r>
              <a:rPr lang="en-US" dirty="0"/>
              <a:t>Hindu Communication</a:t>
            </a:r>
          </a:p>
        </p:txBody>
      </p:sp>
      <p:sp>
        <p:nvSpPr>
          <p:cNvPr id="8195" name="Content Placeholder 2"/>
          <p:cNvSpPr>
            <a:spLocks noGrp="1"/>
          </p:cNvSpPr>
          <p:nvPr>
            <p:ph idx="1"/>
          </p:nvPr>
        </p:nvSpPr>
        <p:spPr>
          <a:xfrm>
            <a:off x="533400" y="2743200"/>
            <a:ext cx="8026400" cy="3181350"/>
          </a:xfrm>
        </p:spPr>
        <p:txBody>
          <a:bodyPr/>
          <a:lstStyle/>
          <a:p>
            <a:r>
              <a:rPr lang="en-US" dirty="0"/>
              <a:t>Men may become intense and loud when they converse with other family members. </a:t>
            </a:r>
          </a:p>
          <a:p>
            <a:r>
              <a:rPr lang="en-US" dirty="0"/>
              <a:t>Women avoid direct eye contact with men. </a:t>
            </a:r>
          </a:p>
          <a:p>
            <a:r>
              <a:rPr lang="en-US" dirty="0"/>
              <a:t>Direct eye contact with older people and authority figures may be considered a sign of disrespect.</a:t>
            </a:r>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Hindu Health-care Practices</a:t>
            </a:r>
          </a:p>
        </p:txBody>
      </p:sp>
      <p:sp>
        <p:nvSpPr>
          <p:cNvPr id="40963" name="Rectangle 3"/>
          <p:cNvSpPr>
            <a:spLocks noGrp="1" noChangeArrowheads="1"/>
          </p:cNvSpPr>
          <p:nvPr>
            <p:ph type="body" idx="1"/>
          </p:nvPr>
        </p:nvSpPr>
        <p:spPr>
          <a:xfrm>
            <a:off x="457200" y="2438400"/>
            <a:ext cx="8331200" cy="3790950"/>
          </a:xfrm>
        </p:spPr>
        <p:txBody>
          <a:bodyPr/>
          <a:lstStyle/>
          <a:p>
            <a:r>
              <a:rPr lang="en-US" dirty="0"/>
              <a:t>The </a:t>
            </a:r>
            <a:r>
              <a:rPr lang="en-US" dirty="0" err="1"/>
              <a:t>Ayurvedic</a:t>
            </a:r>
            <a:r>
              <a:rPr lang="en-US" dirty="0"/>
              <a:t> system uses herbs and roots; the </a:t>
            </a:r>
            <a:r>
              <a:rPr lang="en-US" dirty="0" err="1"/>
              <a:t>Siddha</a:t>
            </a:r>
            <a:r>
              <a:rPr lang="en-US" dirty="0"/>
              <a:t> system, practiced mainly in the southern part of India, uses medicines; and the </a:t>
            </a:r>
            <a:r>
              <a:rPr lang="en-US" dirty="0" err="1"/>
              <a:t>Unani</a:t>
            </a:r>
            <a:r>
              <a:rPr lang="en-US" dirty="0"/>
              <a:t> system, similar to the </a:t>
            </a:r>
            <a:r>
              <a:rPr lang="en-US" dirty="0" err="1"/>
              <a:t>Siddha</a:t>
            </a:r>
            <a:r>
              <a:rPr lang="en-US" dirty="0"/>
              <a:t>, is practiced by Muslims.</a:t>
            </a:r>
          </a:p>
          <a:p>
            <a:r>
              <a:rPr lang="en-US" dirty="0"/>
              <a:t>According to the </a:t>
            </a:r>
            <a:r>
              <a:rPr lang="en-US" dirty="0" err="1"/>
              <a:t>Tridosha</a:t>
            </a:r>
            <a:r>
              <a:rPr lang="en-US" dirty="0"/>
              <a:t> theory, the body is made up of modifications of the five elements: air, space, fire, water, and earth. </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371600"/>
            <a:ext cx="8153400" cy="685800"/>
          </a:xfrm>
        </p:spPr>
        <p:txBody>
          <a:bodyPr/>
          <a:lstStyle/>
          <a:p>
            <a:pPr algn="ctr"/>
            <a:r>
              <a:rPr lang="en-US" b="0" dirty="0">
                <a:solidFill>
                  <a:schemeClr val="bg1"/>
                </a:solidFill>
              </a:rPr>
              <a:t>Hindu Health-care Practices</a:t>
            </a:r>
          </a:p>
        </p:txBody>
      </p:sp>
      <p:sp>
        <p:nvSpPr>
          <p:cNvPr id="40963" name="Rectangle 3"/>
          <p:cNvSpPr>
            <a:spLocks noGrp="1" noChangeArrowheads="1"/>
          </p:cNvSpPr>
          <p:nvPr>
            <p:ph type="body" idx="1"/>
          </p:nvPr>
        </p:nvSpPr>
        <p:spPr>
          <a:xfrm>
            <a:off x="457200" y="1981200"/>
            <a:ext cx="8331200" cy="4248150"/>
          </a:xfrm>
        </p:spPr>
        <p:txBody>
          <a:bodyPr/>
          <a:lstStyle/>
          <a:p>
            <a:r>
              <a:rPr lang="en-US" dirty="0"/>
              <a:t>Because of their religious beliefs of karma, Hindus may attempt to be stoic and may not exhibit symptoms of pain. </a:t>
            </a:r>
          </a:p>
          <a:p>
            <a:r>
              <a:rPr lang="en-US" dirty="0"/>
              <a:t>Pain is attributed to God’s will, the wrath of God, or a punishment from God and is to be borne with courage.</a:t>
            </a:r>
          </a:p>
          <a:p>
            <a:r>
              <a:rPr lang="en-US" dirty="0"/>
              <a:t>Family may not want to disclose the gravity of an illness to the patient or discuss impending disability or death for fear of the patient’s vulnerability and loss of hope, resulting in death.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Hindu Health-care Practitioners</a:t>
            </a:r>
          </a:p>
        </p:txBody>
      </p:sp>
      <p:sp>
        <p:nvSpPr>
          <p:cNvPr id="47107" name="Rectangle 3"/>
          <p:cNvSpPr>
            <a:spLocks noGrp="1" noChangeArrowheads="1"/>
          </p:cNvSpPr>
          <p:nvPr>
            <p:ph type="body" idx="1"/>
          </p:nvPr>
        </p:nvSpPr>
        <p:spPr>
          <a:xfrm>
            <a:off x="457200" y="2514600"/>
            <a:ext cx="8331200" cy="3562350"/>
          </a:xfrm>
        </p:spPr>
        <p:txBody>
          <a:bodyPr/>
          <a:lstStyle/>
          <a:p>
            <a:r>
              <a:rPr lang="en-US" dirty="0"/>
              <a:t>The sick role is assumed without any feeling of guilt or ineptness in doing one’s tasks. </a:t>
            </a:r>
          </a:p>
          <a:p>
            <a:r>
              <a:rPr lang="en-US" dirty="0"/>
              <a:t>The individual is cared for and relieved of responsibilities for that time.</a:t>
            </a:r>
          </a:p>
          <a:p>
            <a:r>
              <a:rPr lang="en-US" dirty="0"/>
              <a:t>Psychological distress may be demonstrated through </a:t>
            </a:r>
            <a:r>
              <a:rPr lang="en-US" dirty="0" err="1"/>
              <a:t>somatization</a:t>
            </a:r>
            <a:r>
              <a:rPr lang="en-US" dirty="0"/>
              <a:t>, which is common, especially in women. </a:t>
            </a:r>
          </a:p>
          <a:p>
            <a:pPr>
              <a:buNone/>
            </a:pPr>
            <a:endParaRPr lang="en-US" sz="2400" dirty="0"/>
          </a:p>
          <a:p>
            <a:endParaRPr lang="en-US" sz="24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Hindu Health-care Practices</a:t>
            </a:r>
          </a:p>
        </p:txBody>
      </p:sp>
      <p:sp>
        <p:nvSpPr>
          <p:cNvPr id="47107" name="Rectangle 3"/>
          <p:cNvSpPr>
            <a:spLocks noGrp="1" noChangeArrowheads="1"/>
          </p:cNvSpPr>
          <p:nvPr>
            <p:ph type="body" idx="1"/>
          </p:nvPr>
        </p:nvSpPr>
        <p:spPr>
          <a:xfrm>
            <a:off x="457200" y="2514600"/>
            <a:ext cx="8331200" cy="3562350"/>
          </a:xfrm>
        </p:spPr>
        <p:txBody>
          <a:bodyPr/>
          <a:lstStyle/>
          <a:p>
            <a:r>
              <a:rPr lang="en-US" dirty="0"/>
              <a:t>Because of the stigma attached to seeking professional psychiatric help, many do not access the health-care system for mental health problems. </a:t>
            </a:r>
          </a:p>
          <a:p>
            <a:r>
              <a:rPr lang="en-US" dirty="0"/>
              <a:t>Mental illness is considered to be God’s will.</a:t>
            </a:r>
            <a:r>
              <a:rPr lang="en-US" b="1" dirty="0"/>
              <a:t> </a:t>
            </a:r>
          </a:p>
          <a:p>
            <a:r>
              <a:rPr lang="en-US" dirty="0"/>
              <a:t>No Hindu policy exists that prevents receiving blood or blood products. </a:t>
            </a:r>
          </a:p>
          <a:p>
            <a:r>
              <a:rPr lang="en-US" dirty="0"/>
              <a:t>Donating and receiving organs are acceptable.</a:t>
            </a:r>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Hindu Health-care Practitioners</a:t>
            </a:r>
          </a:p>
        </p:txBody>
      </p:sp>
      <p:sp>
        <p:nvSpPr>
          <p:cNvPr id="47107" name="Rectangle 3"/>
          <p:cNvSpPr>
            <a:spLocks noGrp="1" noChangeArrowheads="1"/>
          </p:cNvSpPr>
          <p:nvPr>
            <p:ph type="body" idx="1"/>
          </p:nvPr>
        </p:nvSpPr>
        <p:spPr>
          <a:xfrm>
            <a:off x="457200" y="2514600"/>
            <a:ext cx="8331200" cy="3562350"/>
          </a:xfrm>
        </p:spPr>
        <p:txBody>
          <a:bodyPr/>
          <a:lstStyle/>
          <a:p>
            <a:r>
              <a:rPr lang="en-US" sz="2400" dirty="0"/>
              <a:t>Although Hindus in general have a favorable attitude toward American physicians and the quality of medical care received in the United States, relatives and friends are usually consulted before health-care professionals.</a:t>
            </a:r>
          </a:p>
          <a:p>
            <a:r>
              <a:rPr lang="en-US" sz="2400" dirty="0"/>
              <a:t>Physicians are considered omnipotent because God grants cures through physicians. </a:t>
            </a:r>
          </a:p>
          <a:p>
            <a:r>
              <a:rPr lang="en-US" sz="2400" dirty="0"/>
              <a:t>Clients tend to be subservient and may not openly question physicians’ behavior or treatment.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1524000"/>
            <a:ext cx="8153400" cy="914400"/>
          </a:xfrm>
        </p:spPr>
        <p:txBody>
          <a:bodyPr/>
          <a:lstStyle/>
          <a:p>
            <a:pPr algn="ctr"/>
            <a:r>
              <a:rPr lang="en-US" b="0" dirty="0">
                <a:solidFill>
                  <a:schemeClr val="bg1"/>
                </a:solidFill>
              </a:rPr>
              <a:t>Hindu Health-care Practitioners</a:t>
            </a:r>
          </a:p>
        </p:txBody>
      </p:sp>
      <p:sp>
        <p:nvSpPr>
          <p:cNvPr id="47107" name="Rectangle 3"/>
          <p:cNvSpPr>
            <a:spLocks noGrp="1" noChangeArrowheads="1"/>
          </p:cNvSpPr>
          <p:nvPr>
            <p:ph type="body" idx="1"/>
          </p:nvPr>
        </p:nvSpPr>
        <p:spPr>
          <a:xfrm>
            <a:off x="457200" y="2286000"/>
            <a:ext cx="8331200" cy="3962400"/>
          </a:xfrm>
        </p:spPr>
        <p:txBody>
          <a:bodyPr/>
          <a:lstStyle/>
          <a:p>
            <a:r>
              <a:rPr lang="en-US" sz="2400" dirty="0"/>
              <a:t>Physician is also viewed like an older person in the family; a protective, authoritative, and responsible relationship; and a parent-child relationship. </a:t>
            </a:r>
          </a:p>
          <a:p>
            <a:r>
              <a:rPr lang="en-US" sz="2400" dirty="0"/>
              <a:t>Mental health traditional healers such as </a:t>
            </a:r>
            <a:r>
              <a:rPr lang="en-US" sz="2400" i="1" dirty="0" err="1"/>
              <a:t>Vaids</a:t>
            </a:r>
            <a:r>
              <a:rPr lang="en-US" sz="2400" dirty="0"/>
              <a:t>, practice an empirical system of indigenous medicine; </a:t>
            </a:r>
            <a:r>
              <a:rPr lang="en-US" sz="2400" i="1" dirty="0" err="1"/>
              <a:t>mantarwadis</a:t>
            </a:r>
            <a:r>
              <a:rPr lang="en-US" sz="2400" dirty="0"/>
              <a:t> cure through astrology and charms; and </a:t>
            </a:r>
            <a:r>
              <a:rPr lang="en-US" sz="2400" i="1" dirty="0" err="1"/>
              <a:t>patris</a:t>
            </a:r>
            <a:r>
              <a:rPr lang="en-US" sz="2400" dirty="0"/>
              <a:t> act as mediums for spirits and demons. </a:t>
            </a:r>
          </a:p>
          <a:p>
            <a:r>
              <a:rPr lang="en-US" sz="2400" dirty="0"/>
              <a:t>Women are especially modest, generally seeking female health-care providers for gynecologic examinations.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1295400"/>
            <a:ext cx="8077200" cy="838200"/>
          </a:xfrm>
        </p:spPr>
        <p:txBody>
          <a:bodyPr/>
          <a:lstStyle/>
          <a:p>
            <a:r>
              <a:rPr lang="en-US" dirty="0"/>
              <a:t>Hindu Communication</a:t>
            </a:r>
          </a:p>
        </p:txBody>
      </p:sp>
      <p:sp>
        <p:nvSpPr>
          <p:cNvPr id="8195" name="Content Placeholder 2"/>
          <p:cNvSpPr>
            <a:spLocks noGrp="1"/>
          </p:cNvSpPr>
          <p:nvPr>
            <p:ph idx="1"/>
          </p:nvPr>
        </p:nvSpPr>
        <p:spPr>
          <a:xfrm>
            <a:off x="457200" y="1905000"/>
            <a:ext cx="8102600" cy="3962400"/>
          </a:xfrm>
        </p:spPr>
        <p:txBody>
          <a:bodyPr/>
          <a:lstStyle/>
          <a:p>
            <a:r>
              <a:rPr lang="en-US" dirty="0"/>
              <a:t>Touching and embracing are not acceptable for displaying affection. </a:t>
            </a:r>
          </a:p>
          <a:p>
            <a:r>
              <a:rPr lang="en-US" dirty="0"/>
              <a:t>Even between spouses, a public display of affection such as hugging or kissing is frowned upon, being considered strictly a private matter.</a:t>
            </a:r>
          </a:p>
          <a:p>
            <a:r>
              <a:rPr lang="en-US" dirty="0"/>
              <a:t>Temporality is past-, present-, and future–oriented.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81000" y="1295400"/>
            <a:ext cx="8001000" cy="838200"/>
          </a:xfrm>
        </p:spPr>
        <p:txBody>
          <a:bodyPr/>
          <a:lstStyle/>
          <a:p>
            <a:r>
              <a:rPr lang="en-US" dirty="0"/>
              <a:t>Hindu Communication</a:t>
            </a:r>
          </a:p>
        </p:txBody>
      </p:sp>
      <p:sp>
        <p:nvSpPr>
          <p:cNvPr id="8195" name="Content Placeholder 2"/>
          <p:cNvSpPr>
            <a:spLocks noGrp="1"/>
          </p:cNvSpPr>
          <p:nvPr>
            <p:ph idx="1"/>
          </p:nvPr>
        </p:nvSpPr>
        <p:spPr>
          <a:xfrm>
            <a:off x="304800" y="2667000"/>
            <a:ext cx="8458200" cy="3657600"/>
          </a:xfrm>
        </p:spPr>
        <p:txBody>
          <a:bodyPr/>
          <a:lstStyle/>
          <a:p>
            <a:r>
              <a:rPr lang="en-US" dirty="0"/>
              <a:t>Punctuality in keeping scheduled appointments may not be considered important. </a:t>
            </a:r>
          </a:p>
          <a:p>
            <a:r>
              <a:rPr lang="en-US" dirty="0"/>
              <a:t>Older family members are usually not addressed by name but as elder brother, sister, aunt, or uncle.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Hindu Communication</a:t>
            </a:r>
          </a:p>
        </p:txBody>
      </p:sp>
      <p:sp>
        <p:nvSpPr>
          <p:cNvPr id="3" name="Content Placeholder 2"/>
          <p:cNvSpPr>
            <a:spLocks noGrp="1"/>
          </p:cNvSpPr>
          <p:nvPr>
            <p:ph idx="1"/>
          </p:nvPr>
        </p:nvSpPr>
        <p:spPr/>
        <p:txBody>
          <a:bodyPr/>
          <a:lstStyle/>
          <a:p>
            <a:r>
              <a:rPr lang="en-US" dirty="0"/>
              <a:t>A woman never addresses a man by name because the woman is not considered an equal or superior.</a:t>
            </a:r>
          </a:p>
          <a:p>
            <a:r>
              <a:rPr lang="en-US" dirty="0"/>
              <a:t>Strangers are greeted with folded hands and a head bow that respects their personal territory</a:t>
            </a:r>
          </a:p>
        </p:txBody>
      </p:sp>
    </p:spTree>
  </p:cSld>
  <p:clrMapOvr>
    <a:masterClrMapping/>
  </p:clrMapOvr>
</p:sld>
</file>

<file path=ppt/theme/theme1.xml><?xml version="1.0" encoding="utf-8"?>
<a:theme xmlns:a="http://schemas.openxmlformats.org/drawingml/2006/main" name="Presentation1">
  <a:themeElements>
    <a:clrScheme name="Presentation1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fontScheme name="Presentation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Presentation1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Presentation1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Presentation1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Presentation1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urnell4e-PO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Settings\Computer User\Desktop\MyFiles\Julie\Editing Plus\FA Davis\Purnell 3rd ed\Presentation1.ppt</Template>
  <TotalTime>1029</TotalTime>
  <Words>3815</Words>
  <Application>Microsoft Office PowerPoint</Application>
  <PresentationFormat>On-screen Show (4:3)</PresentationFormat>
  <Paragraphs>299</Paragraphs>
  <Slides>65</Slides>
  <Notes>65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65</vt:i4>
      </vt:variant>
    </vt:vector>
  </HeadingPairs>
  <TitlesOfParts>
    <vt:vector size="72" baseType="lpstr">
      <vt:lpstr>Calibri</vt:lpstr>
      <vt:lpstr>Times New Roman</vt:lpstr>
      <vt:lpstr>Myriad Pro</vt:lpstr>
      <vt:lpstr>Arial</vt:lpstr>
      <vt:lpstr>Wingdings</vt:lpstr>
      <vt:lpstr>Presentation1</vt:lpstr>
      <vt:lpstr>Purnell4e-POT</vt:lpstr>
      <vt:lpstr>Hindu Culture </vt:lpstr>
      <vt:lpstr>Hindu Overview/Heritage </vt:lpstr>
      <vt:lpstr>Hindu Overview/Heritage </vt:lpstr>
      <vt:lpstr>Hindu Overview/Heritage </vt:lpstr>
      <vt:lpstr>Hindu Communication</vt:lpstr>
      <vt:lpstr>Hindu Communication</vt:lpstr>
      <vt:lpstr>Hindu Communication</vt:lpstr>
      <vt:lpstr>Hindu Communication</vt:lpstr>
      <vt:lpstr>Hindu Communication</vt:lpstr>
      <vt:lpstr>Hindu Family Roles &amp; Organization</vt:lpstr>
      <vt:lpstr>Hindu Family Roles &amp; Organization</vt:lpstr>
      <vt:lpstr>Hindu Family Roles &amp; Organization</vt:lpstr>
      <vt:lpstr>Hindu Family Roles &amp; Organization</vt:lpstr>
      <vt:lpstr>Hindu Family Roles &amp; Organization</vt:lpstr>
      <vt:lpstr>Hindu Family Roles &amp; Organization</vt:lpstr>
      <vt:lpstr>Hindu Family Roles &amp; Organization</vt:lpstr>
      <vt:lpstr>Hindu Family Roles &amp; Organization</vt:lpstr>
      <vt:lpstr>ClickerCheck</vt:lpstr>
      <vt:lpstr>Correct Answer</vt:lpstr>
      <vt:lpstr>Hindu Workforce Issues</vt:lpstr>
      <vt:lpstr>Hindu Workforce Issues</vt:lpstr>
      <vt:lpstr>Hindu Biocultural Ecology</vt:lpstr>
      <vt:lpstr>Hindu Biocultural Ecology</vt:lpstr>
      <vt:lpstr>Hindu Biocultural Ecology</vt:lpstr>
      <vt:lpstr>Hindu Biocultural Ecology</vt:lpstr>
      <vt:lpstr>Hindu Biocultural Ecology</vt:lpstr>
      <vt:lpstr>Hindu High-risk health Behaviors</vt:lpstr>
      <vt:lpstr>Hindu Nutrition</vt:lpstr>
      <vt:lpstr>Hindu Nutrition</vt:lpstr>
      <vt:lpstr>Hindu Nutrition</vt:lpstr>
      <vt:lpstr>Hindu Nutrition</vt:lpstr>
      <vt:lpstr>Hindu Nutrition</vt:lpstr>
      <vt:lpstr>Hindu Nutrition</vt:lpstr>
      <vt:lpstr>Hindu Nutrition</vt:lpstr>
      <vt:lpstr>Hindu Pregnancy and Childbearing Practices</vt:lpstr>
      <vt:lpstr>Hindu Pregnancy and Childbearing Practices</vt:lpstr>
      <vt:lpstr>Hindu Pregnancy and Childbearing Practices</vt:lpstr>
      <vt:lpstr>Hindu Pregnancy &amp; Childbearing Practices</vt:lpstr>
      <vt:lpstr>Hindu Pregnancy &amp; Childbearing Practices</vt:lpstr>
      <vt:lpstr>Hindu Pregnancy &amp; Childbearing Practices</vt:lpstr>
      <vt:lpstr>Hindu Childbearing Practices</vt:lpstr>
      <vt:lpstr>Hindu Childbearing Practices</vt:lpstr>
      <vt:lpstr>Childbearing Practices</vt:lpstr>
      <vt:lpstr>Childbearing Practices</vt:lpstr>
      <vt:lpstr>Childbearing Practices</vt:lpstr>
      <vt:lpstr>Childbearing Practices</vt:lpstr>
      <vt:lpstr>Childbearing Practices</vt:lpstr>
      <vt:lpstr>Hindu Death Rituals</vt:lpstr>
      <vt:lpstr>Hindu Death Rituals</vt:lpstr>
      <vt:lpstr>Hindu Death Rituals</vt:lpstr>
      <vt:lpstr>Hindu Spirituality</vt:lpstr>
      <vt:lpstr>Hindu Spirituality</vt:lpstr>
      <vt:lpstr>Hindu Spirituality</vt:lpstr>
      <vt:lpstr>ClickerCheck</vt:lpstr>
      <vt:lpstr>Correct Answer</vt:lpstr>
      <vt:lpstr>Hindu Health-care Practices</vt:lpstr>
      <vt:lpstr>Hindu Health-care Practices</vt:lpstr>
      <vt:lpstr>Hindu Health-care Practices</vt:lpstr>
      <vt:lpstr>Hindu Health-care Practices</vt:lpstr>
      <vt:lpstr>Hindu Health-care Practices</vt:lpstr>
      <vt:lpstr>Hindu Health-care Practices</vt:lpstr>
      <vt:lpstr>Hindu Health-care Practitioners</vt:lpstr>
      <vt:lpstr>Hindu Health-care Practices</vt:lpstr>
      <vt:lpstr>Hindu Health-care Practitioners</vt:lpstr>
      <vt:lpstr>Hindu Health-care Practitioners</vt:lpstr>
    </vt:vector>
  </TitlesOfParts>
  <Company>university of Delaware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Culturally Competent Care: Today, Tomorrow, and Beyond</dc:title>
  <dc:creator>Larry Dale</dc:creator>
  <cp:lastModifiedBy>Eddie Cruz</cp:lastModifiedBy>
  <cp:revision>97</cp:revision>
  <dcterms:created xsi:type="dcterms:W3CDTF">2001-04-13T21:25:40Z</dcterms:created>
  <dcterms:modified xsi:type="dcterms:W3CDTF">2017-11-18T00:36:59Z</dcterms:modified>
</cp:coreProperties>
</file>