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62A51-C3D0-43C5-A524-0E39C76FF455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FD255-7363-4D3C-AC6B-4F639D707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4E2A29-36D2-4B10-83E4-311330DD7C69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2087-2533-4C31-A090-8A40615DE834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049FA0-298A-4466-9BC3-2DDA9DC9741F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/>
              <a:t>University of Cumberlands.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745F-D760-4AFA-85D9-10A6DFA3D1E1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576C584-97FC-4339-BEE8-4546A9261FA7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2282-46B2-47D4-B6FC-883FC5B6A6A7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9190-3529-4D56-AB2A-6AF4E30D79A6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42ED-BAE0-4C61-B1A7-30E0A18995D4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D1E7-464A-4C9A-B5C4-10F2A2417D4B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D7B4CDA-838C-4F26-BA5F-A1CDB9D68150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7512-29DA-47CD-9B3A-79F1DBA68C27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1AB8221-AC0E-41FE-BB0D-DABFD6B52CE4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University of Cumberlands.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20859-D3A7-4F9F-9EFD-5790F62482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ITS 835 enterprise risk management</a:t>
            </a:r>
            <a:br>
              <a:rPr lang="en-US" dirty="0"/>
            </a:br>
            <a:r>
              <a:rPr lang="en-US" dirty="0"/>
              <a:t>Chapter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E36028B-5D35-4C20-B3C0-B94D7595C1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Strategic Risk Management at the LEGO Group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62A96B4-7DDA-4D51-B836-F6DD48501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A7487CA-1FA9-43A9-A7F7-355AC4175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76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0E5F9E-8074-4D2D-BCBD-E8DA0F490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/>
              <a:t>The papa model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FE9758B-E361-4084-8D9F-729FA6C4AD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8CA6F4E-7601-4BF1-8EDF-C646ECFCC6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347" y="2361056"/>
            <a:ext cx="4898281" cy="364921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E44181-223E-4FD2-BF1E-1CAEBE3B6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805" y="2180496"/>
            <a:ext cx="5275001" cy="4045683"/>
          </a:xfrm>
        </p:spPr>
        <p:txBody>
          <a:bodyPr>
            <a:normAutofit/>
          </a:bodyPr>
          <a:lstStyle/>
          <a:p>
            <a:r>
              <a:rPr lang="en-US" dirty="0"/>
              <a:t>Park, Adapt, Prepare, Act: PAPA </a:t>
            </a:r>
          </a:p>
          <a:p>
            <a:pPr lvl="1"/>
            <a:r>
              <a:rPr lang="en-US" dirty="0"/>
              <a:t>Park </a:t>
            </a:r>
          </a:p>
          <a:p>
            <a:pPr lvl="1"/>
            <a:r>
              <a:rPr lang="en-US" dirty="0"/>
              <a:t>Adapt </a:t>
            </a:r>
          </a:p>
          <a:p>
            <a:pPr lvl="1"/>
            <a:r>
              <a:rPr lang="en-US" dirty="0"/>
              <a:t>Prepare </a:t>
            </a:r>
          </a:p>
          <a:p>
            <a:pPr lvl="1"/>
            <a:r>
              <a:rPr lang="en-US" dirty="0"/>
              <a:t>Act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4B3BEA3-99DA-4B82-A79E-C0D15C1B4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1657375-8B5F-47FD-95BC-25F471FC1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928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A4D72E-EF5F-4360-8AD3-19A38FEFA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management </a:t>
            </a:r>
            <a:r>
              <a:rPr lang="en-US" dirty="0" err="1"/>
              <a:t>roi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6DA59E-379C-4821-BFA6-16555FBED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Strong support from upper management </a:t>
            </a:r>
          </a:p>
          <a:p>
            <a:r>
              <a:rPr lang="en-US" dirty="0"/>
              <a:t>Efforts have resulted in value </a:t>
            </a:r>
          </a:p>
          <a:p>
            <a:r>
              <a:rPr lang="en-US" dirty="0"/>
              <a:t>Many LEGO key planning processes now include risk management </a:t>
            </a:r>
          </a:p>
          <a:p>
            <a:r>
              <a:rPr lang="en-US" dirty="0"/>
              <a:t>More visibility of enterprise risk </a:t>
            </a:r>
          </a:p>
          <a:p>
            <a:pPr lvl="1"/>
            <a:r>
              <a:rPr lang="en-US" dirty="0"/>
              <a:t>More opportunity to address risk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7B2CA3-F95B-4C38-A10F-C1306603F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390472-DED4-499D-8715-AA26376F4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587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ED88B49-1989-42CF-AAD4-E3D86BAFF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A4AC9F6-30B4-42B6-AAB9-6A5E43ECF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Risk management is not risk aversion </a:t>
            </a:r>
          </a:p>
          <a:p>
            <a:r>
              <a:rPr lang="en-US" dirty="0"/>
              <a:t>ERM allows LEGO to take risks when appropriate </a:t>
            </a:r>
          </a:p>
          <a:p>
            <a:pPr lvl="1"/>
            <a:r>
              <a:rPr lang="en-US" dirty="0"/>
              <a:t>Grow</a:t>
            </a:r>
          </a:p>
          <a:p>
            <a:pPr lvl="1"/>
            <a:r>
              <a:rPr lang="en-US" dirty="0"/>
              <a:t>Create value </a:t>
            </a:r>
          </a:p>
          <a:p>
            <a:r>
              <a:rPr lang="en-US" dirty="0"/>
              <a:t>LEGO strategic risk management mission </a:t>
            </a:r>
          </a:p>
          <a:p>
            <a:pPr lvl="1"/>
            <a:r>
              <a:rPr lang="en-US" dirty="0"/>
              <a:t>“Drive conscious choices”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D7B32D-8ACB-4C35-B873-3524662A0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2CEAAE2E-582F-4C08-B717-1433241D9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EA6407-BE55-4AF9-B970-77852FE8D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D3452C-4562-4BBE-902F-21E9A1E26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US" dirty="0"/>
              <a:t>LEGO Group history </a:t>
            </a:r>
          </a:p>
          <a:p>
            <a:r>
              <a:rPr lang="en-US" dirty="0"/>
              <a:t>Strategy </a:t>
            </a:r>
          </a:p>
          <a:p>
            <a:r>
              <a:rPr lang="en-US" dirty="0"/>
              <a:t>Legacy risk management </a:t>
            </a:r>
          </a:p>
          <a:p>
            <a:r>
              <a:rPr lang="en-US" dirty="0"/>
              <a:t>Enterprise risk management at LEGO </a:t>
            </a:r>
          </a:p>
          <a:p>
            <a:pPr lvl="1"/>
            <a:r>
              <a:rPr lang="en-US" dirty="0"/>
              <a:t>Initial ERM </a:t>
            </a:r>
          </a:p>
          <a:p>
            <a:pPr lvl="1"/>
            <a:r>
              <a:rPr lang="en-US" dirty="0"/>
              <a:t>Monte Carlo simulation </a:t>
            </a:r>
          </a:p>
          <a:p>
            <a:pPr lvl="1"/>
            <a:r>
              <a:rPr lang="en-US" dirty="0"/>
              <a:t>Active Risk Assessment of Business Projects (AROP) </a:t>
            </a:r>
          </a:p>
          <a:p>
            <a:pPr lvl="1"/>
            <a:r>
              <a:rPr lang="en-US" dirty="0"/>
              <a:t>Preparing for Uncertainty </a:t>
            </a:r>
          </a:p>
          <a:p>
            <a:r>
              <a:rPr lang="en-US" dirty="0"/>
              <a:t>The PAPA model </a:t>
            </a:r>
          </a:p>
          <a:p>
            <a:r>
              <a:rPr lang="en-US" dirty="0"/>
              <a:t>Risk management ROI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10D5D9D-3E24-4309-8705-96EDBB14E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BA37B8-0893-4263-9A14-EA0FFEB1F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93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F258F1-10AC-4BCD-B0D2-B1B70F0C4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Lego group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97C532-54AC-42CB-A36A-658577FA1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Headquarters in Billund, Denmark </a:t>
            </a:r>
          </a:p>
          <a:p>
            <a:r>
              <a:rPr lang="en-US" dirty="0"/>
              <a:t>Family owned </a:t>
            </a:r>
          </a:p>
          <a:p>
            <a:r>
              <a:rPr lang="en-US" dirty="0"/>
              <a:t>Second largest toy manufacturer (globally) </a:t>
            </a:r>
          </a:p>
          <a:p>
            <a:r>
              <a:rPr lang="en-US" dirty="0"/>
              <a:t>Founded in 1932 </a:t>
            </a:r>
          </a:p>
          <a:p>
            <a:pPr lvl="1"/>
            <a:r>
              <a:rPr lang="en-US" dirty="0"/>
              <a:t>Iconic bricks first introduced </a:t>
            </a:r>
          </a:p>
          <a:p>
            <a:pPr lvl="1"/>
            <a:r>
              <a:rPr lang="en-US" dirty="0"/>
              <a:t>Bricks manufactured since 1958 fit with one another </a:t>
            </a:r>
          </a:p>
          <a:p>
            <a:r>
              <a:rPr lang="en-US" dirty="0"/>
              <a:t>2400 different brick shapes </a:t>
            </a:r>
          </a:p>
          <a:p>
            <a:r>
              <a:rPr lang="en-US" dirty="0"/>
              <a:t>Manufactured in plants across four countries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4582199-BDAB-4B68-93E6-BB6E66E76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9EF604-5023-4428-9B65-4CC6394C4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6ECAF1-A125-4B79-AD23-7735B4845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Lego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A57530-D98F-4986-8AFB-E92CD6114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LEGO mission </a:t>
            </a:r>
          </a:p>
          <a:p>
            <a:pPr lvl="1"/>
            <a:r>
              <a:rPr lang="en-US" dirty="0"/>
              <a:t>“Inspire and develop the builders of tomorrow” </a:t>
            </a:r>
          </a:p>
          <a:p>
            <a:r>
              <a:rPr lang="en-US" dirty="0"/>
              <a:t>LEGO vision </a:t>
            </a:r>
          </a:p>
          <a:p>
            <a:pPr lvl="1"/>
            <a:r>
              <a:rPr lang="en-US" dirty="0"/>
              <a:t>“Inventing the future of play” </a:t>
            </a:r>
          </a:p>
          <a:p>
            <a:r>
              <a:rPr lang="en-US" dirty="0"/>
              <a:t>Growth strategy</a:t>
            </a:r>
          </a:p>
          <a:p>
            <a:r>
              <a:rPr lang="en-US" dirty="0"/>
              <a:t>Innovation strategy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66073B3-8C89-4DEE-B024-1AA0AA032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765671-0CB3-4CEF-8E53-EA1B536EA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0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9B2D0E-202D-465A-8D19-2148D7E5E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ERM at </a:t>
            </a:r>
            <a:r>
              <a:rPr lang="en-US" dirty="0" err="1"/>
              <a:t>lego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FABC723F-AA7E-4D9B-975C-17ABB5BE5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Risk management developed in 4 stages </a:t>
            </a:r>
          </a:p>
          <a:p>
            <a:pPr lvl="1"/>
            <a:r>
              <a:rPr lang="en-US" dirty="0"/>
              <a:t>Step 1: Enterprise risk management </a:t>
            </a:r>
          </a:p>
          <a:p>
            <a:pPr lvl="1"/>
            <a:r>
              <a:rPr lang="en-US" dirty="0"/>
              <a:t>Step 2: Monte Carlo simulations </a:t>
            </a:r>
          </a:p>
          <a:p>
            <a:pPr lvl="1"/>
            <a:r>
              <a:rPr lang="en-US" dirty="0"/>
              <a:t>Step 3: Active Risk &amp; Opportunity Planning (AROP) </a:t>
            </a:r>
          </a:p>
          <a:p>
            <a:pPr lvl="1"/>
            <a:r>
              <a:rPr lang="en-US" dirty="0"/>
              <a:t>Step 4: Preparing for Uncertainty </a:t>
            </a:r>
          </a:p>
          <a:p>
            <a:r>
              <a:rPr lang="en-US" dirty="0"/>
              <a:t>Order is by initiation sequence </a:t>
            </a:r>
          </a:p>
          <a:p>
            <a:pPr lvl="1"/>
            <a:r>
              <a:rPr lang="en-US" dirty="0"/>
              <a:t>Steps 1 &amp; 2 are damage control </a:t>
            </a:r>
          </a:p>
          <a:p>
            <a:pPr lvl="1"/>
            <a:r>
              <a:rPr lang="en-US" dirty="0"/>
              <a:t>Steps 3 &amp; 4 are proactive</a:t>
            </a:r>
          </a:p>
          <a:p>
            <a:pPr lvl="1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8BC4FB4-C0F1-409A-8215-45A7510C4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274" y="5105400"/>
            <a:ext cx="6267450" cy="175260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E8C85F-F1F1-4622-A2D0-E960DFABE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B897AFE-3327-40AA-A4F1-8856846CE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878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8E96387-12F1-45E4-9322-ABBF2EE040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9F421DD-DE4E-4547-A904-3F80E25E3F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9985DEC-1215-4209-9708-B45CC97740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90EB7086-616E-4D44-94BE-D0F7635617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F115DB35-53D7-4EDC-A965-A434929617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2">
            <a:extLst>
              <a:ext uri="{FF2B5EF4-FFF2-40B4-BE49-F238E27FC236}">
                <a16:creationId xmlns:a16="http://schemas.microsoft.com/office/drawing/2014/main" xmlns="" id="{1D274927-4C0D-48E3-A6DA-1D8385C4F0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9722" y="1208531"/>
            <a:ext cx="4981687" cy="4735069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4B610F9C-62FE-46FC-8607-C35030B632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D1C796-A3E3-4E0A-9AF2-DA029C858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Erm Step 1:  enterprise risk management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E16E360-9AA3-45C1-91C4-97C75A15B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212A014-2522-4F78-9802-088F57685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DBDE61-9746-4295-B212-FCF5233BB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ERM Step 2: Monte Carlo Simulations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BABB528D-E49B-4E16-A8DB-9335DE53E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Monte Carlo simulation </a:t>
            </a:r>
          </a:p>
          <a:p>
            <a:pPr lvl="1"/>
            <a:r>
              <a:rPr lang="en-US" dirty="0"/>
              <a:t>Method of evaluating the effect of input variances on a model of a complex system </a:t>
            </a:r>
          </a:p>
          <a:p>
            <a:pPr lvl="1"/>
            <a:r>
              <a:rPr lang="en-US" dirty="0"/>
              <a:t>In short, it helps to see how input variances affect outcomes </a:t>
            </a:r>
          </a:p>
          <a:p>
            <a:r>
              <a:rPr lang="en-US" dirty="0"/>
              <a:t>Helps to define risk tolerance </a:t>
            </a:r>
          </a:p>
          <a:p>
            <a:r>
              <a:rPr lang="en-US" dirty="0"/>
              <a:t>Implemented in three areas </a:t>
            </a:r>
          </a:p>
          <a:p>
            <a:pPr lvl="1"/>
            <a:r>
              <a:rPr lang="en-US" dirty="0"/>
              <a:t>Budget simulation</a:t>
            </a:r>
          </a:p>
          <a:p>
            <a:pPr lvl="1"/>
            <a:r>
              <a:rPr lang="en-US" dirty="0"/>
              <a:t>Credit risk portfolio </a:t>
            </a:r>
          </a:p>
          <a:p>
            <a:pPr lvl="1"/>
            <a:r>
              <a:rPr lang="en-US" dirty="0"/>
              <a:t>Consolidation of risk exposure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A3E740-C10D-4E2F-B86A-E3340DE57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9C7C29F-95E6-4696-A579-4475FB3A1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16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3CAF69-79F4-48F1-8060-C7ABAD61E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Erm step 3: </a:t>
            </a:r>
            <a:r>
              <a:rPr lang="en-US" dirty="0" err="1"/>
              <a:t>arop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B6EC7615-F57F-4F2F-9F26-C2BCFFB7E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 Risk Assessment of Business Projects (AROP) </a:t>
            </a:r>
          </a:p>
          <a:p>
            <a:r>
              <a:rPr lang="en-US" dirty="0"/>
              <a:t>Formal approach to defining and handling project risk </a:t>
            </a:r>
          </a:p>
          <a:p>
            <a:r>
              <a:rPr lang="en-US" dirty="0"/>
              <a:t>Includes multiple steps </a:t>
            </a:r>
          </a:p>
          <a:p>
            <a:pPr lvl="1"/>
            <a:r>
              <a:rPr lang="en-US" dirty="0"/>
              <a:t>Identification </a:t>
            </a:r>
          </a:p>
          <a:p>
            <a:pPr lvl="1"/>
            <a:r>
              <a:rPr lang="en-US" dirty="0"/>
              <a:t>Assessment </a:t>
            </a:r>
          </a:p>
          <a:p>
            <a:pPr lvl="1"/>
            <a:r>
              <a:rPr lang="en-US" dirty="0"/>
              <a:t>Handling </a:t>
            </a:r>
          </a:p>
          <a:p>
            <a:pPr lvl="1"/>
            <a:r>
              <a:rPr lang="en-US" dirty="0"/>
              <a:t>Reassessment </a:t>
            </a:r>
          </a:p>
          <a:p>
            <a:pPr lvl="1"/>
            <a:r>
              <a:rPr lang="en-US" dirty="0"/>
              <a:t>Follow-up </a:t>
            </a:r>
          </a:p>
          <a:p>
            <a:pPr lvl="1"/>
            <a:r>
              <a:rPr lang="en-US" dirty="0"/>
              <a:t>Reporting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00E8C1-AC96-420C-8D77-C029BB0FD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B0D2045-C02A-4CE0-8DF7-FFE3B26E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079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7B4F82-3773-4C3D-BCFA-C5F18F884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Erm step 4: preparing for </a:t>
            </a:r>
            <a:r>
              <a:rPr lang="en-US" dirty="0" err="1"/>
              <a:t>uncertainity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AC7020-02C9-4317-BD5F-03C54BBD1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Preparing for Uncertainty </a:t>
            </a:r>
          </a:p>
          <a:p>
            <a:pPr lvl="1"/>
            <a:r>
              <a:rPr lang="en-US" dirty="0"/>
              <a:t>Defining and Testing Strategies </a:t>
            </a:r>
          </a:p>
          <a:p>
            <a:r>
              <a:rPr lang="en-US" dirty="0"/>
              <a:t>Workshops precede strategic planning sessions </a:t>
            </a:r>
          </a:p>
          <a:p>
            <a:r>
              <a:rPr lang="en-US" dirty="0"/>
              <a:t>Four scenarios </a:t>
            </a:r>
          </a:p>
          <a:p>
            <a:pPr lvl="1"/>
            <a:r>
              <a:rPr lang="en-US" dirty="0"/>
              <a:t>Agree on two key drivers of uncertainty </a:t>
            </a:r>
          </a:p>
          <a:p>
            <a:pPr lvl="1"/>
            <a:r>
              <a:rPr lang="en-US" dirty="0"/>
              <a:t>Describe each of four quadrants of 2x2 matrix </a:t>
            </a:r>
          </a:p>
          <a:p>
            <a:pPr lvl="1"/>
            <a:r>
              <a:rPr lang="en-US" dirty="0"/>
              <a:t>Define  strategic issues </a:t>
            </a:r>
          </a:p>
          <a:p>
            <a:pPr lvl="1"/>
            <a:r>
              <a:rPr lang="en-US" dirty="0"/>
              <a:t>Actions to take </a:t>
            </a:r>
          </a:p>
          <a:p>
            <a:pPr lvl="2"/>
            <a:r>
              <a:rPr lang="en-US" dirty="0"/>
              <a:t>“who is doing what by when?”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C6A071F-1E12-41CF-B486-CE43F31B1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432826-AD2C-4421-80EB-BDE73DC3A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30541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451</Words>
  <Application>Microsoft Office PowerPoint</Application>
  <PresentationFormat>Widescreen</PresentationFormat>
  <Paragraphs>111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Gill Sans MT</vt:lpstr>
      <vt:lpstr>Wingdings 2</vt:lpstr>
      <vt:lpstr>Dividend</vt:lpstr>
      <vt:lpstr>ITS 835 enterprise risk management Chapter 6</vt:lpstr>
      <vt:lpstr>introduction</vt:lpstr>
      <vt:lpstr>Lego group history</vt:lpstr>
      <vt:lpstr>Lego strategy</vt:lpstr>
      <vt:lpstr>ERM at lego</vt:lpstr>
      <vt:lpstr>Erm Step 1:  enterprise risk management</vt:lpstr>
      <vt:lpstr>ERM Step 2: Monte Carlo Simulations</vt:lpstr>
      <vt:lpstr>Erm step 3: arop</vt:lpstr>
      <vt:lpstr>Erm step 4: preparing for uncertainity</vt:lpstr>
      <vt:lpstr>The papa model</vt:lpstr>
      <vt:lpstr>Risk management roi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835 enterprise risk management Chapter 6</dc:title>
  <dc:creator>Jamia Mills</dc:creator>
  <cp:lastModifiedBy>Suresh Akuthota</cp:lastModifiedBy>
  <cp:revision>4</cp:revision>
  <dcterms:created xsi:type="dcterms:W3CDTF">2019-05-12T22:28:42Z</dcterms:created>
  <dcterms:modified xsi:type="dcterms:W3CDTF">2020-05-21T23:59:06Z</dcterms:modified>
</cp:coreProperties>
</file>