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20859-D3A7-4F9F-9EFD-5790F62482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ITS 835 enterprise risk management</a:t>
            </a:r>
            <a:br>
              <a:rPr lang="en-US" dirty="0"/>
            </a:br>
            <a:r>
              <a:rPr lang="en-US" dirty="0"/>
              <a:t>Chapter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36028B-5D35-4C20-B3C0-B94D7595C1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ERM in Practice at the University of California Health System</a:t>
            </a:r>
          </a:p>
        </p:txBody>
      </p:sp>
    </p:spTree>
    <p:extLst>
      <p:ext uri="{BB962C8B-B14F-4D97-AF65-F5344CB8AC3E}">
        <p14:creationId xmlns:p14="http://schemas.microsoft.com/office/powerpoint/2010/main" val="3547276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E5F9E-8074-4D2D-BCBD-E8DA0F490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44181-223E-4FD2-BF1E-1CAEBE3B6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Personal health information (PHI)</a:t>
            </a:r>
          </a:p>
          <a:p>
            <a:r>
              <a:rPr lang="en-US" dirty="0"/>
              <a:t>UC asked </a:t>
            </a:r>
            <a:r>
              <a:rPr lang="en-US" dirty="0" err="1"/>
              <a:t>Bickmore</a:t>
            </a:r>
            <a:r>
              <a:rPr lang="en-US" dirty="0"/>
              <a:t> to develop a software tool</a:t>
            </a:r>
          </a:p>
          <a:p>
            <a:pPr lvl="1"/>
            <a:r>
              <a:rPr lang="en-US" dirty="0"/>
              <a:t>Estimates the value of PHI </a:t>
            </a:r>
          </a:p>
          <a:p>
            <a:pPr lvl="1"/>
            <a:r>
              <a:rPr lang="en-US" dirty="0"/>
              <a:t>PHI value estimator (</a:t>
            </a:r>
            <a:r>
              <a:rPr lang="en-US" dirty="0" err="1"/>
              <a:t>PHIve</a:t>
            </a:r>
            <a:r>
              <a:rPr lang="en-US" dirty="0"/>
              <a:t>) </a:t>
            </a:r>
          </a:p>
          <a:p>
            <a:r>
              <a:rPr lang="en-US" dirty="0" err="1"/>
              <a:t>PHIve</a:t>
            </a:r>
            <a:r>
              <a:rPr lang="en-US" dirty="0"/>
              <a:t> steps </a:t>
            </a:r>
          </a:p>
          <a:p>
            <a:pPr lvl="1"/>
            <a:r>
              <a:rPr lang="en-US" dirty="0"/>
              <a:t>Process determines the impact of PHI breach </a:t>
            </a:r>
          </a:p>
          <a:p>
            <a:r>
              <a:rPr lang="en-US" dirty="0"/>
              <a:t>Repercussions  </a:t>
            </a:r>
          </a:p>
          <a:p>
            <a:pPr lvl="1"/>
            <a:r>
              <a:rPr lang="en-US" dirty="0"/>
              <a:t>Reputational </a:t>
            </a:r>
          </a:p>
          <a:p>
            <a:pPr lvl="1"/>
            <a:r>
              <a:rPr lang="en-US" dirty="0"/>
              <a:t>Financial </a:t>
            </a:r>
          </a:p>
          <a:p>
            <a:pPr lvl="1"/>
            <a:r>
              <a:rPr lang="en-US" dirty="0"/>
              <a:t>Legal and regulatory </a:t>
            </a:r>
          </a:p>
          <a:p>
            <a:pPr lvl="1"/>
            <a:r>
              <a:rPr lang="en-US" dirty="0"/>
              <a:t>Operational </a:t>
            </a:r>
          </a:p>
          <a:p>
            <a:pPr lvl="1"/>
            <a:r>
              <a:rPr lang="en-US" dirty="0"/>
              <a:t>Clinical</a:t>
            </a:r>
          </a:p>
        </p:txBody>
      </p:sp>
    </p:spTree>
    <p:extLst>
      <p:ext uri="{BB962C8B-B14F-4D97-AF65-F5344CB8AC3E}">
        <p14:creationId xmlns:p14="http://schemas.microsoft.com/office/powerpoint/2010/main" val="653928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4D72E-EF5F-4360-8AD3-19A38FEFA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DA59E-379C-4821-BFA6-16555FBED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Risk is a part of all organizations </a:t>
            </a:r>
          </a:p>
          <a:p>
            <a:r>
              <a:rPr lang="en-US" dirty="0"/>
              <a:t>ERM assists organizations in managing all risk </a:t>
            </a:r>
          </a:p>
          <a:p>
            <a:r>
              <a:rPr lang="en-US" dirty="0"/>
              <a:t>UC deliberately advanced ERM to reduce overall risk </a:t>
            </a:r>
          </a:p>
          <a:p>
            <a:r>
              <a:rPr lang="en-US" dirty="0"/>
              <a:t>UC Office of Risk management updates risk plans in an ongoing effort </a:t>
            </a:r>
          </a:p>
          <a:p>
            <a:r>
              <a:rPr lang="en-US" dirty="0"/>
              <a:t>Technology is a cornerstone of UC’s ERM</a:t>
            </a:r>
          </a:p>
        </p:txBody>
      </p:sp>
    </p:spTree>
    <p:extLst>
      <p:ext uri="{BB962C8B-B14F-4D97-AF65-F5344CB8AC3E}">
        <p14:creationId xmlns:p14="http://schemas.microsoft.com/office/powerpoint/2010/main" val="167558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A6407-BE55-4AF9-B970-77852FE8D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3452C-4562-4BBE-902F-21E9A1E26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University of California’s ERM </a:t>
            </a:r>
          </a:p>
          <a:p>
            <a:r>
              <a:rPr lang="en-US" dirty="0"/>
              <a:t>Technology </a:t>
            </a:r>
          </a:p>
          <a:p>
            <a:r>
              <a:rPr lang="en-US" dirty="0"/>
              <a:t>Premium rebate program </a:t>
            </a:r>
          </a:p>
          <a:p>
            <a:pPr lvl="1"/>
            <a:r>
              <a:rPr lang="en-US" dirty="0"/>
              <a:t>Professional Liability Prescription Program (PLPP)  </a:t>
            </a:r>
          </a:p>
          <a:p>
            <a:pPr lvl="1"/>
            <a:r>
              <a:rPr lang="en-US" dirty="0"/>
              <a:t>ERM and the Center for Health Quality and Innovation </a:t>
            </a:r>
          </a:p>
          <a:p>
            <a:r>
              <a:rPr lang="en-US" dirty="0"/>
              <a:t>Protected health information value estimator </a:t>
            </a:r>
          </a:p>
          <a:p>
            <a:pPr lvl="1"/>
            <a:r>
              <a:rPr lang="en-US" dirty="0" err="1"/>
              <a:t>PHIve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36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258F1-10AC-4BCD-B0D2-B1B70F0C4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of California’s 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7C532-54AC-42CB-A36A-658577FA1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University of California (UC) Health System </a:t>
            </a:r>
          </a:p>
          <a:p>
            <a:pPr lvl="1"/>
            <a:r>
              <a:rPr lang="en-US" dirty="0"/>
              <a:t>Clinics, medical centers, schools </a:t>
            </a:r>
          </a:p>
          <a:p>
            <a:pPr lvl="1"/>
            <a:r>
              <a:rPr lang="en-US" dirty="0"/>
              <a:t>Over 3 million patient visits annually</a:t>
            </a:r>
          </a:p>
          <a:p>
            <a:r>
              <a:rPr lang="en-US" dirty="0"/>
              <a:t>UC Office of the President’s Office of Risk Services </a:t>
            </a:r>
          </a:p>
          <a:p>
            <a:pPr lvl="1"/>
            <a:r>
              <a:rPr lang="en-US" dirty="0"/>
              <a:t>Responsible for ERM </a:t>
            </a:r>
          </a:p>
          <a:p>
            <a:r>
              <a:rPr lang="en-US" dirty="0"/>
              <a:t>UC formally adopted COSO Integrated Framework in 1995 </a:t>
            </a:r>
          </a:p>
          <a:p>
            <a:pPr lvl="1"/>
            <a:r>
              <a:rPr lang="en-US" dirty="0"/>
              <a:t>Committee of Sponsoring Organizations Internal Control </a:t>
            </a:r>
          </a:p>
          <a:p>
            <a:r>
              <a:rPr lang="en-US" dirty="0"/>
              <a:t>Newly hired Chief Risk Officer (CRO) </a:t>
            </a:r>
          </a:p>
          <a:p>
            <a:pPr lvl="1"/>
            <a:r>
              <a:rPr lang="en-US" dirty="0"/>
              <a:t>Experienced in ERM from industry </a:t>
            </a:r>
          </a:p>
          <a:p>
            <a:r>
              <a:rPr lang="en-US" dirty="0"/>
              <a:t>Key Performance Indicator (KPI) </a:t>
            </a:r>
          </a:p>
          <a:p>
            <a:pPr lvl="1"/>
            <a:r>
              <a:rPr lang="en-US" dirty="0"/>
              <a:t>Critical to ERM foundation</a:t>
            </a:r>
          </a:p>
        </p:txBody>
      </p:sp>
    </p:spTree>
    <p:extLst>
      <p:ext uri="{BB962C8B-B14F-4D97-AF65-F5344CB8AC3E}">
        <p14:creationId xmlns:p14="http://schemas.microsoft.com/office/powerpoint/2010/main" val="12534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ECAF1-A125-4B79-AD23-7735B4845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57530-D98F-4986-8AFB-E92CD6114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UC’s approach incorporates technology </a:t>
            </a:r>
          </a:p>
          <a:p>
            <a:pPr lvl="1"/>
            <a:r>
              <a:rPr lang="en-US" dirty="0"/>
              <a:t>ERM information system (ERMIS) </a:t>
            </a:r>
          </a:p>
          <a:p>
            <a:r>
              <a:rPr lang="en-US" dirty="0"/>
              <a:t>Initial phases </a:t>
            </a:r>
          </a:p>
          <a:p>
            <a:pPr lvl="1"/>
            <a:r>
              <a:rPr lang="en-US" dirty="0"/>
              <a:t>Simple risk assessment tools </a:t>
            </a:r>
          </a:p>
          <a:p>
            <a:pPr lvl="1"/>
            <a:r>
              <a:rPr lang="en-US" dirty="0"/>
              <a:t>Dashboards </a:t>
            </a:r>
          </a:p>
          <a:p>
            <a:pPr lvl="1"/>
            <a:r>
              <a:rPr lang="en-US" dirty="0"/>
              <a:t>Control, mitigation, monitoring, survey </a:t>
            </a:r>
          </a:p>
          <a:p>
            <a:r>
              <a:rPr lang="en-US" dirty="0"/>
              <a:t>Dashboard system </a:t>
            </a:r>
          </a:p>
          <a:p>
            <a:pPr lvl="1"/>
            <a:r>
              <a:rPr lang="en-US" dirty="0"/>
              <a:t>Based on KPIs </a:t>
            </a:r>
          </a:p>
          <a:p>
            <a:pPr lvl="1"/>
            <a:r>
              <a:rPr lang="en-US" dirty="0"/>
              <a:t>Visual indicators</a:t>
            </a:r>
          </a:p>
        </p:txBody>
      </p:sp>
    </p:spTree>
    <p:extLst>
      <p:ext uri="{BB962C8B-B14F-4D97-AF65-F5344CB8AC3E}">
        <p14:creationId xmlns:p14="http://schemas.microsoft.com/office/powerpoint/2010/main" val="1193407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B2D0E-202D-465A-8D19-2148D7E5E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ERM PROCESS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60C077-6E75-46CC-8FAA-BC886B79E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7468" y="2181225"/>
            <a:ext cx="5957063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78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1C796-A3E3-4E0A-9AF2-DA029C85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ERMIS DASHBOARD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C38CB8-D543-4D7D-B63E-238090F57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8013" y="2181225"/>
            <a:ext cx="5095974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4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BDE61-9746-4295-B212-FCF5233BB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 MMR (My Managed Risk) </a:t>
            </a:r>
            <a:r>
              <a:rPr lang="en-US" dirty="0" err="1"/>
              <a:t>PortaL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6061CF-1F15-427B-92D1-83375BBBC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1602" y="2181225"/>
            <a:ext cx="5728795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16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CAF69-79F4-48F1-8060-C7ABAD61E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UC’s Approach to Evaluating Incidents, Events, and </a:t>
            </a:r>
            <a:r>
              <a:rPr lang="en-US" dirty="0" err="1"/>
              <a:t>ClaimS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CE6846-D017-4955-944A-9428C6C68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5443" y="2181225"/>
            <a:ext cx="5001113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79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B4F82-3773-4C3D-BCFA-C5F18F884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PREMIUM RATE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C7020-02C9-4317-BD5F-03C54BBD1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Program to reduce frequency and severity of loss </a:t>
            </a:r>
          </a:p>
          <a:p>
            <a:pPr lvl="1"/>
            <a:r>
              <a:rPr lang="en-US" dirty="0"/>
              <a:t>Professional Liability Prescription Program (PLPP) </a:t>
            </a:r>
          </a:p>
          <a:p>
            <a:r>
              <a:rPr lang="en-US" dirty="0"/>
              <a:t>Encourage risk reduction initiatives </a:t>
            </a:r>
          </a:p>
          <a:p>
            <a:pPr lvl="1"/>
            <a:r>
              <a:rPr lang="en-US" dirty="0"/>
              <a:t>Aimed at reducing cost of risk </a:t>
            </a:r>
          </a:p>
          <a:p>
            <a:r>
              <a:rPr lang="en-US" dirty="0"/>
              <a:t>Rewards units for implementing effective initiatives </a:t>
            </a:r>
          </a:p>
          <a:p>
            <a:pPr lvl="1"/>
            <a:r>
              <a:rPr lang="en-US" dirty="0"/>
              <a:t>Annual rebates for initiatives that work </a:t>
            </a:r>
          </a:p>
          <a:p>
            <a:pPr lvl="1"/>
            <a:r>
              <a:rPr lang="en-US" dirty="0"/>
              <a:t>Driving concept - Everyone is a risk manager </a:t>
            </a:r>
          </a:p>
          <a:p>
            <a:r>
              <a:rPr lang="en-US" dirty="0"/>
              <a:t>ERM and the Center for Health Quality and Innovation </a:t>
            </a:r>
          </a:p>
          <a:p>
            <a:pPr lvl="1"/>
            <a:r>
              <a:rPr lang="en-US" dirty="0"/>
              <a:t>Joint venture to award up to $8 million</a:t>
            </a:r>
          </a:p>
          <a:p>
            <a:pPr lvl="1"/>
            <a:r>
              <a:rPr lang="en-US" dirty="0"/>
              <a:t>Reduce risk of clinical harm to UC surgery patient</a:t>
            </a:r>
          </a:p>
        </p:txBody>
      </p:sp>
    </p:spTree>
    <p:extLst>
      <p:ext uri="{BB962C8B-B14F-4D97-AF65-F5344CB8AC3E}">
        <p14:creationId xmlns:p14="http://schemas.microsoft.com/office/powerpoint/2010/main" val="191130541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26</TotalTime>
  <Words>333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Gill Sans MT</vt:lpstr>
      <vt:lpstr>Wingdings 2</vt:lpstr>
      <vt:lpstr>Dividend</vt:lpstr>
      <vt:lpstr>ITS 835 enterprise risk management Chapter 5</vt:lpstr>
      <vt:lpstr>introduction</vt:lpstr>
      <vt:lpstr>University of California’s erm</vt:lpstr>
      <vt:lpstr>TECHNOLOGY</vt:lpstr>
      <vt:lpstr>ERM PROCESS </vt:lpstr>
      <vt:lpstr>ERMIS DASHBOARD</vt:lpstr>
      <vt:lpstr>UC MMR (My Managed Risk) PortaL</vt:lpstr>
      <vt:lpstr>UC’s Approach to Evaluating Incidents, Events, and ClaimS</vt:lpstr>
      <vt:lpstr>PREMIUM RATE PROGRAM</vt:lpstr>
      <vt:lpstr>PHIVE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 835 enterprise risk management Chapter 5</dc:title>
  <dc:creator>Jamia Mills</dc:creator>
  <cp:lastModifiedBy>Jamia Mills</cp:lastModifiedBy>
  <cp:revision>2</cp:revision>
  <dcterms:created xsi:type="dcterms:W3CDTF">2019-05-02T10:02:18Z</dcterms:created>
  <dcterms:modified xsi:type="dcterms:W3CDTF">2019-05-02T10:29:15Z</dcterms:modified>
</cp:coreProperties>
</file>