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970" r:id="rId1"/>
  </p:sldMasterIdLst>
  <p:notesMasterIdLst>
    <p:notesMasterId r:id="rId15"/>
  </p:notesMasterIdLst>
  <p:handoutMasterIdLst>
    <p:handoutMasterId r:id="rId16"/>
  </p:handoutMasterIdLst>
  <p:sldIdLst>
    <p:sldId id="321" r:id="rId2"/>
    <p:sldId id="325" r:id="rId3"/>
    <p:sldId id="323" r:id="rId4"/>
    <p:sldId id="315" r:id="rId5"/>
    <p:sldId id="324" r:id="rId6"/>
    <p:sldId id="316" r:id="rId7"/>
    <p:sldId id="322" r:id="rId8"/>
    <p:sldId id="333" r:id="rId9"/>
    <p:sldId id="317" r:id="rId10"/>
    <p:sldId id="318" r:id="rId11"/>
    <p:sldId id="332" r:id="rId12"/>
    <p:sldId id="334" r:id="rId13"/>
    <p:sldId id="335" r:id="rId14"/>
  </p:sldIdLst>
  <p:sldSz cx="9144000" cy="6858000" type="letter"/>
  <p:notesSz cx="6858000" cy="9144000"/>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sz="2400" b="1" kern="1200">
        <a:solidFill>
          <a:schemeClr val="tx1"/>
        </a:solidFill>
        <a:latin typeface="Arial" charset="0"/>
        <a:ea typeface="+mn-ea"/>
        <a:cs typeface="Arial" charset="0"/>
      </a:defRPr>
    </a:lvl1pPr>
    <a:lvl2pPr marL="457200" algn="l" rtl="0" fontAlgn="base">
      <a:spcBef>
        <a:spcPct val="0"/>
      </a:spcBef>
      <a:spcAft>
        <a:spcPct val="0"/>
      </a:spcAft>
      <a:defRPr sz="2400" b="1" kern="1200">
        <a:solidFill>
          <a:schemeClr val="tx1"/>
        </a:solidFill>
        <a:latin typeface="Arial" charset="0"/>
        <a:ea typeface="+mn-ea"/>
        <a:cs typeface="Arial" charset="0"/>
      </a:defRPr>
    </a:lvl2pPr>
    <a:lvl3pPr marL="914400" algn="l" rtl="0" fontAlgn="base">
      <a:spcBef>
        <a:spcPct val="0"/>
      </a:spcBef>
      <a:spcAft>
        <a:spcPct val="0"/>
      </a:spcAft>
      <a:defRPr sz="2400" b="1" kern="1200">
        <a:solidFill>
          <a:schemeClr val="tx1"/>
        </a:solidFill>
        <a:latin typeface="Arial" charset="0"/>
        <a:ea typeface="+mn-ea"/>
        <a:cs typeface="Arial" charset="0"/>
      </a:defRPr>
    </a:lvl3pPr>
    <a:lvl4pPr marL="1371600" algn="l" rtl="0" fontAlgn="base">
      <a:spcBef>
        <a:spcPct val="0"/>
      </a:spcBef>
      <a:spcAft>
        <a:spcPct val="0"/>
      </a:spcAft>
      <a:defRPr sz="2400" b="1" kern="1200">
        <a:solidFill>
          <a:schemeClr val="tx1"/>
        </a:solidFill>
        <a:latin typeface="Arial" charset="0"/>
        <a:ea typeface="+mn-ea"/>
        <a:cs typeface="Arial" charset="0"/>
      </a:defRPr>
    </a:lvl4pPr>
    <a:lvl5pPr marL="1828800" algn="l" rtl="0" fontAlgn="base">
      <a:spcBef>
        <a:spcPct val="0"/>
      </a:spcBef>
      <a:spcAft>
        <a:spcPct val="0"/>
      </a:spcAft>
      <a:defRPr sz="2400" b="1" kern="1200">
        <a:solidFill>
          <a:schemeClr val="tx1"/>
        </a:solidFill>
        <a:latin typeface="Arial" charset="0"/>
        <a:ea typeface="+mn-ea"/>
        <a:cs typeface="Arial" charset="0"/>
      </a:defRPr>
    </a:lvl5pPr>
    <a:lvl6pPr marL="2286000" algn="l" defTabSz="914400" rtl="0" eaLnBrk="1" latinLnBrk="0" hangingPunct="1">
      <a:defRPr sz="2400" b="1" kern="1200">
        <a:solidFill>
          <a:schemeClr val="tx1"/>
        </a:solidFill>
        <a:latin typeface="Arial" charset="0"/>
        <a:ea typeface="+mn-ea"/>
        <a:cs typeface="Arial" charset="0"/>
      </a:defRPr>
    </a:lvl6pPr>
    <a:lvl7pPr marL="2743200" algn="l" defTabSz="914400" rtl="0" eaLnBrk="1" latinLnBrk="0" hangingPunct="1">
      <a:defRPr sz="2400" b="1" kern="1200">
        <a:solidFill>
          <a:schemeClr val="tx1"/>
        </a:solidFill>
        <a:latin typeface="Arial" charset="0"/>
        <a:ea typeface="+mn-ea"/>
        <a:cs typeface="Arial" charset="0"/>
      </a:defRPr>
    </a:lvl7pPr>
    <a:lvl8pPr marL="3200400" algn="l" defTabSz="914400" rtl="0" eaLnBrk="1" latinLnBrk="0" hangingPunct="1">
      <a:defRPr sz="2400" b="1" kern="1200">
        <a:solidFill>
          <a:schemeClr val="tx1"/>
        </a:solidFill>
        <a:latin typeface="Arial" charset="0"/>
        <a:ea typeface="+mn-ea"/>
        <a:cs typeface="Arial" charset="0"/>
      </a:defRPr>
    </a:lvl8pPr>
    <a:lvl9pPr marL="3657600" algn="l" defTabSz="914400" rtl="0" eaLnBrk="1" latinLnBrk="0" hangingPunct="1">
      <a:defRPr sz="2400" b="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a:srgbClr val="1507CF"/>
    <a:srgbClr val="FFFFFF"/>
    <a:srgbClr val="CF0E30"/>
    <a:srgbClr val="51DC00"/>
    <a:srgbClr val="66FF66"/>
    <a:srgbClr val="B4AEFC"/>
    <a:srgbClr val="1D1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2787"/>
    <p:restoredTop sz="90929"/>
  </p:normalViewPr>
  <p:slideViewPr>
    <p:cSldViewPr>
      <p:cViewPr varScale="1">
        <p:scale>
          <a:sx n="42" d="100"/>
          <a:sy n="42" d="100"/>
        </p:scale>
        <p:origin x="-2096"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22"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_rels/data1.xml.rels><?xml version="1.0" encoding="UTF-8" standalone="yes"?>
<Relationships xmlns="http://schemas.openxmlformats.org/package/2006/relationships"><Relationship Id="rId1" Type="http://schemas.openxmlformats.org/officeDocument/2006/relationships/image" Target="../media/image2.png"/></Relationships>
</file>

<file path=ppt/diagrams/_rels/drawing1.xml.rels><?xml version="1.0" encoding="UTF-8" standalone="yes"?>
<Relationships xmlns="http://schemas.openxmlformats.org/package/2006/relationships"><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99BEE2-C6C1-46B3-813B-31DF0458BEBF}"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US"/>
        </a:p>
      </dgm:t>
    </dgm:pt>
    <dgm:pt modelId="{1CFF3DB2-97FD-42C4-B08B-A4D660574554}">
      <dgm:prSet phldrT="[Text]" custT="1"/>
      <dgm:spPr/>
      <dgm:t>
        <a:bodyPr/>
        <a:lstStyle/>
        <a:p>
          <a:r>
            <a:rPr lang="en-US" sz="1200" b="1" dirty="0" smtClean="0"/>
            <a:t>Resources</a:t>
          </a:r>
          <a:endParaRPr lang="en-US" sz="1200" b="1" dirty="0"/>
        </a:p>
      </dgm:t>
    </dgm:pt>
    <dgm:pt modelId="{A9213482-5023-43FA-89CC-05A72E64D263}" type="parTrans" cxnId="{25B5EDD8-2726-4F8A-AEB7-00175536E042}">
      <dgm:prSet/>
      <dgm:spPr/>
      <dgm:t>
        <a:bodyPr/>
        <a:lstStyle/>
        <a:p>
          <a:endParaRPr lang="en-US"/>
        </a:p>
      </dgm:t>
    </dgm:pt>
    <dgm:pt modelId="{C3BEE5C9-AE87-42BF-A61E-581B3BB7C019}" type="sibTrans" cxnId="{25B5EDD8-2726-4F8A-AEB7-00175536E042}">
      <dgm:prSet/>
      <dgm:spPr/>
      <dgm:t>
        <a:bodyPr/>
        <a:lstStyle/>
        <a:p>
          <a:endParaRPr lang="en-US"/>
        </a:p>
      </dgm:t>
    </dgm:pt>
    <dgm:pt modelId="{11D3BEC8-25F2-4DD9-8060-71B808F96C4A}">
      <dgm:prSet phldrT="[Text]" custT="1"/>
      <dgm:spPr/>
      <dgm:t>
        <a:bodyPr/>
        <a:lstStyle/>
        <a:p>
          <a:r>
            <a:rPr lang="en-US" sz="1200" b="1" dirty="0" smtClean="0"/>
            <a:t>Capabilities</a:t>
          </a:r>
          <a:endParaRPr lang="en-US" sz="1200" b="1" dirty="0"/>
        </a:p>
      </dgm:t>
    </dgm:pt>
    <dgm:pt modelId="{ED3D65FE-1B2B-4B1C-9126-C7C58AB01FFC}" type="parTrans" cxnId="{757B9E4E-7F84-4159-A243-44BC98D3C9E2}">
      <dgm:prSet/>
      <dgm:spPr/>
      <dgm:t>
        <a:bodyPr/>
        <a:lstStyle/>
        <a:p>
          <a:endParaRPr lang="en-US"/>
        </a:p>
      </dgm:t>
    </dgm:pt>
    <dgm:pt modelId="{60C085F3-A20E-4442-A04F-B90E7F638152}" type="sibTrans" cxnId="{757B9E4E-7F84-4159-A243-44BC98D3C9E2}">
      <dgm:prSet/>
      <dgm:spPr/>
      <dgm:t>
        <a:bodyPr/>
        <a:lstStyle/>
        <a:p>
          <a:endParaRPr lang="en-US"/>
        </a:p>
      </dgm:t>
    </dgm:pt>
    <dgm:pt modelId="{2B65E4CD-D890-4612-8BAF-4F2272255454}">
      <dgm:prSet phldrT="[Text]"/>
      <dgm:spPr/>
      <dgm:t>
        <a:bodyPr/>
        <a:lstStyle/>
        <a:p>
          <a:endParaRPr lang="en-US" dirty="0"/>
        </a:p>
      </dgm:t>
    </dgm:pt>
    <dgm:pt modelId="{AD8839EC-A129-46E9-B02B-1C08EBB3E029}" type="parTrans" cxnId="{9593D2C1-704C-43C5-BBA0-C611E070DE20}">
      <dgm:prSet/>
      <dgm:spPr/>
      <dgm:t>
        <a:bodyPr/>
        <a:lstStyle/>
        <a:p>
          <a:endParaRPr lang="en-US"/>
        </a:p>
      </dgm:t>
    </dgm:pt>
    <dgm:pt modelId="{E2312544-A5DF-431A-B3DC-75F17076CA8B}" type="sibTrans" cxnId="{9593D2C1-704C-43C5-BBA0-C611E070DE20}">
      <dgm:prSet/>
      <dgm:spPr/>
      <dgm:t>
        <a:bodyPr/>
        <a:lstStyle/>
        <a:p>
          <a:endParaRPr lang="en-US"/>
        </a:p>
      </dgm:t>
    </dgm:pt>
    <dgm:pt modelId="{D4880DDB-C56B-42A4-91F7-B743BA9EA7E0}">
      <dgm:prSet phldrT="[Text]" custT="1"/>
      <dgm:spPr/>
      <dgm:t>
        <a:bodyPr/>
        <a:lstStyle/>
        <a:p>
          <a:r>
            <a:rPr lang="en-US" sz="1200" b="1" dirty="0" smtClean="0"/>
            <a:t>Core </a:t>
          </a:r>
          <a:r>
            <a:rPr lang="en-US" sz="1200" b="1" dirty="0" err="1" smtClean="0"/>
            <a:t>Compentencies</a:t>
          </a:r>
          <a:endParaRPr lang="en-US" sz="1200" b="1" dirty="0"/>
        </a:p>
      </dgm:t>
    </dgm:pt>
    <dgm:pt modelId="{19A8D344-E987-48CC-9760-530E79148E1F}" type="parTrans" cxnId="{F47FFD5F-AE6F-4DB7-A4FE-74A3133181AC}">
      <dgm:prSet/>
      <dgm:spPr/>
      <dgm:t>
        <a:bodyPr/>
        <a:lstStyle/>
        <a:p>
          <a:endParaRPr lang="en-US"/>
        </a:p>
      </dgm:t>
    </dgm:pt>
    <dgm:pt modelId="{408AD158-0B9F-4A88-9980-D691A11F44F9}" type="sibTrans" cxnId="{F47FFD5F-AE6F-4DB7-A4FE-74A3133181AC}">
      <dgm:prSet/>
      <dgm:spPr/>
      <dgm:t>
        <a:bodyPr/>
        <a:lstStyle/>
        <a:p>
          <a:endParaRPr lang="en-US"/>
        </a:p>
      </dgm:t>
    </dgm:pt>
    <dgm:pt modelId="{825F3FFC-19DB-4A41-9771-D42FDDB48934}">
      <dgm:prSet phldrT="[Text]"/>
      <dgm:spPr/>
      <dgm:t>
        <a:bodyPr/>
        <a:lstStyle/>
        <a:p>
          <a:endParaRPr lang="en-US" dirty="0"/>
        </a:p>
      </dgm:t>
    </dgm:pt>
    <dgm:pt modelId="{44EAE316-F530-4B4F-A83B-4EB72E42DCC2}" type="parTrans" cxnId="{E6BDDD91-4A82-4050-80D1-7CA705F8B654}">
      <dgm:prSet/>
      <dgm:spPr/>
      <dgm:t>
        <a:bodyPr/>
        <a:lstStyle/>
        <a:p>
          <a:endParaRPr lang="en-US"/>
        </a:p>
      </dgm:t>
    </dgm:pt>
    <dgm:pt modelId="{02958B5D-3010-4479-ABA7-29BDF4D8D1BC}" type="sibTrans" cxnId="{E6BDDD91-4A82-4050-80D1-7CA705F8B654}">
      <dgm:prSet/>
      <dgm:spPr/>
      <dgm:t>
        <a:bodyPr/>
        <a:lstStyle/>
        <a:p>
          <a:endParaRPr lang="en-US"/>
        </a:p>
      </dgm:t>
    </dgm:pt>
    <dgm:pt modelId="{F7E6F1B9-1B06-4028-8CB9-5D88CF3223FE}">
      <dgm:prSet phldrT="[Text]"/>
      <dgm:spPr/>
      <dgm:t>
        <a:bodyPr/>
        <a:lstStyle/>
        <a:p>
          <a:endParaRPr lang="en-US" dirty="0"/>
        </a:p>
      </dgm:t>
    </dgm:pt>
    <dgm:pt modelId="{E3C67ED0-6EBB-4507-BF41-7992FFE29549}" type="sibTrans" cxnId="{EC45028E-405A-46CF-A5FE-6EF99C3186A8}">
      <dgm:prSet/>
      <dgm:spPr/>
      <dgm:t>
        <a:bodyPr/>
        <a:lstStyle/>
        <a:p>
          <a:endParaRPr lang="en-US"/>
        </a:p>
      </dgm:t>
    </dgm:pt>
    <dgm:pt modelId="{F2FE863D-2B62-40C1-A67E-F4F6AD93CA9B}" type="parTrans" cxnId="{EC45028E-405A-46CF-A5FE-6EF99C3186A8}">
      <dgm:prSet/>
      <dgm:spPr/>
      <dgm:t>
        <a:bodyPr/>
        <a:lstStyle/>
        <a:p>
          <a:endParaRPr lang="en-US"/>
        </a:p>
      </dgm:t>
    </dgm:pt>
    <dgm:pt modelId="{6A2AD689-C1B7-48B9-BC80-3C69E33EAAFF}" type="pres">
      <dgm:prSet presAssocID="{E099BEE2-C6C1-46B3-813B-31DF0458BEBF}" presName="composite" presStyleCnt="0">
        <dgm:presLayoutVars>
          <dgm:chMax val="5"/>
          <dgm:dir/>
          <dgm:animLvl val="ctr"/>
          <dgm:resizeHandles val="exact"/>
        </dgm:presLayoutVars>
      </dgm:prSet>
      <dgm:spPr/>
      <dgm:t>
        <a:bodyPr/>
        <a:lstStyle/>
        <a:p>
          <a:endParaRPr lang="en-US"/>
        </a:p>
      </dgm:t>
    </dgm:pt>
    <dgm:pt modelId="{23A6B8E6-A4D0-44D4-89EB-E93B81837087}" type="pres">
      <dgm:prSet presAssocID="{E099BEE2-C6C1-46B3-813B-31DF0458BEBF}" presName="cycle" presStyleCnt="0"/>
      <dgm:spPr/>
    </dgm:pt>
    <dgm:pt modelId="{1460E812-667D-4C72-B1D7-3B572B939773}" type="pres">
      <dgm:prSet presAssocID="{E099BEE2-C6C1-46B3-813B-31DF0458BEBF}" presName="centerShape" presStyleCnt="0"/>
      <dgm:spPr/>
    </dgm:pt>
    <dgm:pt modelId="{2E943010-9636-4953-ADA4-15A19EBA9A41}" type="pres">
      <dgm:prSet presAssocID="{E099BEE2-C6C1-46B3-813B-31DF0458BEBF}" presName="connSite" presStyleLbl="node1" presStyleIdx="0" presStyleCnt="4"/>
      <dgm:spPr/>
    </dgm:pt>
    <dgm:pt modelId="{9453AEBB-E392-4B63-86F3-9BA2308D68E2}" type="pres">
      <dgm:prSet presAssocID="{E099BEE2-C6C1-46B3-813B-31DF0458BEBF}" presName="visible" presStyleLbl="node1" presStyleIdx="0" presStyleCnt="4" custLinFactNeighborX="-2426" custLinFactNeighborY="-732"/>
      <dgm:spPr>
        <a:blipFill rotWithShape="0">
          <a:blip xmlns:r="http://schemas.openxmlformats.org/officeDocument/2006/relationships" r:embed="rId1"/>
          <a:stretch>
            <a:fillRect/>
          </a:stretch>
        </a:blipFill>
      </dgm:spPr>
      <dgm:t>
        <a:bodyPr/>
        <a:lstStyle/>
        <a:p>
          <a:endParaRPr lang="en-US"/>
        </a:p>
      </dgm:t>
    </dgm:pt>
    <dgm:pt modelId="{44861599-4783-4E0D-9D37-BA8AE7645997}" type="pres">
      <dgm:prSet presAssocID="{A9213482-5023-43FA-89CC-05A72E64D263}" presName="Name25" presStyleLbl="parChTrans1D1" presStyleIdx="0" presStyleCnt="3"/>
      <dgm:spPr/>
      <dgm:t>
        <a:bodyPr/>
        <a:lstStyle/>
        <a:p>
          <a:endParaRPr lang="en-US"/>
        </a:p>
      </dgm:t>
    </dgm:pt>
    <dgm:pt modelId="{FA4EE313-995D-467E-B1D6-D45F370BAD93}" type="pres">
      <dgm:prSet presAssocID="{1CFF3DB2-97FD-42C4-B08B-A4D660574554}" presName="node" presStyleCnt="0"/>
      <dgm:spPr/>
    </dgm:pt>
    <dgm:pt modelId="{429DF278-1D72-4A31-A2C9-0E010C426AB0}" type="pres">
      <dgm:prSet presAssocID="{1CFF3DB2-97FD-42C4-B08B-A4D660574554}" presName="parentNode" presStyleLbl="node1" presStyleIdx="1" presStyleCnt="4">
        <dgm:presLayoutVars>
          <dgm:chMax val="1"/>
          <dgm:bulletEnabled val="1"/>
        </dgm:presLayoutVars>
      </dgm:prSet>
      <dgm:spPr/>
      <dgm:t>
        <a:bodyPr/>
        <a:lstStyle/>
        <a:p>
          <a:endParaRPr lang="en-US"/>
        </a:p>
      </dgm:t>
    </dgm:pt>
    <dgm:pt modelId="{B8319005-8BB2-4C16-9609-C6229AF388ED}" type="pres">
      <dgm:prSet presAssocID="{1CFF3DB2-97FD-42C4-B08B-A4D660574554}" presName="childNode" presStyleLbl="revTx" presStyleIdx="0" presStyleCnt="3">
        <dgm:presLayoutVars>
          <dgm:bulletEnabled val="1"/>
        </dgm:presLayoutVars>
      </dgm:prSet>
      <dgm:spPr/>
      <dgm:t>
        <a:bodyPr/>
        <a:lstStyle/>
        <a:p>
          <a:endParaRPr lang="en-US"/>
        </a:p>
      </dgm:t>
    </dgm:pt>
    <dgm:pt modelId="{9BDF1672-4154-4DA9-8A1A-07D274A7071F}" type="pres">
      <dgm:prSet presAssocID="{ED3D65FE-1B2B-4B1C-9126-C7C58AB01FFC}" presName="Name25" presStyleLbl="parChTrans1D1" presStyleIdx="1" presStyleCnt="3"/>
      <dgm:spPr/>
      <dgm:t>
        <a:bodyPr/>
        <a:lstStyle/>
        <a:p>
          <a:endParaRPr lang="en-US"/>
        </a:p>
      </dgm:t>
    </dgm:pt>
    <dgm:pt modelId="{FA00F0DD-6562-4178-86CD-B3485894BE7B}" type="pres">
      <dgm:prSet presAssocID="{11D3BEC8-25F2-4DD9-8060-71B808F96C4A}" presName="node" presStyleCnt="0"/>
      <dgm:spPr/>
    </dgm:pt>
    <dgm:pt modelId="{0CCE99D2-F4FA-493F-9A4D-A8220B75A085}" type="pres">
      <dgm:prSet presAssocID="{11D3BEC8-25F2-4DD9-8060-71B808F96C4A}" presName="parentNode" presStyleLbl="node1" presStyleIdx="2" presStyleCnt="4" custScaleX="115892">
        <dgm:presLayoutVars>
          <dgm:chMax val="1"/>
          <dgm:bulletEnabled val="1"/>
        </dgm:presLayoutVars>
      </dgm:prSet>
      <dgm:spPr/>
      <dgm:t>
        <a:bodyPr/>
        <a:lstStyle/>
        <a:p>
          <a:endParaRPr lang="en-US"/>
        </a:p>
      </dgm:t>
    </dgm:pt>
    <dgm:pt modelId="{A72A0BB3-3102-4D6A-8FAD-4FC0BC190B7C}" type="pres">
      <dgm:prSet presAssocID="{11D3BEC8-25F2-4DD9-8060-71B808F96C4A}" presName="childNode" presStyleLbl="revTx" presStyleIdx="1" presStyleCnt="3">
        <dgm:presLayoutVars>
          <dgm:bulletEnabled val="1"/>
        </dgm:presLayoutVars>
      </dgm:prSet>
      <dgm:spPr/>
      <dgm:t>
        <a:bodyPr/>
        <a:lstStyle/>
        <a:p>
          <a:endParaRPr lang="en-US"/>
        </a:p>
      </dgm:t>
    </dgm:pt>
    <dgm:pt modelId="{DD3D61FA-DC93-49B6-98CF-AAB142D961CC}" type="pres">
      <dgm:prSet presAssocID="{19A8D344-E987-48CC-9760-530E79148E1F}" presName="Name25" presStyleLbl="parChTrans1D1" presStyleIdx="2" presStyleCnt="3"/>
      <dgm:spPr/>
      <dgm:t>
        <a:bodyPr/>
        <a:lstStyle/>
        <a:p>
          <a:endParaRPr lang="en-US"/>
        </a:p>
      </dgm:t>
    </dgm:pt>
    <dgm:pt modelId="{C6C7999C-0C9E-4A9B-AE1D-4495BFEB4BCC}" type="pres">
      <dgm:prSet presAssocID="{D4880DDB-C56B-42A4-91F7-B743BA9EA7E0}" presName="node" presStyleCnt="0"/>
      <dgm:spPr/>
    </dgm:pt>
    <dgm:pt modelId="{B88258E2-FCC3-463F-86DA-C621E6786C52}" type="pres">
      <dgm:prSet presAssocID="{D4880DDB-C56B-42A4-91F7-B743BA9EA7E0}" presName="parentNode" presStyleLbl="node1" presStyleIdx="3" presStyleCnt="4" custScaleX="139941">
        <dgm:presLayoutVars>
          <dgm:chMax val="1"/>
          <dgm:bulletEnabled val="1"/>
        </dgm:presLayoutVars>
      </dgm:prSet>
      <dgm:spPr/>
      <dgm:t>
        <a:bodyPr/>
        <a:lstStyle/>
        <a:p>
          <a:endParaRPr lang="en-US"/>
        </a:p>
      </dgm:t>
    </dgm:pt>
    <dgm:pt modelId="{61108544-4929-4A4C-8FFB-4DF6B13C16CA}" type="pres">
      <dgm:prSet presAssocID="{D4880DDB-C56B-42A4-91F7-B743BA9EA7E0}" presName="childNode" presStyleLbl="revTx" presStyleIdx="2" presStyleCnt="3">
        <dgm:presLayoutVars>
          <dgm:bulletEnabled val="1"/>
        </dgm:presLayoutVars>
      </dgm:prSet>
      <dgm:spPr/>
      <dgm:t>
        <a:bodyPr/>
        <a:lstStyle/>
        <a:p>
          <a:endParaRPr lang="en-US"/>
        </a:p>
      </dgm:t>
    </dgm:pt>
  </dgm:ptLst>
  <dgm:cxnLst>
    <dgm:cxn modelId="{90FF1737-217D-4029-BC49-60CBFEF350C7}" type="presOf" srcId="{19A8D344-E987-48CC-9760-530E79148E1F}" destId="{DD3D61FA-DC93-49B6-98CF-AAB142D961CC}" srcOrd="0" destOrd="0" presId="urn:microsoft.com/office/officeart/2005/8/layout/radial2"/>
    <dgm:cxn modelId="{4AE6C069-795C-461A-BDB5-F55A502766FF}" type="presOf" srcId="{1CFF3DB2-97FD-42C4-B08B-A4D660574554}" destId="{429DF278-1D72-4A31-A2C9-0E010C426AB0}" srcOrd="0" destOrd="0" presId="urn:microsoft.com/office/officeart/2005/8/layout/radial2"/>
    <dgm:cxn modelId="{757B9E4E-7F84-4159-A243-44BC98D3C9E2}" srcId="{E099BEE2-C6C1-46B3-813B-31DF0458BEBF}" destId="{11D3BEC8-25F2-4DD9-8060-71B808F96C4A}" srcOrd="1" destOrd="0" parTransId="{ED3D65FE-1B2B-4B1C-9126-C7C58AB01FFC}" sibTransId="{60C085F3-A20E-4442-A04F-B90E7F638152}"/>
    <dgm:cxn modelId="{E59088CF-9EE1-459D-AE28-103DBE0FC584}" type="presOf" srcId="{11D3BEC8-25F2-4DD9-8060-71B808F96C4A}" destId="{0CCE99D2-F4FA-493F-9A4D-A8220B75A085}" srcOrd="0" destOrd="0" presId="urn:microsoft.com/office/officeart/2005/8/layout/radial2"/>
    <dgm:cxn modelId="{30D8D1A5-F0AB-44D1-85C7-676A1FF96836}" type="presOf" srcId="{A9213482-5023-43FA-89CC-05A72E64D263}" destId="{44861599-4783-4E0D-9D37-BA8AE7645997}" srcOrd="0" destOrd="0" presId="urn:microsoft.com/office/officeart/2005/8/layout/radial2"/>
    <dgm:cxn modelId="{C745BFF9-F7BD-4692-A38E-431D0551E932}" type="presOf" srcId="{E099BEE2-C6C1-46B3-813B-31DF0458BEBF}" destId="{6A2AD689-C1B7-48B9-BC80-3C69E33EAAFF}" srcOrd="0" destOrd="0" presId="urn:microsoft.com/office/officeart/2005/8/layout/radial2"/>
    <dgm:cxn modelId="{20D1FC6F-A906-4638-82B1-4F8E26A8261F}" type="presOf" srcId="{ED3D65FE-1B2B-4B1C-9126-C7C58AB01FFC}" destId="{9BDF1672-4154-4DA9-8A1A-07D274A7071F}" srcOrd="0" destOrd="0" presId="urn:microsoft.com/office/officeart/2005/8/layout/radial2"/>
    <dgm:cxn modelId="{39E450F3-CD8A-4225-B11C-D42FDF2307D2}" type="presOf" srcId="{D4880DDB-C56B-42A4-91F7-B743BA9EA7E0}" destId="{B88258E2-FCC3-463F-86DA-C621E6786C52}" srcOrd="0" destOrd="0" presId="urn:microsoft.com/office/officeart/2005/8/layout/radial2"/>
    <dgm:cxn modelId="{D1F8A42C-7961-4898-9E45-7ECADC6EBC3A}" type="presOf" srcId="{2B65E4CD-D890-4612-8BAF-4F2272255454}" destId="{A72A0BB3-3102-4D6A-8FAD-4FC0BC190B7C}" srcOrd="0" destOrd="0" presId="urn:microsoft.com/office/officeart/2005/8/layout/radial2"/>
    <dgm:cxn modelId="{04C44713-A461-47CB-AA4E-0509C137688C}" type="presOf" srcId="{F7E6F1B9-1B06-4028-8CB9-5D88CF3223FE}" destId="{B8319005-8BB2-4C16-9609-C6229AF388ED}" srcOrd="0" destOrd="0" presId="urn:microsoft.com/office/officeart/2005/8/layout/radial2"/>
    <dgm:cxn modelId="{9593D2C1-704C-43C5-BBA0-C611E070DE20}" srcId="{11D3BEC8-25F2-4DD9-8060-71B808F96C4A}" destId="{2B65E4CD-D890-4612-8BAF-4F2272255454}" srcOrd="0" destOrd="0" parTransId="{AD8839EC-A129-46E9-B02B-1C08EBB3E029}" sibTransId="{E2312544-A5DF-431A-B3DC-75F17076CA8B}"/>
    <dgm:cxn modelId="{4DC1391F-13D6-4E5B-BBC6-0A0BE4E88D88}" type="presOf" srcId="{825F3FFC-19DB-4A41-9771-D42FDDB48934}" destId="{61108544-4929-4A4C-8FFB-4DF6B13C16CA}" srcOrd="0" destOrd="0" presId="urn:microsoft.com/office/officeart/2005/8/layout/radial2"/>
    <dgm:cxn modelId="{EC45028E-405A-46CF-A5FE-6EF99C3186A8}" srcId="{1CFF3DB2-97FD-42C4-B08B-A4D660574554}" destId="{F7E6F1B9-1B06-4028-8CB9-5D88CF3223FE}" srcOrd="0" destOrd="0" parTransId="{F2FE863D-2B62-40C1-A67E-F4F6AD93CA9B}" sibTransId="{E3C67ED0-6EBB-4507-BF41-7992FFE29549}"/>
    <dgm:cxn modelId="{F47FFD5F-AE6F-4DB7-A4FE-74A3133181AC}" srcId="{E099BEE2-C6C1-46B3-813B-31DF0458BEBF}" destId="{D4880DDB-C56B-42A4-91F7-B743BA9EA7E0}" srcOrd="2" destOrd="0" parTransId="{19A8D344-E987-48CC-9760-530E79148E1F}" sibTransId="{408AD158-0B9F-4A88-9980-D691A11F44F9}"/>
    <dgm:cxn modelId="{E6BDDD91-4A82-4050-80D1-7CA705F8B654}" srcId="{D4880DDB-C56B-42A4-91F7-B743BA9EA7E0}" destId="{825F3FFC-19DB-4A41-9771-D42FDDB48934}" srcOrd="0" destOrd="0" parTransId="{44EAE316-F530-4B4F-A83B-4EB72E42DCC2}" sibTransId="{02958B5D-3010-4479-ABA7-29BDF4D8D1BC}"/>
    <dgm:cxn modelId="{25B5EDD8-2726-4F8A-AEB7-00175536E042}" srcId="{E099BEE2-C6C1-46B3-813B-31DF0458BEBF}" destId="{1CFF3DB2-97FD-42C4-B08B-A4D660574554}" srcOrd="0" destOrd="0" parTransId="{A9213482-5023-43FA-89CC-05A72E64D263}" sibTransId="{C3BEE5C9-AE87-42BF-A61E-581B3BB7C019}"/>
    <dgm:cxn modelId="{21A55ECB-8707-4213-B18F-54B10EB5ABBE}" type="presParOf" srcId="{6A2AD689-C1B7-48B9-BC80-3C69E33EAAFF}" destId="{23A6B8E6-A4D0-44D4-89EB-E93B81837087}" srcOrd="0" destOrd="0" presId="urn:microsoft.com/office/officeart/2005/8/layout/radial2"/>
    <dgm:cxn modelId="{014747C6-331D-4119-BFBC-3F350538C87E}" type="presParOf" srcId="{23A6B8E6-A4D0-44D4-89EB-E93B81837087}" destId="{1460E812-667D-4C72-B1D7-3B572B939773}" srcOrd="0" destOrd="0" presId="urn:microsoft.com/office/officeart/2005/8/layout/radial2"/>
    <dgm:cxn modelId="{7A86F320-D11B-4519-9F8C-92CCC11966EF}" type="presParOf" srcId="{1460E812-667D-4C72-B1D7-3B572B939773}" destId="{2E943010-9636-4953-ADA4-15A19EBA9A41}" srcOrd="0" destOrd="0" presId="urn:microsoft.com/office/officeart/2005/8/layout/radial2"/>
    <dgm:cxn modelId="{4BFD47D2-86F0-41F9-B189-7374DB8056CF}" type="presParOf" srcId="{1460E812-667D-4C72-B1D7-3B572B939773}" destId="{9453AEBB-E392-4B63-86F3-9BA2308D68E2}" srcOrd="1" destOrd="0" presId="urn:microsoft.com/office/officeart/2005/8/layout/radial2"/>
    <dgm:cxn modelId="{9E1E7874-1496-43B7-888D-ABB5EE63EB47}" type="presParOf" srcId="{23A6B8E6-A4D0-44D4-89EB-E93B81837087}" destId="{44861599-4783-4E0D-9D37-BA8AE7645997}" srcOrd="1" destOrd="0" presId="urn:microsoft.com/office/officeart/2005/8/layout/radial2"/>
    <dgm:cxn modelId="{94CD5AA9-12FF-494D-B0E0-884A2AD3398B}" type="presParOf" srcId="{23A6B8E6-A4D0-44D4-89EB-E93B81837087}" destId="{FA4EE313-995D-467E-B1D6-D45F370BAD93}" srcOrd="2" destOrd="0" presId="urn:microsoft.com/office/officeart/2005/8/layout/radial2"/>
    <dgm:cxn modelId="{A1ECEA9E-CAD1-432D-8C81-791EA182D14A}" type="presParOf" srcId="{FA4EE313-995D-467E-B1D6-D45F370BAD93}" destId="{429DF278-1D72-4A31-A2C9-0E010C426AB0}" srcOrd="0" destOrd="0" presId="urn:microsoft.com/office/officeart/2005/8/layout/radial2"/>
    <dgm:cxn modelId="{B5B6AC17-6861-4D05-842D-24B899F8C479}" type="presParOf" srcId="{FA4EE313-995D-467E-B1D6-D45F370BAD93}" destId="{B8319005-8BB2-4C16-9609-C6229AF388ED}" srcOrd="1" destOrd="0" presId="urn:microsoft.com/office/officeart/2005/8/layout/radial2"/>
    <dgm:cxn modelId="{7599EA3F-7D46-49E1-8E5C-163F5A454EF8}" type="presParOf" srcId="{23A6B8E6-A4D0-44D4-89EB-E93B81837087}" destId="{9BDF1672-4154-4DA9-8A1A-07D274A7071F}" srcOrd="3" destOrd="0" presId="urn:microsoft.com/office/officeart/2005/8/layout/radial2"/>
    <dgm:cxn modelId="{2936CAFA-6CBF-48F3-B3C3-C821A08B5682}" type="presParOf" srcId="{23A6B8E6-A4D0-44D4-89EB-E93B81837087}" destId="{FA00F0DD-6562-4178-86CD-B3485894BE7B}" srcOrd="4" destOrd="0" presId="urn:microsoft.com/office/officeart/2005/8/layout/radial2"/>
    <dgm:cxn modelId="{F5F183BC-9398-49F9-B4D1-A06364F25736}" type="presParOf" srcId="{FA00F0DD-6562-4178-86CD-B3485894BE7B}" destId="{0CCE99D2-F4FA-493F-9A4D-A8220B75A085}" srcOrd="0" destOrd="0" presId="urn:microsoft.com/office/officeart/2005/8/layout/radial2"/>
    <dgm:cxn modelId="{8B0E209E-49A3-46A9-9001-A81EE26EA760}" type="presParOf" srcId="{FA00F0DD-6562-4178-86CD-B3485894BE7B}" destId="{A72A0BB3-3102-4D6A-8FAD-4FC0BC190B7C}" srcOrd="1" destOrd="0" presId="urn:microsoft.com/office/officeart/2005/8/layout/radial2"/>
    <dgm:cxn modelId="{9F3B76DE-0244-4E62-8475-998961116D14}" type="presParOf" srcId="{23A6B8E6-A4D0-44D4-89EB-E93B81837087}" destId="{DD3D61FA-DC93-49B6-98CF-AAB142D961CC}" srcOrd="5" destOrd="0" presId="urn:microsoft.com/office/officeart/2005/8/layout/radial2"/>
    <dgm:cxn modelId="{C6BCCD78-686C-4BBD-8080-50183FB1F9DF}" type="presParOf" srcId="{23A6B8E6-A4D0-44D4-89EB-E93B81837087}" destId="{C6C7999C-0C9E-4A9B-AE1D-4495BFEB4BCC}" srcOrd="6" destOrd="0" presId="urn:microsoft.com/office/officeart/2005/8/layout/radial2"/>
    <dgm:cxn modelId="{69C8C5D8-DB19-46C4-BB07-7323E37EB3C6}" type="presParOf" srcId="{C6C7999C-0C9E-4A9B-AE1D-4495BFEB4BCC}" destId="{B88258E2-FCC3-463F-86DA-C621E6786C52}" srcOrd="0" destOrd="0" presId="urn:microsoft.com/office/officeart/2005/8/layout/radial2"/>
    <dgm:cxn modelId="{EB18CA6C-60DB-456F-9AAE-894F848FF8B8}" type="presParOf" srcId="{C6C7999C-0C9E-4A9B-AE1D-4495BFEB4BCC}" destId="{61108544-4929-4A4C-8FFB-4DF6B13C16CA}" srcOrd="1" destOrd="0" presId="urn:microsoft.com/office/officeart/2005/8/layout/radial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3D61FA-DC93-49B6-98CF-AAB142D961CC}">
      <dsp:nvSpPr>
        <dsp:cNvPr id="0" name=""/>
        <dsp:cNvSpPr/>
      </dsp:nvSpPr>
      <dsp:spPr>
        <a:xfrm rot="2626838">
          <a:off x="1889107" y="2818909"/>
          <a:ext cx="464824" cy="57656"/>
        </a:xfrm>
        <a:custGeom>
          <a:avLst/>
          <a:gdLst/>
          <a:ahLst/>
          <a:cxnLst/>
          <a:rect l="0" t="0" r="0" b="0"/>
          <a:pathLst>
            <a:path>
              <a:moveTo>
                <a:pt x="0" y="28828"/>
              </a:moveTo>
              <a:lnTo>
                <a:pt x="464824" y="28828"/>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DF1672-4154-4DA9-8A1A-07D274A7071F}">
      <dsp:nvSpPr>
        <dsp:cNvPr id="0" name=""/>
        <dsp:cNvSpPr/>
      </dsp:nvSpPr>
      <dsp:spPr>
        <a:xfrm>
          <a:off x="1953719" y="2003171"/>
          <a:ext cx="569463" cy="57656"/>
        </a:xfrm>
        <a:custGeom>
          <a:avLst/>
          <a:gdLst/>
          <a:ahLst/>
          <a:cxnLst/>
          <a:rect l="0" t="0" r="0" b="0"/>
          <a:pathLst>
            <a:path>
              <a:moveTo>
                <a:pt x="0" y="28828"/>
              </a:moveTo>
              <a:lnTo>
                <a:pt x="569463" y="28828"/>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861599-4783-4E0D-9D37-BA8AE7645997}">
      <dsp:nvSpPr>
        <dsp:cNvPr id="0" name=""/>
        <dsp:cNvSpPr/>
      </dsp:nvSpPr>
      <dsp:spPr>
        <a:xfrm rot="19038400">
          <a:off x="1871950" y="1163454"/>
          <a:ext cx="617111" cy="57656"/>
        </a:xfrm>
        <a:custGeom>
          <a:avLst/>
          <a:gdLst/>
          <a:ahLst/>
          <a:cxnLst/>
          <a:rect l="0" t="0" r="0" b="0"/>
          <a:pathLst>
            <a:path>
              <a:moveTo>
                <a:pt x="0" y="28828"/>
              </a:moveTo>
              <a:lnTo>
                <a:pt x="617111" y="28828"/>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53AEBB-E392-4B63-86F3-9BA2308D68E2}">
      <dsp:nvSpPr>
        <dsp:cNvPr id="0" name=""/>
        <dsp:cNvSpPr/>
      </dsp:nvSpPr>
      <dsp:spPr>
        <a:xfrm>
          <a:off x="246617" y="1041394"/>
          <a:ext cx="1952625" cy="1952625"/>
        </a:xfrm>
        <a:prstGeom prst="ellipse">
          <a:avLst/>
        </a:prstGeom>
        <a:blipFill rotWithShape="0">
          <a:blip xmlns:r="http://schemas.openxmlformats.org/officeDocument/2006/relationships" r:embed="rId1"/>
          <a:stretch>
            <a:fillRect/>
          </a:stretch>
        </a:blip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9DF278-1D72-4A31-A2C9-0E010C426AB0}">
      <dsp:nvSpPr>
        <dsp:cNvPr id="0" name=""/>
        <dsp:cNvSpPr/>
      </dsp:nvSpPr>
      <dsp:spPr>
        <a:xfrm>
          <a:off x="2252055" y="64"/>
          <a:ext cx="1171575" cy="1171575"/>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t>Resources</a:t>
          </a:r>
          <a:endParaRPr lang="en-US" sz="1200" b="1" kern="1200" dirty="0"/>
        </a:p>
      </dsp:txBody>
      <dsp:txXfrm>
        <a:off x="2423628" y="171637"/>
        <a:ext cx="828429" cy="828429"/>
      </dsp:txXfrm>
    </dsp:sp>
    <dsp:sp modelId="{B8319005-8BB2-4C16-9609-C6229AF388ED}">
      <dsp:nvSpPr>
        <dsp:cNvPr id="0" name=""/>
        <dsp:cNvSpPr/>
      </dsp:nvSpPr>
      <dsp:spPr>
        <a:xfrm>
          <a:off x="3540787" y="64"/>
          <a:ext cx="1757362" cy="1171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l" defTabSz="2889250">
            <a:lnSpc>
              <a:spcPct val="90000"/>
            </a:lnSpc>
            <a:spcBef>
              <a:spcPct val="0"/>
            </a:spcBef>
            <a:spcAft>
              <a:spcPct val="15000"/>
            </a:spcAft>
            <a:buChar char="••"/>
          </a:pPr>
          <a:endParaRPr lang="en-US" sz="6500" kern="1200" dirty="0"/>
        </a:p>
      </dsp:txBody>
      <dsp:txXfrm>
        <a:off x="3540787" y="64"/>
        <a:ext cx="1757362" cy="1171575"/>
      </dsp:txXfrm>
    </dsp:sp>
    <dsp:sp modelId="{0CCE99D2-F4FA-493F-9A4D-A8220B75A085}">
      <dsp:nvSpPr>
        <dsp:cNvPr id="0" name=""/>
        <dsp:cNvSpPr/>
      </dsp:nvSpPr>
      <dsp:spPr>
        <a:xfrm>
          <a:off x="2523183" y="1446212"/>
          <a:ext cx="1357761" cy="1171575"/>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t>Capabilities</a:t>
          </a:r>
          <a:endParaRPr lang="en-US" sz="1200" b="1" kern="1200" dirty="0"/>
        </a:p>
      </dsp:txBody>
      <dsp:txXfrm>
        <a:off x="2722022" y="1617785"/>
        <a:ext cx="960083" cy="828429"/>
      </dsp:txXfrm>
    </dsp:sp>
    <dsp:sp modelId="{A72A0BB3-3102-4D6A-8FAD-4FC0BC190B7C}">
      <dsp:nvSpPr>
        <dsp:cNvPr id="0" name=""/>
        <dsp:cNvSpPr/>
      </dsp:nvSpPr>
      <dsp:spPr>
        <a:xfrm>
          <a:off x="3765368" y="1446212"/>
          <a:ext cx="2036642" cy="1171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l" defTabSz="2889250">
            <a:lnSpc>
              <a:spcPct val="90000"/>
            </a:lnSpc>
            <a:spcBef>
              <a:spcPct val="0"/>
            </a:spcBef>
            <a:spcAft>
              <a:spcPct val="15000"/>
            </a:spcAft>
            <a:buChar char="••"/>
          </a:pPr>
          <a:endParaRPr lang="en-US" sz="6500" kern="1200" dirty="0"/>
        </a:p>
      </dsp:txBody>
      <dsp:txXfrm>
        <a:off x="3765368" y="1446212"/>
        <a:ext cx="2036642" cy="1171575"/>
      </dsp:txXfrm>
    </dsp:sp>
    <dsp:sp modelId="{B88258E2-FCC3-463F-86DA-C621E6786C52}">
      <dsp:nvSpPr>
        <dsp:cNvPr id="0" name=""/>
        <dsp:cNvSpPr/>
      </dsp:nvSpPr>
      <dsp:spPr>
        <a:xfrm>
          <a:off x="1959593" y="2892360"/>
          <a:ext cx="1639513" cy="1171575"/>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t>Core </a:t>
          </a:r>
          <a:r>
            <a:rPr lang="en-US" sz="1200" b="1" kern="1200" dirty="0" err="1" smtClean="0"/>
            <a:t>Compentencies</a:t>
          </a:r>
          <a:endParaRPr lang="en-US" sz="1200" b="1" kern="1200" dirty="0"/>
        </a:p>
      </dsp:txBody>
      <dsp:txXfrm>
        <a:off x="2199694" y="3063933"/>
        <a:ext cx="1159311" cy="828429"/>
      </dsp:txXfrm>
    </dsp:sp>
    <dsp:sp modelId="{61108544-4929-4A4C-8FFB-4DF6B13C16CA}">
      <dsp:nvSpPr>
        <dsp:cNvPr id="0" name=""/>
        <dsp:cNvSpPr/>
      </dsp:nvSpPr>
      <dsp:spPr>
        <a:xfrm>
          <a:off x="3131341" y="2892360"/>
          <a:ext cx="2459270" cy="1171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l" defTabSz="2889250">
            <a:lnSpc>
              <a:spcPct val="90000"/>
            </a:lnSpc>
            <a:spcBef>
              <a:spcPct val="0"/>
            </a:spcBef>
            <a:spcAft>
              <a:spcPct val="15000"/>
            </a:spcAft>
            <a:buChar char="••"/>
          </a:pPr>
          <a:endParaRPr lang="en-US" sz="6500" kern="1200" dirty="0"/>
        </a:p>
      </dsp:txBody>
      <dsp:txXfrm>
        <a:off x="3131341" y="2892360"/>
        <a:ext cx="2459270" cy="1171575"/>
      </dsp:txXfrm>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051175" y="8710613"/>
            <a:ext cx="757238" cy="254000"/>
          </a:xfrm>
          <a:prstGeom prst="rect">
            <a:avLst/>
          </a:prstGeom>
          <a:noFill/>
          <a:ln w="12700">
            <a:noFill/>
            <a:miter lim="800000"/>
            <a:headEnd/>
            <a:tailEnd/>
          </a:ln>
          <a:effectLst/>
        </p:spPr>
        <p:txBody>
          <a:bodyPr wrap="none" lIns="87312" tIns="44450" rIns="87312" bIns="44450">
            <a:spAutoFit/>
          </a:bodyPr>
          <a:lstStyle/>
          <a:p>
            <a:pPr algn="ctr" defTabSz="868363" eaLnBrk="0" hangingPunct="0">
              <a:lnSpc>
                <a:spcPct val="90000"/>
              </a:lnSpc>
              <a:defRPr/>
            </a:pPr>
            <a:r>
              <a:rPr lang="en-US" sz="1200" b="0">
                <a:latin typeface="Arial" pitchFamily="34" charset="0"/>
                <a:cs typeface="+mn-cs"/>
              </a:rPr>
              <a:t>Page </a:t>
            </a:r>
            <a:fld id="{CDA4025D-9BFC-4D15-9116-572B7F584CB6}" type="slidenum">
              <a:rPr lang="en-US" sz="1200" b="0">
                <a:latin typeface="Arial" pitchFamily="34" charset="0"/>
                <a:cs typeface="+mn-cs"/>
              </a:rPr>
              <a:pPr algn="ctr" defTabSz="868363" eaLnBrk="0" hangingPunct="0">
                <a:lnSpc>
                  <a:spcPct val="90000"/>
                </a:lnSpc>
                <a:defRPr/>
              </a:pPr>
              <a:t>‹#›</a:t>
            </a:fld>
            <a:endParaRPr lang="en-US" sz="1200" b="0">
              <a:latin typeface="Arial" pitchFamily="34" charset="0"/>
              <a:cs typeface="+mn-cs"/>
            </a:endParaRPr>
          </a:p>
        </p:txBody>
      </p:sp>
    </p:spTree>
    <p:extLst>
      <p:ext uri="{BB962C8B-B14F-4D97-AF65-F5344CB8AC3E}">
        <p14:creationId xmlns:p14="http://schemas.microsoft.com/office/powerpoint/2010/main" val="5784842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3051175" y="8710613"/>
            <a:ext cx="757238" cy="254000"/>
          </a:xfrm>
          <a:prstGeom prst="rect">
            <a:avLst/>
          </a:prstGeom>
          <a:noFill/>
          <a:ln w="12700">
            <a:noFill/>
            <a:miter lim="800000"/>
            <a:headEnd/>
            <a:tailEnd/>
          </a:ln>
          <a:effectLst/>
        </p:spPr>
        <p:txBody>
          <a:bodyPr wrap="none" lIns="87312" tIns="44450" rIns="87312" bIns="44450">
            <a:spAutoFit/>
          </a:bodyPr>
          <a:lstStyle/>
          <a:p>
            <a:pPr algn="ctr" defTabSz="868363" eaLnBrk="0" hangingPunct="0">
              <a:lnSpc>
                <a:spcPct val="90000"/>
              </a:lnSpc>
              <a:defRPr/>
            </a:pPr>
            <a:r>
              <a:rPr lang="en-US" sz="1200" b="0">
                <a:latin typeface="Arial" pitchFamily="34" charset="0"/>
                <a:cs typeface="+mn-cs"/>
              </a:rPr>
              <a:t>Page </a:t>
            </a:r>
            <a:fld id="{73EA12A9-2FBD-4C14-BE86-D23D897B8396}" type="slidenum">
              <a:rPr lang="en-US" sz="1200" b="0">
                <a:latin typeface="Arial" pitchFamily="34" charset="0"/>
                <a:cs typeface="+mn-cs"/>
              </a:rPr>
              <a:pPr algn="ctr" defTabSz="868363" eaLnBrk="0" hangingPunct="0">
                <a:lnSpc>
                  <a:spcPct val="90000"/>
                </a:lnSpc>
                <a:defRPr/>
              </a:pPr>
              <a:t>‹#›</a:t>
            </a:fld>
            <a:endParaRPr lang="en-US" sz="1200" b="0">
              <a:latin typeface="Arial" pitchFamily="34" charset="0"/>
              <a:cs typeface="+mn-cs"/>
            </a:endParaRPr>
          </a:p>
        </p:txBody>
      </p:sp>
      <p:sp>
        <p:nvSpPr>
          <p:cNvPr id="26627"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2" name="Rectangle 4"/>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1834327636"/>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pitchFamily="34"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pitchFamily="34"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pitchFamily="34"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pitchFamily="34"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150938" y="692150"/>
            <a:ext cx="4556125" cy="3416300"/>
          </a:xfrm>
          <a:ln/>
        </p:spPr>
      </p:sp>
      <p:sp>
        <p:nvSpPr>
          <p:cNvPr id="3993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150938" y="692150"/>
            <a:ext cx="4556125" cy="3416300"/>
          </a:xfrm>
          <a:ln/>
        </p:spPr>
      </p:sp>
      <p:sp>
        <p:nvSpPr>
          <p:cNvPr id="3993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a:xfrm>
            <a:off x="3884613" y="8685213"/>
            <a:ext cx="2971800" cy="457200"/>
          </a:xfrm>
          <a:prstGeom prst="rect">
            <a:avLst/>
          </a:prstGeom>
        </p:spPr>
        <p:txBody>
          <a:bodyPr/>
          <a:lstStyle/>
          <a:p>
            <a:pPr>
              <a:defRPr/>
            </a:pPr>
            <a:fld id="{A1A4FA10-86EC-430C-AFDF-B6FB3B98DD00}" type="slidenum">
              <a:rPr lang="en-US" smtClean="0"/>
              <a:pPr>
                <a:defRPr/>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150938" y="692150"/>
            <a:ext cx="4556125" cy="3416300"/>
          </a:xfrm>
          <a:ln/>
        </p:spPr>
      </p:sp>
      <p:sp>
        <p:nvSpPr>
          <p:cNvPr id="3993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a:xfrm>
            <a:off x="3884613" y="8685213"/>
            <a:ext cx="2971800" cy="457200"/>
          </a:xfrm>
          <a:prstGeom prst="rect">
            <a:avLst/>
          </a:prstGeom>
        </p:spPr>
        <p:txBody>
          <a:bodyPr/>
          <a:lstStyle/>
          <a:p>
            <a:pPr>
              <a:defRPr/>
            </a:pPr>
            <a:fld id="{2F36D5A5-E560-44B7-AAD1-F2BCFD3FD620}" type="slidenum">
              <a:rPr lang="en-US" smtClean="0"/>
              <a:pPr>
                <a:defRPr/>
              </a:pPr>
              <a:t>10</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a:xfrm>
            <a:off x="3884613" y="8685213"/>
            <a:ext cx="2971800" cy="457200"/>
          </a:xfrm>
          <a:prstGeom prst="rect">
            <a:avLst/>
          </a:prstGeom>
        </p:spPr>
        <p:txBody>
          <a:bodyPr/>
          <a:lstStyle/>
          <a:p>
            <a:pPr>
              <a:defRPr/>
            </a:pPr>
            <a:fld id="{2F36D5A5-E560-44B7-AAD1-F2BCFD3FD620}" type="slidenum">
              <a:rPr lang="en-US" smtClean="0"/>
              <a:pPr>
                <a:defRPr/>
              </a:pPr>
              <a:t>12</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a:xfrm>
            <a:off x="3884613" y="8685213"/>
            <a:ext cx="2971800" cy="457200"/>
          </a:xfrm>
          <a:prstGeom prst="rect">
            <a:avLst/>
          </a:prstGeom>
        </p:spPr>
        <p:txBody>
          <a:bodyPr/>
          <a:lstStyle/>
          <a:p>
            <a:pPr>
              <a:defRPr/>
            </a:pPr>
            <a:fld id="{2F36D5A5-E560-44B7-AAD1-F2BCFD3FD620}" type="slidenum">
              <a:rPr lang="en-US" smtClean="0"/>
              <a:pPr>
                <a:defRPr/>
              </a:pPr>
              <a:t>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E46C1680-2D6D-4DDE-B6F1-F9CE24437FA0}" type="datetime1">
              <a:rPr lang="en-US"/>
              <a:pPr>
                <a:defRPr/>
              </a:pPr>
              <a:t>7/3/20</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DCF1DD20-3917-4D71-B0A7-24FB0D041028}" type="slidenum">
              <a:rPr lang="en-US"/>
              <a:pPr>
                <a:defRPr/>
              </a:pPr>
              <a:t>‹#›</a:t>
            </a:fld>
            <a:endParaRPr lang="en-US"/>
          </a:p>
        </p:txBody>
      </p:sp>
    </p:spTree>
    <p:extLst>
      <p:ext uri="{BB962C8B-B14F-4D97-AF65-F5344CB8AC3E}">
        <p14:creationId xmlns:p14="http://schemas.microsoft.com/office/powerpoint/2010/main" val="4199930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D488725-64CF-40C2-988A-71AFEA8CF63F}" type="datetime1">
              <a:rPr lang="en-US"/>
              <a:pPr>
                <a:defRPr/>
              </a:pPr>
              <a:t>7/3/20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6EF2E70-D6D7-49A9-ABD7-212EFE9C3BD6}" type="slidenum">
              <a:rPr lang="en-US"/>
              <a:pPr>
                <a:defRPr/>
              </a:pPr>
              <a:t>‹#›</a:t>
            </a:fld>
            <a:endParaRPr lang="en-US"/>
          </a:p>
        </p:txBody>
      </p:sp>
    </p:spTree>
    <p:extLst>
      <p:ext uri="{BB962C8B-B14F-4D97-AF65-F5344CB8AC3E}">
        <p14:creationId xmlns:p14="http://schemas.microsoft.com/office/powerpoint/2010/main" val="3218157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9F1D0A9-178E-4C24-AB36-DA53ABCFA819}" type="datetime1">
              <a:rPr lang="en-US"/>
              <a:pPr>
                <a:defRPr/>
              </a:pPr>
              <a:t>7/3/20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ACD5BCA-14DC-4A9C-9EE9-59178A5037D8}" type="slidenum">
              <a:rPr lang="en-US"/>
              <a:pPr>
                <a:defRPr/>
              </a:pPr>
              <a:t>‹#›</a:t>
            </a:fld>
            <a:endParaRPr lang="en-US"/>
          </a:p>
        </p:txBody>
      </p:sp>
    </p:spTree>
    <p:extLst>
      <p:ext uri="{BB962C8B-B14F-4D97-AF65-F5344CB8AC3E}">
        <p14:creationId xmlns:p14="http://schemas.microsoft.com/office/powerpoint/2010/main" val="3173538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77A55795-426A-43B0-B895-E6D49039B493}" type="datetime1">
              <a:rPr lang="en-US"/>
              <a:pPr>
                <a:defRPr/>
              </a:pPr>
              <a:t>7/3/20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A70EE4A-37C3-46AE-A58A-0ADB9F442950}" type="slidenum">
              <a:rPr lang="en-US"/>
              <a:pPr>
                <a:defRPr/>
              </a:pPr>
              <a:t>‹#›</a:t>
            </a:fld>
            <a:endParaRPr lang="en-US"/>
          </a:p>
        </p:txBody>
      </p:sp>
    </p:spTree>
    <p:extLst>
      <p:ext uri="{BB962C8B-B14F-4D97-AF65-F5344CB8AC3E}">
        <p14:creationId xmlns:p14="http://schemas.microsoft.com/office/powerpoint/2010/main" val="173214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015717E4-C05E-433C-A800-D786F12AFA71}" type="datetime1">
              <a:rPr lang="en-US"/>
              <a:pPr>
                <a:defRPr/>
              </a:pPr>
              <a:t>7/3/20</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0B65D944-C31A-4AFD-84EC-174C794806F5}" type="slidenum">
              <a:rPr lang="en-US"/>
              <a:pPr>
                <a:defRPr/>
              </a:pPr>
              <a:t>‹#›</a:t>
            </a:fld>
            <a:endParaRPr lang="en-US"/>
          </a:p>
        </p:txBody>
      </p:sp>
    </p:spTree>
    <p:extLst>
      <p:ext uri="{BB962C8B-B14F-4D97-AF65-F5344CB8AC3E}">
        <p14:creationId xmlns:p14="http://schemas.microsoft.com/office/powerpoint/2010/main" val="279391795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544213AF-26F6-41FA-8D85-E2C5388D6E58}" type="datetimeFigureOut">
              <a:rPr lang="en-US"/>
              <a:pPr>
                <a:defRPr/>
              </a:pPr>
              <a:t>7/3/20</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25E4E9FD-7B2D-4CB2-AB8C-E1FA029F0244}" type="slidenum">
              <a:rPr lang="en-US"/>
              <a:pPr>
                <a:defRPr/>
              </a:pPr>
              <a:t>‹#›</a:t>
            </a:fld>
            <a:endParaRPr lang="en-US"/>
          </a:p>
        </p:txBody>
      </p:sp>
    </p:spTree>
    <p:extLst>
      <p:ext uri="{BB962C8B-B14F-4D97-AF65-F5344CB8AC3E}">
        <p14:creationId xmlns:p14="http://schemas.microsoft.com/office/powerpoint/2010/main" val="3331797054"/>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26ED9FD1-CE9C-45DC-9E7C-E8FCBC7719F0}" type="datetime1">
              <a:rPr lang="en-US"/>
              <a:pPr>
                <a:defRPr/>
              </a:pPr>
              <a:t>7/3/20</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F9FE5A0F-27AE-4AFE-8D9D-EA75162C52A6}" type="slidenum">
              <a:rPr lang="en-US"/>
              <a:pPr>
                <a:defRPr/>
              </a:pPr>
              <a:t>‹#›</a:t>
            </a:fld>
            <a:endParaRPr lang="en-US"/>
          </a:p>
        </p:txBody>
      </p:sp>
    </p:spTree>
    <p:extLst>
      <p:ext uri="{BB962C8B-B14F-4D97-AF65-F5344CB8AC3E}">
        <p14:creationId xmlns:p14="http://schemas.microsoft.com/office/powerpoint/2010/main" val="3990731675"/>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21D9C18A-4041-44D2-AFD9-57F4AF0FCB7C}" type="datetime1">
              <a:rPr lang="en-US"/>
              <a:pPr>
                <a:defRPr/>
              </a:pPr>
              <a:t>7/3/20</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EC726DA6-625E-4CE2-A922-DACF4F826427}" type="slidenum">
              <a:rPr lang="en-US"/>
              <a:pPr>
                <a:defRPr/>
              </a:pPr>
              <a:t>‹#›</a:t>
            </a:fld>
            <a:endParaRPr lang="en-US"/>
          </a:p>
        </p:txBody>
      </p:sp>
    </p:spTree>
    <p:extLst>
      <p:ext uri="{BB962C8B-B14F-4D97-AF65-F5344CB8AC3E}">
        <p14:creationId xmlns:p14="http://schemas.microsoft.com/office/powerpoint/2010/main" val="1550431900"/>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43B45E32-E370-4D7B-A45B-C55E0749A598}" type="datetime1">
              <a:rPr lang="en-US"/>
              <a:pPr>
                <a:defRPr/>
              </a:pPr>
              <a:t>7/3/20</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FFADEA8D-2F13-440F-9D8F-4F9316A0FFF5}" type="slidenum">
              <a:rPr lang="en-US"/>
              <a:pPr>
                <a:defRPr/>
              </a:pPr>
              <a:t>‹#›</a:t>
            </a:fld>
            <a:endParaRPr lang="en-US"/>
          </a:p>
        </p:txBody>
      </p:sp>
    </p:spTree>
    <p:extLst>
      <p:ext uri="{BB962C8B-B14F-4D97-AF65-F5344CB8AC3E}">
        <p14:creationId xmlns:p14="http://schemas.microsoft.com/office/powerpoint/2010/main" val="3489739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106EE7B5-691A-46B8-A7A8-6C5E5B994B4E}" type="datetime1">
              <a:rPr lang="en-US"/>
              <a:pPr>
                <a:defRPr/>
              </a:pPr>
              <a:t>7/3/20</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C3D86E52-9497-4480-AA3F-5E60FE7ACD5E}" type="slidenum">
              <a:rPr lang="en-US"/>
              <a:pPr>
                <a:defRPr/>
              </a:pPr>
              <a:t>‹#›</a:t>
            </a:fld>
            <a:endParaRPr lang="en-US"/>
          </a:p>
        </p:txBody>
      </p:sp>
    </p:spTree>
    <p:extLst>
      <p:ext uri="{BB962C8B-B14F-4D97-AF65-F5344CB8AC3E}">
        <p14:creationId xmlns:p14="http://schemas.microsoft.com/office/powerpoint/2010/main" val="114721261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Right Triangle 6"/>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F2ECC0AC-B77D-4E94-A70B-4E0DF6AA8D00}" type="datetime1">
              <a:rPr lang="en-US"/>
              <a:pPr>
                <a:defRPr/>
              </a:pPr>
              <a:t>7/3/20</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84790CC2-D50E-4C77-A68A-0222C88C2422}" type="slidenum">
              <a:rPr lang="en-US"/>
              <a:pPr>
                <a:defRPr/>
              </a:pPr>
              <a:t>‹#›</a:t>
            </a:fld>
            <a:endParaRPr lang="en-US"/>
          </a:p>
        </p:txBody>
      </p:sp>
    </p:spTree>
    <p:extLst>
      <p:ext uri="{BB962C8B-B14F-4D97-AF65-F5344CB8AC3E}">
        <p14:creationId xmlns:p14="http://schemas.microsoft.com/office/powerpoint/2010/main" val="1800792120"/>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fld id="{5BC11BC3-D141-4062-AE58-5E54F85A39DA}" type="datetime1">
              <a:rPr lang="en-US"/>
              <a:pPr>
                <a:defRPr/>
              </a:pPr>
              <a:t>7/3/20</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848E6011-DBCE-47E8-BE08-1A4262C5076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7" r:id="rId1"/>
    <p:sldLayoutId id="2147484043" r:id="rId2"/>
    <p:sldLayoutId id="2147484048" r:id="rId3"/>
    <p:sldLayoutId id="2147484049" r:id="rId4"/>
    <p:sldLayoutId id="2147484050" r:id="rId5"/>
    <p:sldLayoutId id="2147484051" r:id="rId6"/>
    <p:sldLayoutId id="2147484044" r:id="rId7"/>
    <p:sldLayoutId id="2147484052" r:id="rId8"/>
    <p:sldLayoutId id="2147484053" r:id="rId9"/>
    <p:sldLayoutId id="2147484045" r:id="rId10"/>
    <p:sldLayoutId id="2147484046" r:id="rId11"/>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
          <p:cNvSpPr>
            <a:spLocks noGrp="1"/>
          </p:cNvSpPr>
          <p:nvPr>
            <p:ph idx="1"/>
          </p:nvPr>
        </p:nvSpPr>
        <p:spPr>
          <a:xfrm>
            <a:off x="762000" y="1371600"/>
            <a:ext cx="8229600" cy="5486400"/>
          </a:xfrm>
        </p:spPr>
        <p:txBody>
          <a:bodyPr/>
          <a:lstStyle/>
          <a:p>
            <a:pPr marL="109537" indent="0" eaLnBrk="1" hangingPunct="1">
              <a:buNone/>
            </a:pPr>
            <a:r>
              <a:rPr lang="en-US" dirty="0" smtClean="0"/>
              <a:t>By the end of this lecture, you should be able to:</a:t>
            </a:r>
          </a:p>
          <a:p>
            <a:pPr marL="109537" indent="0" eaLnBrk="1" hangingPunct="1">
              <a:buNone/>
            </a:pPr>
            <a:endParaRPr lang="en-US" dirty="0" smtClean="0"/>
          </a:p>
          <a:p>
            <a:pPr eaLnBrk="1" fontAlgn="t" hangingPunct="1"/>
            <a:r>
              <a:rPr lang="en-US" dirty="0" smtClean="0"/>
              <a:t>Understand and conduct a resource </a:t>
            </a:r>
            <a:r>
              <a:rPr lang="en-US" dirty="0"/>
              <a:t>analysis </a:t>
            </a:r>
          </a:p>
          <a:p>
            <a:pPr eaLnBrk="1" fontAlgn="t" hangingPunct="1"/>
            <a:r>
              <a:rPr lang="en-US" dirty="0" smtClean="0"/>
              <a:t>Understand and calculate financial </a:t>
            </a:r>
            <a:r>
              <a:rPr lang="en-US" dirty="0"/>
              <a:t>ratios </a:t>
            </a:r>
          </a:p>
          <a:p>
            <a:pPr marL="109537" indent="0" eaLnBrk="1" hangingPunct="1">
              <a:buNone/>
            </a:pPr>
            <a:endParaRPr lang="en-US" dirty="0" smtClean="0"/>
          </a:p>
          <a:p>
            <a:pPr eaLnBrk="1" hangingPunct="1"/>
            <a:endParaRPr lang="en-US" dirty="0" smtClean="0"/>
          </a:p>
        </p:txBody>
      </p:sp>
      <p:sp>
        <p:nvSpPr>
          <p:cNvPr id="3" name="Title 2"/>
          <p:cNvSpPr>
            <a:spLocks noGrp="1"/>
          </p:cNvSpPr>
          <p:nvPr>
            <p:ph type="title"/>
          </p:nvPr>
        </p:nvSpPr>
        <p:spPr>
          <a:xfrm>
            <a:off x="457200" y="0"/>
            <a:ext cx="8229600" cy="1143000"/>
          </a:xfrm>
        </p:spPr>
        <p:txBody>
          <a:bodyPr/>
          <a:lstStyle/>
          <a:p>
            <a:pPr eaLnBrk="1" hangingPunct="1">
              <a:defRPr/>
            </a:pPr>
            <a:r>
              <a:rPr lang="en-US" dirty="0" smtClean="0">
                <a:solidFill>
                  <a:schemeClr val="tx1"/>
                </a:solidFill>
              </a:rPr>
              <a:t>Chapter 4</a:t>
            </a:r>
            <a:endParaRPr lang="en-US" dirty="0">
              <a:solidFill>
                <a:schemeClr val="tx1"/>
              </a:solidFill>
            </a:endParaRPr>
          </a:p>
        </p:txBody>
      </p:sp>
      <p:sp>
        <p:nvSpPr>
          <p:cNvPr id="2150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fld id="{17207AF7-38AB-47B1-B8A7-CBF735FF84AF}" type="slidenum">
              <a:rPr lang="en-US" sz="1000" b="0" smtClean="0"/>
              <a:pPr eaLnBrk="1" hangingPunct="1"/>
              <a:t>1</a:t>
            </a:fld>
            <a:endParaRPr lang="en-US" sz="1000" b="0" smtClean="0"/>
          </a:p>
        </p:txBody>
      </p:sp>
    </p:spTree>
    <p:extLst>
      <p:ext uri="{BB962C8B-B14F-4D97-AF65-F5344CB8AC3E}">
        <p14:creationId xmlns:p14="http://schemas.microsoft.com/office/powerpoint/2010/main" val="195956466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p:txBody>
          <a:bodyPr>
            <a:normAutofit fontScale="77500" lnSpcReduction="20000"/>
          </a:bodyPr>
          <a:lstStyle/>
          <a:p>
            <a:pPr marL="365760" indent="-256032" eaLnBrk="1" fontAlgn="auto" hangingPunct="1">
              <a:spcAft>
                <a:spcPts val="0"/>
              </a:spcAft>
              <a:buFont typeface="Wingdings 3"/>
              <a:buChar char=""/>
              <a:defRPr/>
            </a:pPr>
            <a:r>
              <a:rPr lang="en-US" dirty="0" smtClean="0">
                <a:solidFill>
                  <a:schemeClr val="accent1"/>
                </a:solidFill>
              </a:rPr>
              <a:t>Profitability</a:t>
            </a:r>
          </a:p>
          <a:p>
            <a:pPr marL="621792" lvl="1" eaLnBrk="1" fontAlgn="auto" hangingPunct="1">
              <a:spcBef>
                <a:spcPts val="324"/>
              </a:spcBef>
              <a:spcAft>
                <a:spcPts val="0"/>
              </a:spcAft>
              <a:buFont typeface="Verdana"/>
              <a:buChar char="◦"/>
              <a:defRPr/>
            </a:pPr>
            <a:r>
              <a:rPr lang="en-US" dirty="0" smtClean="0"/>
              <a:t>Overall financial success</a:t>
            </a:r>
          </a:p>
          <a:p>
            <a:pPr marL="365760" indent="-256032" eaLnBrk="1" fontAlgn="auto" hangingPunct="1">
              <a:spcAft>
                <a:spcPts val="0"/>
              </a:spcAft>
              <a:buFont typeface="Wingdings 3"/>
              <a:buChar char=""/>
              <a:defRPr/>
            </a:pPr>
            <a:r>
              <a:rPr lang="en-US" dirty="0" smtClean="0">
                <a:solidFill>
                  <a:schemeClr val="accent1"/>
                </a:solidFill>
              </a:rPr>
              <a:t>Liquidity</a:t>
            </a:r>
          </a:p>
          <a:p>
            <a:pPr marL="621792" lvl="1" eaLnBrk="1" fontAlgn="auto" hangingPunct="1">
              <a:spcBef>
                <a:spcPts val="324"/>
              </a:spcBef>
              <a:spcAft>
                <a:spcPts val="0"/>
              </a:spcAft>
              <a:buFont typeface="Verdana"/>
              <a:buChar char="◦"/>
              <a:defRPr/>
            </a:pPr>
            <a:r>
              <a:rPr lang="en-US" dirty="0" smtClean="0"/>
              <a:t>Ability to pay short term obligations</a:t>
            </a:r>
          </a:p>
          <a:p>
            <a:pPr marL="365760" indent="-256032" eaLnBrk="1" fontAlgn="auto" hangingPunct="1">
              <a:spcAft>
                <a:spcPts val="0"/>
              </a:spcAft>
              <a:buFont typeface="Wingdings 3"/>
              <a:buChar char=""/>
              <a:defRPr/>
            </a:pPr>
            <a:r>
              <a:rPr lang="en-US" dirty="0" smtClean="0">
                <a:solidFill>
                  <a:schemeClr val="accent1"/>
                </a:solidFill>
              </a:rPr>
              <a:t>Leverage</a:t>
            </a:r>
          </a:p>
          <a:p>
            <a:pPr marL="621792" lvl="1" eaLnBrk="1" fontAlgn="auto" hangingPunct="1">
              <a:spcBef>
                <a:spcPts val="324"/>
              </a:spcBef>
              <a:spcAft>
                <a:spcPts val="0"/>
              </a:spcAft>
              <a:buFont typeface="Verdana"/>
              <a:buChar char="◦"/>
              <a:defRPr/>
            </a:pPr>
            <a:r>
              <a:rPr lang="en-US" dirty="0" smtClean="0"/>
              <a:t>Measure of risk</a:t>
            </a:r>
          </a:p>
          <a:p>
            <a:pPr marL="365760" indent="-256032" eaLnBrk="1" fontAlgn="auto" hangingPunct="1">
              <a:spcAft>
                <a:spcPts val="0"/>
              </a:spcAft>
              <a:buFont typeface="Wingdings 3"/>
              <a:buChar char=""/>
              <a:defRPr/>
            </a:pPr>
            <a:r>
              <a:rPr lang="en-US" dirty="0" smtClean="0">
                <a:solidFill>
                  <a:schemeClr val="accent1"/>
                </a:solidFill>
              </a:rPr>
              <a:t>Activity</a:t>
            </a:r>
          </a:p>
          <a:p>
            <a:pPr marL="621792" lvl="1" eaLnBrk="1" fontAlgn="auto" hangingPunct="1">
              <a:spcBef>
                <a:spcPts val="324"/>
              </a:spcBef>
              <a:spcAft>
                <a:spcPts val="0"/>
              </a:spcAft>
              <a:buFont typeface="Verdana"/>
              <a:buChar char="◦"/>
              <a:defRPr/>
            </a:pPr>
            <a:r>
              <a:rPr lang="en-US" dirty="0" smtClean="0"/>
              <a:t>Overall organizational efficiency</a:t>
            </a:r>
          </a:p>
          <a:p>
            <a:pPr marL="621792" lvl="1" eaLnBrk="1" fontAlgn="auto" hangingPunct="1">
              <a:spcBef>
                <a:spcPts val="324"/>
              </a:spcBef>
              <a:spcAft>
                <a:spcPts val="0"/>
              </a:spcAft>
              <a:buFont typeface="Verdana"/>
              <a:buChar char="◦"/>
              <a:defRPr/>
            </a:pPr>
            <a:endParaRPr lang="en-US" dirty="0" smtClean="0"/>
          </a:p>
          <a:p>
            <a:pPr marL="366204" eaLnBrk="1" fontAlgn="auto" hangingPunct="1">
              <a:spcBef>
                <a:spcPts val="324"/>
              </a:spcBef>
              <a:spcAft>
                <a:spcPts val="0"/>
              </a:spcAft>
              <a:buFont typeface="Verdana"/>
              <a:buChar char="◦"/>
              <a:defRPr/>
            </a:pPr>
            <a:r>
              <a:rPr lang="en-US" dirty="0" smtClean="0"/>
              <a:t>See Table 4.1 (p.129) for formulas</a:t>
            </a:r>
          </a:p>
          <a:p>
            <a:pPr marL="621792" lvl="1" eaLnBrk="1" fontAlgn="auto" hangingPunct="1">
              <a:spcBef>
                <a:spcPts val="324"/>
              </a:spcBef>
              <a:spcAft>
                <a:spcPts val="0"/>
              </a:spcAft>
              <a:buNone/>
              <a:defRPr/>
            </a:pPr>
            <a:endParaRPr lang="en-US" dirty="0" smtClean="0"/>
          </a:p>
          <a:p>
            <a:pPr marL="365760" indent="-256032" eaLnBrk="1" fontAlgn="auto" hangingPunct="1">
              <a:spcAft>
                <a:spcPts val="0"/>
              </a:spcAft>
              <a:buFont typeface="Wingdings 3"/>
              <a:buChar char=""/>
              <a:defRPr/>
            </a:pPr>
            <a:r>
              <a:rPr lang="en-US" dirty="0" smtClean="0"/>
              <a:t>Other commonly used hospitality indices:</a:t>
            </a:r>
          </a:p>
          <a:p>
            <a:pPr marL="708216" lvl="1" indent="-342900" eaLnBrk="1" fontAlgn="auto" hangingPunct="1">
              <a:spcAft>
                <a:spcPts val="0"/>
              </a:spcAft>
              <a:defRPr/>
            </a:pPr>
            <a:r>
              <a:rPr lang="en-US" sz="2000" b="1" dirty="0" smtClean="0"/>
              <a:t>ADR</a:t>
            </a:r>
            <a:r>
              <a:rPr lang="en-US" sz="2000" dirty="0" smtClean="0"/>
              <a:t> (Average Daily Rate)</a:t>
            </a:r>
          </a:p>
          <a:p>
            <a:pPr marL="708216" lvl="1" indent="-342900" eaLnBrk="1" fontAlgn="auto" hangingPunct="1">
              <a:spcAft>
                <a:spcPts val="0"/>
              </a:spcAft>
              <a:defRPr/>
            </a:pPr>
            <a:r>
              <a:rPr lang="en-US" sz="2000" b="1" dirty="0" err="1" smtClean="0"/>
              <a:t>RevPAR</a:t>
            </a:r>
            <a:r>
              <a:rPr lang="en-US" sz="2000" dirty="0" smtClean="0"/>
              <a:t> (Revenue per Available Room) </a:t>
            </a:r>
          </a:p>
          <a:p>
            <a:pPr marL="708216" lvl="1" indent="-342900" eaLnBrk="1" fontAlgn="auto" hangingPunct="1">
              <a:spcAft>
                <a:spcPts val="0"/>
              </a:spcAft>
              <a:defRPr/>
            </a:pPr>
            <a:r>
              <a:rPr lang="en-US" sz="2000" b="1" dirty="0" smtClean="0"/>
              <a:t>EBITDA</a:t>
            </a:r>
            <a:r>
              <a:rPr lang="en-US" sz="2000" dirty="0" smtClean="0"/>
              <a:t> (Earnings Before Interest, Taxes, Depreciation and Amortization)</a:t>
            </a:r>
          </a:p>
          <a:p>
            <a:pPr marL="708216" lvl="1" indent="-342900" eaLnBrk="1" fontAlgn="auto" hangingPunct="1">
              <a:spcAft>
                <a:spcPts val="0"/>
              </a:spcAft>
              <a:defRPr/>
            </a:pPr>
            <a:r>
              <a:rPr lang="en-US" sz="2000" b="1" dirty="0" smtClean="0"/>
              <a:t>EPS </a:t>
            </a:r>
            <a:r>
              <a:rPr lang="en-US" sz="2000" dirty="0" smtClean="0"/>
              <a:t>(Earnings Per Share)</a:t>
            </a:r>
          </a:p>
        </p:txBody>
      </p:sp>
      <p:sp>
        <p:nvSpPr>
          <p:cNvPr id="13314" name="Title 1"/>
          <p:cNvSpPr>
            <a:spLocks noGrp="1"/>
          </p:cNvSpPr>
          <p:nvPr>
            <p:ph type="title"/>
          </p:nvPr>
        </p:nvSpPr>
        <p:spPr/>
        <p:txBody>
          <a:bodyPr/>
          <a:lstStyle/>
          <a:p>
            <a:pPr eaLnBrk="1" fontAlgn="auto" hangingPunct="1">
              <a:spcAft>
                <a:spcPts val="0"/>
              </a:spcAft>
              <a:defRPr/>
            </a:pPr>
            <a:r>
              <a:rPr lang="en-US" dirty="0" smtClean="0">
                <a:solidFill>
                  <a:schemeClr val="tx1"/>
                </a:solidFill>
              </a:rPr>
              <a:t>Financial Metrics</a:t>
            </a:r>
          </a:p>
        </p:txBody>
      </p:sp>
      <p:sp>
        <p:nvSpPr>
          <p:cNvPr id="1843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141E5CD-6538-4B00-A28B-C2DE36BA63A5}" type="slidenum">
              <a:rPr lang="en-US" smtClean="0"/>
              <a:pPr eaLnBrk="1" hangingPunct="1"/>
              <a:t>10</a:t>
            </a:fld>
            <a:endParaRPr lang="en-US" smtClean="0"/>
          </a:p>
        </p:txBody>
      </p:sp>
      <p:pic>
        <p:nvPicPr>
          <p:cNvPr id="1026" name="Picture 2" descr="C:\Program Files (x86)\Microsoft Office\MEDIA\CAGCAT10\j0222015.wmf"/>
          <p:cNvPicPr>
            <a:picLocks noChangeAspect="1" noChangeArrowheads="1"/>
          </p:cNvPicPr>
          <p:nvPr/>
        </p:nvPicPr>
        <p:blipFill>
          <a:blip r:embed="rId3" cstate="print"/>
          <a:srcRect/>
          <a:stretch>
            <a:fillRect/>
          </a:stretch>
        </p:blipFill>
        <p:spPr bwMode="auto">
          <a:xfrm>
            <a:off x="6477000" y="685800"/>
            <a:ext cx="1780337" cy="1786738"/>
          </a:xfrm>
          <a:prstGeom prst="rect">
            <a:avLst/>
          </a:prstGeom>
          <a:noFill/>
        </p:spPr>
      </p:pic>
    </p:spTree>
    <p:extLst>
      <p:ext uri="{BB962C8B-B14F-4D97-AF65-F5344CB8AC3E}">
        <p14:creationId xmlns:p14="http://schemas.microsoft.com/office/powerpoint/2010/main" val="129180045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solidFill>
                  <a:srgbClr val="000000"/>
                </a:solidFill>
              </a:rPr>
              <a:t>Competitive Financial Comparison (example)</a:t>
            </a:r>
            <a:endParaRPr lang="en-US" dirty="0">
              <a:solidFill>
                <a:srgbClr val="000000"/>
              </a:solidFill>
            </a:endParaRPr>
          </a:p>
        </p:txBody>
      </p:sp>
      <p:sp>
        <p:nvSpPr>
          <p:cNvPr id="4" name="Slide Number Placeholder 3"/>
          <p:cNvSpPr>
            <a:spLocks noGrp="1"/>
          </p:cNvSpPr>
          <p:nvPr>
            <p:ph type="sldNum" sz="quarter" idx="12"/>
          </p:nvPr>
        </p:nvSpPr>
        <p:spPr/>
        <p:txBody>
          <a:bodyPr/>
          <a:lstStyle/>
          <a:p>
            <a:pPr>
              <a:defRPr/>
            </a:pPr>
            <a:fld id="{331F4A99-7C06-47FD-8662-9C2240549A2E}" type="slidenum">
              <a:rPr lang="en-US" smtClean="0"/>
              <a:pPr>
                <a:defRPr/>
              </a:pPr>
              <a:t>11</a:t>
            </a:fld>
            <a:endParaRPr lang="en-US" dirty="0"/>
          </a:p>
        </p:txBody>
      </p:sp>
      <p:pic>
        <p:nvPicPr>
          <p:cNvPr id="3080" name="Picture 8"/>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905000"/>
            <a:ext cx="8295357" cy="3354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753079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p:txBody>
          <a:bodyPr>
            <a:normAutofit/>
          </a:bodyPr>
          <a:lstStyle/>
          <a:p>
            <a:pPr marL="365760" indent="-256032" eaLnBrk="1" fontAlgn="auto" hangingPunct="1">
              <a:spcAft>
                <a:spcPts val="0"/>
              </a:spcAft>
              <a:buFont typeface="Wingdings 3"/>
              <a:buChar char=""/>
              <a:defRPr/>
            </a:pPr>
            <a:r>
              <a:rPr lang="en-US" dirty="0" smtClean="0">
                <a:solidFill>
                  <a:srgbClr val="000000"/>
                </a:solidFill>
              </a:rPr>
              <a:t>Determine a company’s advantages (i.e., Strengths) and Vulnerabilities (i.e., Weaknesses) based on their resources and financial viability.</a:t>
            </a:r>
          </a:p>
          <a:p>
            <a:pPr marL="365760" indent="-256032" eaLnBrk="1" fontAlgn="auto" hangingPunct="1">
              <a:spcAft>
                <a:spcPts val="0"/>
              </a:spcAft>
              <a:buFont typeface="Wingdings 3"/>
              <a:buChar char=""/>
              <a:defRPr/>
            </a:pPr>
            <a:r>
              <a:rPr lang="en-US" sz="2400" dirty="0" smtClean="0">
                <a:solidFill>
                  <a:srgbClr val="000000"/>
                </a:solidFill>
              </a:rPr>
              <a:t>Resources:</a:t>
            </a:r>
          </a:p>
          <a:p>
            <a:pPr marL="621348" lvl="1" indent="-256032" eaLnBrk="1" fontAlgn="auto" hangingPunct="1">
              <a:spcAft>
                <a:spcPts val="0"/>
              </a:spcAft>
              <a:buFont typeface="Wingdings 3"/>
              <a:buChar char=""/>
              <a:defRPr/>
            </a:pPr>
            <a:r>
              <a:rPr lang="en-US" sz="1600" dirty="0" smtClean="0">
                <a:solidFill>
                  <a:srgbClr val="000000"/>
                </a:solidFill>
              </a:rPr>
              <a:t>Advantage: The company possesses resources that are valuable, rare, or difficult to imitate.</a:t>
            </a:r>
          </a:p>
          <a:p>
            <a:pPr marL="621348" lvl="1" indent="-256032" eaLnBrk="1" fontAlgn="auto" hangingPunct="1">
              <a:spcAft>
                <a:spcPts val="0"/>
              </a:spcAft>
              <a:buFont typeface="Wingdings 3"/>
              <a:buChar char=""/>
              <a:defRPr/>
            </a:pPr>
            <a:r>
              <a:rPr lang="en-US" sz="1600" dirty="0" smtClean="0">
                <a:solidFill>
                  <a:srgbClr val="000000"/>
                </a:solidFill>
              </a:rPr>
              <a:t>Disadvantage: The company is lacking key resources.</a:t>
            </a:r>
          </a:p>
          <a:p>
            <a:pPr marL="365760" indent="-256032" eaLnBrk="1" fontAlgn="auto" hangingPunct="1">
              <a:spcAft>
                <a:spcPts val="0"/>
              </a:spcAft>
              <a:buFont typeface="Wingdings 3"/>
              <a:buChar char=""/>
              <a:defRPr/>
            </a:pPr>
            <a:r>
              <a:rPr lang="en-US" sz="2400" dirty="0" smtClean="0">
                <a:solidFill>
                  <a:srgbClr val="000000"/>
                </a:solidFill>
              </a:rPr>
              <a:t>Financial Viability:</a:t>
            </a:r>
          </a:p>
          <a:p>
            <a:pPr marL="621348" lvl="1" indent="-256032" eaLnBrk="1" fontAlgn="auto" hangingPunct="1">
              <a:spcAft>
                <a:spcPts val="0"/>
              </a:spcAft>
              <a:buFont typeface="Wingdings 3"/>
              <a:buChar char=""/>
              <a:defRPr/>
            </a:pPr>
            <a:r>
              <a:rPr lang="en-US" sz="1600" dirty="0" smtClean="0">
                <a:solidFill>
                  <a:srgbClr val="000000"/>
                </a:solidFill>
              </a:rPr>
              <a:t>Advantage: The company has strong financial resources (i.e., high profits, strong financial ratios, etc.)</a:t>
            </a:r>
          </a:p>
          <a:p>
            <a:pPr marL="621348" lvl="1" indent="-256032" eaLnBrk="1" fontAlgn="auto" hangingPunct="1">
              <a:spcAft>
                <a:spcPts val="0"/>
              </a:spcAft>
              <a:buFont typeface="Wingdings 3"/>
              <a:buChar char=""/>
              <a:defRPr/>
            </a:pPr>
            <a:r>
              <a:rPr lang="en-US" sz="1600" dirty="0" smtClean="0">
                <a:solidFill>
                  <a:srgbClr val="000000"/>
                </a:solidFill>
              </a:rPr>
              <a:t>Disadvantage: The company has a lot of debt or is underperforming in certain areas</a:t>
            </a:r>
          </a:p>
          <a:p>
            <a:pPr marL="365316" lvl="1" indent="0" eaLnBrk="1" fontAlgn="auto" hangingPunct="1">
              <a:spcAft>
                <a:spcPts val="0"/>
              </a:spcAft>
              <a:buNone/>
              <a:defRPr/>
            </a:pPr>
            <a:endParaRPr lang="en-US" sz="1600" dirty="0">
              <a:solidFill>
                <a:srgbClr val="000000"/>
              </a:solidFill>
            </a:endParaRPr>
          </a:p>
        </p:txBody>
      </p:sp>
      <p:sp>
        <p:nvSpPr>
          <p:cNvPr id="13314" name="Title 1"/>
          <p:cNvSpPr>
            <a:spLocks noGrp="1"/>
          </p:cNvSpPr>
          <p:nvPr>
            <p:ph type="title"/>
          </p:nvPr>
        </p:nvSpPr>
        <p:spPr/>
        <p:txBody>
          <a:bodyPr/>
          <a:lstStyle/>
          <a:p>
            <a:pPr eaLnBrk="1" fontAlgn="auto" hangingPunct="1">
              <a:spcAft>
                <a:spcPts val="0"/>
              </a:spcAft>
              <a:defRPr/>
            </a:pPr>
            <a:r>
              <a:rPr lang="en-US" dirty="0" smtClean="0">
                <a:solidFill>
                  <a:schemeClr val="tx1"/>
                </a:solidFill>
              </a:rPr>
              <a:t>Advantages/Vulnerabilities</a:t>
            </a:r>
          </a:p>
        </p:txBody>
      </p:sp>
      <p:sp>
        <p:nvSpPr>
          <p:cNvPr id="1843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141E5CD-6538-4B00-A28B-C2DE36BA63A5}" type="slidenum">
              <a:rPr lang="en-US" smtClean="0"/>
              <a:pPr eaLnBrk="1" hangingPunct="1"/>
              <a:t>12</a:t>
            </a:fld>
            <a:endParaRPr lang="en-US" smtClean="0"/>
          </a:p>
        </p:txBody>
      </p:sp>
    </p:spTree>
    <p:extLst>
      <p:ext uri="{BB962C8B-B14F-4D97-AF65-F5344CB8AC3E}">
        <p14:creationId xmlns:p14="http://schemas.microsoft.com/office/powerpoint/2010/main" val="392671551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p:txBody>
          <a:bodyPr>
            <a:normAutofit/>
          </a:bodyPr>
          <a:lstStyle/>
          <a:p>
            <a:pPr marL="365760" indent="-256032" eaLnBrk="1" fontAlgn="auto" hangingPunct="1">
              <a:spcAft>
                <a:spcPts val="0"/>
              </a:spcAft>
              <a:buFont typeface="Wingdings 3"/>
              <a:buChar char=""/>
              <a:defRPr/>
            </a:pPr>
            <a:r>
              <a:rPr lang="en-US" dirty="0" smtClean="0">
                <a:solidFill>
                  <a:srgbClr val="000000"/>
                </a:solidFill>
              </a:rPr>
              <a:t>Research 2 resources in each of </a:t>
            </a:r>
            <a:r>
              <a:rPr lang="en-US" smtClean="0">
                <a:solidFill>
                  <a:srgbClr val="000000"/>
                </a:solidFill>
              </a:rPr>
              <a:t>the </a:t>
            </a:r>
            <a:r>
              <a:rPr lang="en-US" smtClean="0">
                <a:solidFill>
                  <a:srgbClr val="000000"/>
                </a:solidFill>
              </a:rPr>
              <a:t>5 different </a:t>
            </a:r>
            <a:r>
              <a:rPr lang="en-US" dirty="0" smtClean="0">
                <a:solidFill>
                  <a:srgbClr val="000000"/>
                </a:solidFill>
              </a:rPr>
              <a:t>resource categories for your company and your top 3 competitors</a:t>
            </a:r>
          </a:p>
          <a:p>
            <a:pPr marL="365760" indent="-256032" eaLnBrk="1" fontAlgn="auto" hangingPunct="1">
              <a:spcAft>
                <a:spcPts val="0"/>
              </a:spcAft>
              <a:buFont typeface="Wingdings 3"/>
              <a:buChar char=""/>
              <a:defRPr/>
            </a:pPr>
            <a:r>
              <a:rPr lang="en-US" dirty="0" smtClean="0">
                <a:solidFill>
                  <a:srgbClr val="000000"/>
                </a:solidFill>
              </a:rPr>
              <a:t>Collect information on your company’s financials as well as the financials of your competitors. Calculate ratios for your company and your competitors</a:t>
            </a:r>
          </a:p>
          <a:p>
            <a:pPr marL="365760" indent="-256032" eaLnBrk="1" fontAlgn="auto" hangingPunct="1">
              <a:spcAft>
                <a:spcPts val="0"/>
              </a:spcAft>
              <a:buFont typeface="Wingdings 3"/>
              <a:buChar char=""/>
              <a:defRPr/>
            </a:pPr>
            <a:r>
              <a:rPr lang="en-US" dirty="0" smtClean="0">
                <a:solidFill>
                  <a:srgbClr val="000000"/>
                </a:solidFill>
              </a:rPr>
              <a:t>Consider what advantage (i.e. strengths) and disadvantages (i.e., weaknesses) your company has</a:t>
            </a:r>
          </a:p>
          <a:p>
            <a:pPr marL="365760" indent="-256032" eaLnBrk="1" fontAlgn="auto" hangingPunct="1">
              <a:spcAft>
                <a:spcPts val="0"/>
              </a:spcAft>
              <a:buFont typeface="Wingdings 3"/>
              <a:buChar char=""/>
              <a:defRPr/>
            </a:pPr>
            <a:endParaRPr lang="en-US" dirty="0" smtClean="0">
              <a:solidFill>
                <a:srgbClr val="000000"/>
              </a:solidFill>
            </a:endParaRPr>
          </a:p>
          <a:p>
            <a:pPr marL="109728" indent="0" eaLnBrk="1" fontAlgn="auto" hangingPunct="1">
              <a:spcAft>
                <a:spcPts val="0"/>
              </a:spcAft>
              <a:buNone/>
              <a:defRPr/>
            </a:pPr>
            <a:endParaRPr lang="en-US" sz="1600" dirty="0" smtClean="0">
              <a:solidFill>
                <a:srgbClr val="000000"/>
              </a:solidFill>
            </a:endParaRPr>
          </a:p>
          <a:p>
            <a:pPr marL="365316" lvl="1" indent="0" eaLnBrk="1" fontAlgn="auto" hangingPunct="1">
              <a:spcAft>
                <a:spcPts val="0"/>
              </a:spcAft>
              <a:buNone/>
              <a:defRPr/>
            </a:pPr>
            <a:endParaRPr lang="en-US" sz="1600" dirty="0">
              <a:solidFill>
                <a:srgbClr val="000000"/>
              </a:solidFill>
            </a:endParaRPr>
          </a:p>
        </p:txBody>
      </p:sp>
      <p:sp>
        <p:nvSpPr>
          <p:cNvPr id="13314" name="Title 1"/>
          <p:cNvSpPr>
            <a:spLocks noGrp="1"/>
          </p:cNvSpPr>
          <p:nvPr>
            <p:ph type="title"/>
          </p:nvPr>
        </p:nvSpPr>
        <p:spPr/>
        <p:txBody>
          <a:bodyPr/>
          <a:lstStyle/>
          <a:p>
            <a:pPr eaLnBrk="1" fontAlgn="auto" hangingPunct="1">
              <a:spcAft>
                <a:spcPts val="0"/>
              </a:spcAft>
              <a:defRPr/>
            </a:pPr>
            <a:r>
              <a:rPr lang="en-US" dirty="0" smtClean="0">
                <a:solidFill>
                  <a:schemeClr val="tx1"/>
                </a:solidFill>
              </a:rPr>
              <a:t>Next Steps</a:t>
            </a:r>
          </a:p>
        </p:txBody>
      </p:sp>
      <p:sp>
        <p:nvSpPr>
          <p:cNvPr id="1843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141E5CD-6538-4B00-A28B-C2DE36BA63A5}" type="slidenum">
              <a:rPr lang="en-US" smtClean="0"/>
              <a:pPr eaLnBrk="1" hangingPunct="1"/>
              <a:t>13</a:t>
            </a:fld>
            <a:endParaRPr lang="en-US" smtClean="0"/>
          </a:p>
        </p:txBody>
      </p:sp>
    </p:spTree>
    <p:extLst>
      <p:ext uri="{BB962C8B-B14F-4D97-AF65-F5344CB8AC3E}">
        <p14:creationId xmlns:p14="http://schemas.microsoft.com/office/powerpoint/2010/main" val="164799054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Competitive Set</a:t>
            </a:r>
          </a:p>
          <a:p>
            <a:pPr lvl="1"/>
            <a:r>
              <a:rPr lang="en-US" sz="1800" dirty="0"/>
              <a:t>Identify and describe your top 3 </a:t>
            </a:r>
            <a:r>
              <a:rPr lang="en-US" sz="1800" dirty="0" smtClean="0"/>
              <a:t>competitors</a:t>
            </a:r>
            <a:endParaRPr lang="en-US" dirty="0" smtClean="0"/>
          </a:p>
          <a:p>
            <a:r>
              <a:rPr lang="en-US" dirty="0" smtClean="0"/>
              <a:t>Resource Comparison</a:t>
            </a:r>
          </a:p>
          <a:p>
            <a:pPr lvl="1"/>
            <a:r>
              <a:rPr lang="en-US" sz="1800" dirty="0"/>
              <a:t>List 5 categories and identify 2 resources under each that are </a:t>
            </a:r>
            <a:r>
              <a:rPr lang="en-US" sz="1800" dirty="0" smtClean="0"/>
              <a:t>important, evaluate the strength, and reach a conclusion.</a:t>
            </a:r>
            <a:endParaRPr lang="en-US" sz="1800" dirty="0"/>
          </a:p>
          <a:p>
            <a:r>
              <a:rPr lang="en-US" dirty="0" smtClean="0"/>
              <a:t>Financial Analysis</a:t>
            </a:r>
          </a:p>
          <a:p>
            <a:r>
              <a:rPr lang="en-US" dirty="0" smtClean="0"/>
              <a:t>Advantages and Vulnerabilities </a:t>
            </a:r>
          </a:p>
          <a:p>
            <a:r>
              <a:rPr lang="en-US" sz="2000" dirty="0" smtClean="0"/>
              <a:t>All information for PR 3 is included in Ch. 4 and today’s slides</a:t>
            </a:r>
          </a:p>
          <a:p>
            <a:pPr marL="392113" lvl="1" indent="0">
              <a:buNone/>
            </a:pPr>
            <a:endParaRPr lang="en-US" dirty="0" smtClean="0"/>
          </a:p>
          <a:p>
            <a:pPr marL="392113" lvl="1" indent="0">
              <a:buNone/>
            </a:pPr>
            <a:endParaRPr lang="en-US" dirty="0"/>
          </a:p>
        </p:txBody>
      </p:sp>
      <p:sp>
        <p:nvSpPr>
          <p:cNvPr id="3" name="Title 2"/>
          <p:cNvSpPr>
            <a:spLocks noGrp="1"/>
          </p:cNvSpPr>
          <p:nvPr>
            <p:ph type="title"/>
          </p:nvPr>
        </p:nvSpPr>
        <p:spPr/>
        <p:txBody>
          <a:bodyPr/>
          <a:lstStyle/>
          <a:p>
            <a:r>
              <a:rPr lang="en-US" dirty="0" smtClean="0">
                <a:solidFill>
                  <a:schemeClr val="tx1"/>
                </a:solidFill>
              </a:rPr>
              <a:t>PR 3 Requirements </a:t>
            </a:r>
            <a:endParaRPr lang="en-US" dirty="0">
              <a:solidFill>
                <a:schemeClr val="tx1"/>
              </a:solidFill>
            </a:endParaRPr>
          </a:p>
        </p:txBody>
      </p:sp>
      <p:sp>
        <p:nvSpPr>
          <p:cNvPr id="4" name="Slide Number Placeholder 3"/>
          <p:cNvSpPr>
            <a:spLocks noGrp="1"/>
          </p:cNvSpPr>
          <p:nvPr>
            <p:ph type="sldNum" sz="quarter" idx="12"/>
          </p:nvPr>
        </p:nvSpPr>
        <p:spPr/>
        <p:txBody>
          <a:bodyPr/>
          <a:lstStyle/>
          <a:p>
            <a:pPr>
              <a:defRPr/>
            </a:pPr>
            <a:fld id="{5A70EE4A-37C3-46AE-A58A-0ADB9F442950}" type="slidenum">
              <a:rPr lang="en-US" smtClean="0"/>
              <a:pPr>
                <a:defRPr/>
              </a:pPr>
              <a:t>2</a:t>
            </a:fld>
            <a:endParaRPr lang="en-US"/>
          </a:p>
        </p:txBody>
      </p:sp>
    </p:spTree>
    <p:extLst>
      <p:ext uri="{BB962C8B-B14F-4D97-AF65-F5344CB8AC3E}">
        <p14:creationId xmlns:p14="http://schemas.microsoft.com/office/powerpoint/2010/main" val="80955602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
          <p:cNvSpPr>
            <a:spLocks noGrp="1"/>
          </p:cNvSpPr>
          <p:nvPr>
            <p:ph idx="1"/>
          </p:nvPr>
        </p:nvSpPr>
        <p:spPr>
          <a:xfrm>
            <a:off x="381000" y="914400"/>
            <a:ext cx="8229600" cy="3581400"/>
          </a:xfrm>
        </p:spPr>
        <p:txBody>
          <a:bodyPr/>
          <a:lstStyle/>
          <a:p>
            <a:pPr eaLnBrk="1" hangingPunct="1">
              <a:buNone/>
            </a:pPr>
            <a:endParaRPr lang="en-US" sz="1600" dirty="0" smtClean="0"/>
          </a:p>
          <a:p>
            <a:pPr lvl="1" eaLnBrk="1" hangingPunct="1">
              <a:buNone/>
            </a:pPr>
            <a:endParaRPr lang="en-US" sz="1600" dirty="0" smtClean="0"/>
          </a:p>
          <a:p>
            <a:pPr lvl="1" eaLnBrk="1" hangingPunct="1"/>
            <a:r>
              <a:rPr lang="en-US" sz="2400" b="1" dirty="0" smtClean="0">
                <a:solidFill>
                  <a:srgbClr val="C00000"/>
                </a:solidFill>
              </a:rPr>
              <a:t>Competitive Advantage:</a:t>
            </a:r>
          </a:p>
          <a:p>
            <a:pPr lvl="2" eaLnBrk="1" hangingPunct="1"/>
            <a:r>
              <a:rPr lang="en-US" sz="2400" dirty="0" smtClean="0"/>
              <a:t>When a firm has a </a:t>
            </a:r>
            <a:r>
              <a:rPr lang="en-US" sz="2400" u="sng" dirty="0" smtClean="0"/>
              <a:t>long-lasting </a:t>
            </a:r>
            <a:r>
              <a:rPr lang="en-US" sz="2400" dirty="0" smtClean="0"/>
              <a:t>business advantage compared to rival firms and that advantage provides a significant edge over the competition. </a:t>
            </a:r>
          </a:p>
          <a:p>
            <a:pPr lvl="2" eaLnBrk="1" hangingPunct="1">
              <a:buNone/>
            </a:pPr>
            <a:endParaRPr lang="en-US" sz="1800" dirty="0" smtClean="0"/>
          </a:p>
          <a:p>
            <a:pPr marL="109537" indent="0" eaLnBrk="1" hangingPunct="1">
              <a:buNone/>
            </a:pPr>
            <a:endParaRPr lang="en-US" dirty="0" smtClean="0"/>
          </a:p>
          <a:p>
            <a:pPr lvl="1" eaLnBrk="1" hangingPunct="1">
              <a:buNone/>
            </a:pPr>
            <a:endParaRPr lang="en-US" dirty="0" smtClean="0"/>
          </a:p>
          <a:p>
            <a:pPr lvl="1" eaLnBrk="1" hangingPunct="1"/>
            <a:endParaRPr lang="en-US" dirty="0" smtClean="0"/>
          </a:p>
          <a:p>
            <a:pPr lvl="1" eaLnBrk="1" hangingPunct="1"/>
            <a:endParaRPr lang="en-US" dirty="0" smtClean="0"/>
          </a:p>
        </p:txBody>
      </p:sp>
      <p:sp>
        <p:nvSpPr>
          <p:cNvPr id="3" name="Title 2"/>
          <p:cNvSpPr>
            <a:spLocks noGrp="1"/>
          </p:cNvSpPr>
          <p:nvPr>
            <p:ph type="title"/>
          </p:nvPr>
        </p:nvSpPr>
        <p:spPr>
          <a:xfrm>
            <a:off x="457200" y="0"/>
            <a:ext cx="8229600" cy="1143000"/>
          </a:xfrm>
        </p:spPr>
        <p:txBody>
          <a:bodyPr>
            <a:normAutofit fontScale="90000"/>
          </a:bodyPr>
          <a:lstStyle/>
          <a:p>
            <a:pPr eaLnBrk="1" hangingPunct="1">
              <a:defRPr/>
            </a:pPr>
            <a:r>
              <a:rPr lang="en-US" dirty="0" smtClean="0">
                <a:solidFill>
                  <a:schemeClr val="tx1"/>
                </a:solidFill>
              </a:rPr>
              <a:t>What is a competitive advantage?</a:t>
            </a:r>
            <a:endParaRPr lang="en-US" dirty="0">
              <a:solidFill>
                <a:schemeClr val="tx1"/>
              </a:solidFill>
            </a:endParaRPr>
          </a:p>
        </p:txBody>
      </p:sp>
      <p:sp>
        <p:nvSpPr>
          <p:cNvPr id="2150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fld id="{17207AF7-38AB-47B1-B8A7-CBF735FF84AF}" type="slidenum">
              <a:rPr lang="en-US" sz="1000" b="0" smtClean="0"/>
              <a:pPr eaLnBrk="1" hangingPunct="1"/>
              <a:t>3</a:t>
            </a:fld>
            <a:endParaRPr lang="en-US" sz="1000" b="0" smtClean="0"/>
          </a:p>
        </p:txBody>
      </p:sp>
      <p:sp>
        <p:nvSpPr>
          <p:cNvPr id="6" name="Oval 5"/>
          <p:cNvSpPr/>
          <p:nvPr/>
        </p:nvSpPr>
        <p:spPr>
          <a:xfrm rot="20965028">
            <a:off x="3520764" y="3876900"/>
            <a:ext cx="2579674" cy="2068025"/>
          </a:xfrm>
          <a:prstGeom prst="ellipse">
            <a:avLst/>
          </a:prstGeom>
          <a:blipFill rotWithShape="0">
            <a:blip r:embed="rId3" cstate="print"/>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Tree>
    <p:extLst>
      <p:ext uri="{BB962C8B-B14F-4D97-AF65-F5344CB8AC3E}">
        <p14:creationId xmlns:p14="http://schemas.microsoft.com/office/powerpoint/2010/main" val="195956466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eaLnBrk="1" hangingPunct="1"/>
            <a:r>
              <a:rPr lang="en-US" dirty="0" smtClean="0"/>
              <a:t>Traditional</a:t>
            </a:r>
          </a:p>
          <a:p>
            <a:pPr lvl="1" eaLnBrk="1" hangingPunct="1"/>
            <a:r>
              <a:rPr lang="en-US" dirty="0" smtClean="0"/>
              <a:t>Firm as an economic entity</a:t>
            </a:r>
          </a:p>
          <a:p>
            <a:pPr eaLnBrk="1" hangingPunct="1"/>
            <a:endParaRPr lang="en-US" sz="1200" dirty="0" smtClean="0"/>
          </a:p>
          <a:p>
            <a:pPr eaLnBrk="1" hangingPunct="1"/>
            <a:r>
              <a:rPr lang="en-US" dirty="0" smtClean="0"/>
              <a:t>Stakeholder</a:t>
            </a:r>
          </a:p>
          <a:p>
            <a:pPr lvl="1" eaLnBrk="1" hangingPunct="1"/>
            <a:r>
              <a:rPr lang="en-US" dirty="0" smtClean="0"/>
              <a:t>Maximizing value</a:t>
            </a:r>
          </a:p>
          <a:p>
            <a:pPr lvl="1" eaLnBrk="1" hangingPunct="1"/>
            <a:endParaRPr lang="en-US" sz="800" dirty="0" smtClean="0"/>
          </a:p>
          <a:p>
            <a:pPr lvl="1" eaLnBrk="1" hangingPunct="1">
              <a:buNone/>
            </a:pPr>
            <a:endParaRPr lang="en-US" sz="800" dirty="0" smtClean="0"/>
          </a:p>
          <a:p>
            <a:pPr eaLnBrk="1" hangingPunct="1"/>
            <a:r>
              <a:rPr lang="en-US" dirty="0" smtClean="0">
                <a:solidFill>
                  <a:schemeClr val="accent1"/>
                </a:solidFill>
              </a:rPr>
              <a:t>Resource-Based </a:t>
            </a:r>
          </a:p>
          <a:p>
            <a:pPr lvl="1" eaLnBrk="1" hangingPunct="1"/>
            <a:r>
              <a:rPr lang="en-US" dirty="0" smtClean="0"/>
              <a:t>Financial </a:t>
            </a:r>
          </a:p>
          <a:p>
            <a:pPr lvl="1" eaLnBrk="1" hangingPunct="1"/>
            <a:r>
              <a:rPr lang="en-US" dirty="0" smtClean="0"/>
              <a:t>Physical</a:t>
            </a:r>
          </a:p>
          <a:p>
            <a:pPr lvl="1" eaLnBrk="1" hangingPunct="1"/>
            <a:r>
              <a:rPr lang="en-US" dirty="0" smtClean="0"/>
              <a:t>Human</a:t>
            </a:r>
          </a:p>
          <a:p>
            <a:pPr lvl="1" eaLnBrk="1" hangingPunct="1"/>
            <a:r>
              <a:rPr lang="en-US" dirty="0" smtClean="0"/>
              <a:t>Knowledge &amp; Learning</a:t>
            </a:r>
          </a:p>
          <a:p>
            <a:pPr lvl="1" eaLnBrk="1" hangingPunct="1"/>
            <a:r>
              <a:rPr lang="en-US" dirty="0" smtClean="0"/>
              <a:t>General organizational</a:t>
            </a:r>
          </a:p>
          <a:p>
            <a:pPr eaLnBrk="1" hangingPunct="1"/>
            <a:endParaRPr lang="en-US" dirty="0" smtClean="0"/>
          </a:p>
        </p:txBody>
      </p:sp>
      <p:sp>
        <p:nvSpPr>
          <p:cNvPr id="7170" name="Title 1"/>
          <p:cNvSpPr>
            <a:spLocks noGrp="1"/>
          </p:cNvSpPr>
          <p:nvPr>
            <p:ph type="title"/>
          </p:nvPr>
        </p:nvSpPr>
        <p:spPr/>
        <p:txBody>
          <a:bodyPr/>
          <a:lstStyle/>
          <a:p>
            <a:pPr eaLnBrk="1" fontAlgn="auto" hangingPunct="1">
              <a:spcAft>
                <a:spcPts val="0"/>
              </a:spcAft>
              <a:defRPr/>
            </a:pPr>
            <a:r>
              <a:rPr lang="en-US" dirty="0" smtClean="0">
                <a:solidFill>
                  <a:schemeClr val="tx1"/>
                </a:solidFill>
              </a:rPr>
              <a:t>Strategic Perspectives</a:t>
            </a:r>
          </a:p>
        </p:txBody>
      </p:sp>
      <p:sp>
        <p:nvSpPr>
          <p:cNvPr id="1229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0BD5CBA-EAEF-479E-ABCA-D271658F5717}" type="slidenum">
              <a:rPr lang="en-US" smtClean="0"/>
              <a:pPr eaLnBrk="1" hangingPunct="1"/>
              <a:t>4</a:t>
            </a:fld>
            <a:endParaRPr lang="en-US" smtClean="0"/>
          </a:p>
        </p:txBody>
      </p:sp>
      <p:graphicFrame>
        <p:nvGraphicFramePr>
          <p:cNvPr id="6" name="Diagram 5"/>
          <p:cNvGraphicFramePr/>
          <p:nvPr/>
        </p:nvGraphicFramePr>
        <p:xfrm>
          <a:off x="4343400" y="1371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0607802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nodeType="clickEffect">
                                  <p:stCondLst>
                                    <p:cond delay="0"/>
                                  </p:stCondLst>
                                  <p:childTnLst>
                                    <p:animScale>
                                      <p:cBhvr>
                                        <p:cTn id="6" dur="2000" fill="hold"/>
                                        <p:tgtEl>
                                          <p:spTgt spid="3">
                                            <p:txEl>
                                              <p:pRg st="7" end="7"/>
                                            </p:txEl>
                                          </p:spTgt>
                                        </p:tgtEl>
                                      </p:cBhvr>
                                      <p:by x="150000" y="150000"/>
                                    </p:animScale>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anim calcmode="lin" valueType="num">
                                      <p:cBhvr additive="base">
                                        <p:cTn id="1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500"/>
                            </p:stCondLst>
                            <p:childTnLst>
                              <p:par>
                                <p:cTn id="14" presetID="2" presetClass="entr" presetSubtype="4" fill="hold" nodeType="afterEffect">
                                  <p:stCondLst>
                                    <p:cond delay="0"/>
                                  </p:stCondLst>
                                  <p:childTnLst>
                                    <p:set>
                                      <p:cBhvr>
                                        <p:cTn id="15" dur="1" fill="hold">
                                          <p:stCondLst>
                                            <p:cond delay="0"/>
                                          </p:stCondLst>
                                        </p:cTn>
                                        <p:tgtEl>
                                          <p:spTgt spid="3">
                                            <p:txEl>
                                              <p:pRg st="9" end="9"/>
                                            </p:txEl>
                                          </p:spTgt>
                                        </p:tgtEl>
                                        <p:attrNameLst>
                                          <p:attrName>style.visibility</p:attrName>
                                        </p:attrNameLst>
                                      </p:cBhvr>
                                      <p:to>
                                        <p:strVal val="visible"/>
                                      </p:to>
                                    </p:set>
                                    <p:anim calcmode="lin" valueType="num">
                                      <p:cBhvr additive="base">
                                        <p:cTn id="16"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par>
                          <p:cTn id="18" fill="hold" nodeType="afterGroup">
                            <p:stCondLst>
                              <p:cond delay="1000"/>
                            </p:stCondLst>
                            <p:childTnLst>
                              <p:par>
                                <p:cTn id="19" presetID="2" presetClass="entr" presetSubtype="4" fill="hold" nodeType="after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anim calcmode="lin" valueType="num">
                                      <p:cBhvr additive="base">
                                        <p:cTn id="2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par>
                          <p:cTn id="23" fill="hold" nodeType="afterGroup">
                            <p:stCondLst>
                              <p:cond delay="1500"/>
                            </p:stCondLst>
                            <p:childTnLst>
                              <p:par>
                                <p:cTn id="24" presetID="2" presetClass="entr" presetSubtype="4" fill="hold" nodeType="afterEffect">
                                  <p:stCondLst>
                                    <p:cond delay="0"/>
                                  </p:stCondLst>
                                  <p:childTnLst>
                                    <p:set>
                                      <p:cBhvr>
                                        <p:cTn id="25" dur="1" fill="hold">
                                          <p:stCondLst>
                                            <p:cond delay="0"/>
                                          </p:stCondLst>
                                        </p:cTn>
                                        <p:tgtEl>
                                          <p:spTgt spid="3">
                                            <p:txEl>
                                              <p:pRg st="11" end="11"/>
                                            </p:txEl>
                                          </p:spTgt>
                                        </p:tgtEl>
                                        <p:attrNameLst>
                                          <p:attrName>style.visibility</p:attrName>
                                        </p:attrNameLst>
                                      </p:cBhvr>
                                      <p:to>
                                        <p:strVal val="visible"/>
                                      </p:to>
                                    </p:set>
                                    <p:anim calcmode="lin" valueType="num">
                                      <p:cBhvr additive="base">
                                        <p:cTn id="26"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par>
                          <p:cTn id="28" fill="hold" nodeType="afterGroup">
                            <p:stCondLst>
                              <p:cond delay="2000"/>
                            </p:stCondLst>
                            <p:childTnLst>
                              <p:par>
                                <p:cTn id="29" presetID="2" presetClass="entr" presetSubtype="4" fill="hold" nodeType="after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anim calcmode="lin" valueType="num">
                                      <p:cBhvr additive="base">
                                        <p:cTn id="3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
          <p:cNvSpPr>
            <a:spLocks noGrp="1"/>
          </p:cNvSpPr>
          <p:nvPr>
            <p:ph idx="1"/>
          </p:nvPr>
        </p:nvSpPr>
        <p:spPr>
          <a:xfrm>
            <a:off x="381000" y="914400"/>
            <a:ext cx="8229600" cy="5486400"/>
          </a:xfrm>
        </p:spPr>
        <p:txBody>
          <a:bodyPr/>
          <a:lstStyle/>
          <a:p>
            <a:pPr eaLnBrk="1" hangingPunct="1">
              <a:buNone/>
            </a:pPr>
            <a:endParaRPr lang="en-US" dirty="0" smtClean="0"/>
          </a:p>
          <a:p>
            <a:pPr lvl="1" eaLnBrk="1" hangingPunct="1"/>
            <a:r>
              <a:rPr lang="en-US" b="1" dirty="0" smtClean="0"/>
              <a:t>Apple</a:t>
            </a:r>
            <a:r>
              <a:rPr lang="en-US" dirty="0" smtClean="0"/>
              <a:t>-competitive advantage using </a:t>
            </a:r>
            <a:r>
              <a:rPr lang="en-US" dirty="0" smtClean="0">
                <a:solidFill>
                  <a:schemeClr val="accent1"/>
                </a:solidFill>
              </a:rPr>
              <a:t>innovation</a:t>
            </a:r>
            <a:r>
              <a:rPr lang="en-US" dirty="0" smtClean="0"/>
              <a:t> and </a:t>
            </a:r>
            <a:r>
              <a:rPr lang="en-US" dirty="0" smtClean="0">
                <a:solidFill>
                  <a:schemeClr val="accent1"/>
                </a:solidFill>
              </a:rPr>
              <a:t>brand</a:t>
            </a:r>
            <a:r>
              <a:rPr lang="en-US" dirty="0" smtClean="0"/>
              <a:t> name</a:t>
            </a:r>
          </a:p>
          <a:p>
            <a:pPr lvl="1" eaLnBrk="1" hangingPunct="1">
              <a:buNone/>
            </a:pPr>
            <a:endParaRPr lang="en-US" dirty="0" smtClean="0"/>
          </a:p>
          <a:p>
            <a:pPr lvl="1" eaLnBrk="1" hangingPunct="1"/>
            <a:r>
              <a:rPr lang="en-US" b="1" dirty="0" smtClean="0"/>
              <a:t>General Electric</a:t>
            </a:r>
            <a:r>
              <a:rPr lang="en-US" dirty="0" smtClean="0"/>
              <a:t>-competitive advantage using strategic </a:t>
            </a:r>
            <a:r>
              <a:rPr lang="en-US" dirty="0" smtClean="0">
                <a:solidFill>
                  <a:schemeClr val="accent1"/>
                </a:solidFill>
              </a:rPr>
              <a:t>assets</a:t>
            </a:r>
            <a:r>
              <a:rPr lang="en-US" dirty="0" smtClean="0"/>
              <a:t>, such as </a:t>
            </a:r>
            <a:r>
              <a:rPr lang="en-US" dirty="0" smtClean="0">
                <a:solidFill>
                  <a:schemeClr val="accent1"/>
                </a:solidFill>
              </a:rPr>
              <a:t>patents</a:t>
            </a:r>
          </a:p>
          <a:p>
            <a:pPr lvl="1" eaLnBrk="1" hangingPunct="1">
              <a:buNone/>
            </a:pPr>
            <a:endParaRPr lang="en-US" dirty="0" smtClean="0">
              <a:solidFill>
                <a:schemeClr val="accent1"/>
              </a:solidFill>
            </a:endParaRPr>
          </a:p>
          <a:p>
            <a:pPr lvl="1" eaLnBrk="1" hangingPunct="1"/>
            <a:r>
              <a:rPr lang="en-US" b="1" dirty="0" smtClean="0"/>
              <a:t>Oracle</a:t>
            </a:r>
            <a:r>
              <a:rPr lang="en-US" dirty="0" smtClean="0"/>
              <a:t>-assess to </a:t>
            </a:r>
            <a:r>
              <a:rPr lang="en-US" dirty="0" smtClean="0">
                <a:solidFill>
                  <a:schemeClr val="accent1"/>
                </a:solidFill>
              </a:rPr>
              <a:t>capital</a:t>
            </a:r>
            <a:r>
              <a:rPr lang="en-US" dirty="0" smtClean="0"/>
              <a:t>, allowed the company to make strategic acquisitions </a:t>
            </a:r>
          </a:p>
          <a:p>
            <a:pPr lvl="1" eaLnBrk="1" hangingPunct="1"/>
            <a:endParaRPr lang="en-US" dirty="0" smtClean="0"/>
          </a:p>
          <a:p>
            <a:pPr lvl="1" eaLnBrk="1" hangingPunct="1"/>
            <a:r>
              <a:rPr lang="en-US" b="1" dirty="0" smtClean="0"/>
              <a:t>Virgin-</a:t>
            </a:r>
            <a:r>
              <a:rPr lang="en-US" dirty="0" smtClean="0"/>
              <a:t>superior</a:t>
            </a:r>
            <a:r>
              <a:rPr lang="en-US" b="1" dirty="0" smtClean="0"/>
              <a:t> </a:t>
            </a:r>
            <a:r>
              <a:rPr lang="en-US" dirty="0" smtClean="0">
                <a:solidFill>
                  <a:schemeClr val="accent1"/>
                </a:solidFill>
              </a:rPr>
              <a:t>CEO</a:t>
            </a:r>
            <a:r>
              <a:rPr lang="en-US" dirty="0" smtClean="0"/>
              <a:t> characteristics (Richard Branson) and </a:t>
            </a:r>
            <a:r>
              <a:rPr lang="en-US" dirty="0" smtClean="0">
                <a:solidFill>
                  <a:schemeClr val="accent1"/>
                </a:solidFill>
              </a:rPr>
              <a:t>brand name</a:t>
            </a:r>
          </a:p>
          <a:p>
            <a:pPr lvl="1" eaLnBrk="1" hangingPunct="1"/>
            <a:endParaRPr lang="en-US" dirty="0" smtClean="0"/>
          </a:p>
          <a:p>
            <a:pPr lvl="1" eaLnBrk="1" hangingPunct="1"/>
            <a:endParaRPr lang="en-US" dirty="0" smtClean="0"/>
          </a:p>
          <a:p>
            <a:pPr lvl="1" eaLnBrk="1" hangingPunct="1"/>
            <a:endParaRPr lang="en-US" dirty="0" smtClean="0"/>
          </a:p>
          <a:p>
            <a:pPr lvl="1" eaLnBrk="1" hangingPunct="1"/>
            <a:endParaRPr lang="en-US" dirty="0" smtClean="0"/>
          </a:p>
          <a:p>
            <a:pPr lvl="1" eaLnBrk="1" hangingPunct="1"/>
            <a:endParaRPr lang="en-US" dirty="0" smtClean="0"/>
          </a:p>
        </p:txBody>
      </p:sp>
      <p:sp>
        <p:nvSpPr>
          <p:cNvPr id="3" name="Title 2"/>
          <p:cNvSpPr>
            <a:spLocks noGrp="1"/>
          </p:cNvSpPr>
          <p:nvPr>
            <p:ph type="title"/>
          </p:nvPr>
        </p:nvSpPr>
        <p:spPr>
          <a:xfrm>
            <a:off x="457200" y="0"/>
            <a:ext cx="8229600" cy="1143000"/>
          </a:xfrm>
        </p:spPr>
        <p:txBody>
          <a:bodyPr>
            <a:normAutofit fontScale="90000"/>
          </a:bodyPr>
          <a:lstStyle/>
          <a:p>
            <a:pPr eaLnBrk="1" hangingPunct="1">
              <a:defRPr/>
            </a:pPr>
            <a:r>
              <a:rPr lang="en-US" dirty="0" smtClean="0">
                <a:solidFill>
                  <a:schemeClr val="tx1"/>
                </a:solidFill>
              </a:rPr>
              <a:t>Examples of companies with a competitive advantage</a:t>
            </a:r>
            <a:endParaRPr lang="en-US" dirty="0">
              <a:solidFill>
                <a:schemeClr val="tx1"/>
              </a:solidFill>
            </a:endParaRPr>
          </a:p>
        </p:txBody>
      </p:sp>
      <p:sp>
        <p:nvSpPr>
          <p:cNvPr id="2150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fld id="{17207AF7-38AB-47B1-B8A7-CBF735FF84AF}" type="slidenum">
              <a:rPr lang="en-US" sz="1000" b="0" smtClean="0"/>
              <a:pPr eaLnBrk="1" hangingPunct="1"/>
              <a:t>5</a:t>
            </a:fld>
            <a:endParaRPr lang="en-US" sz="1000" b="0" smtClean="0"/>
          </a:p>
        </p:txBody>
      </p:sp>
    </p:spTree>
    <p:extLst>
      <p:ext uri="{BB962C8B-B14F-4D97-AF65-F5344CB8AC3E}">
        <p14:creationId xmlns:p14="http://schemas.microsoft.com/office/powerpoint/2010/main" val="195956466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a:xfrm>
            <a:off x="457200" y="457200"/>
            <a:ext cx="8229600" cy="1143000"/>
          </a:xfrm>
        </p:spPr>
        <p:txBody>
          <a:bodyPr>
            <a:noAutofit/>
          </a:bodyPr>
          <a:lstStyle/>
          <a:p>
            <a:pPr algn="ctr" eaLnBrk="1" fontAlgn="auto" hangingPunct="1">
              <a:spcAft>
                <a:spcPts val="0"/>
              </a:spcAft>
              <a:defRPr/>
            </a:pPr>
            <a:r>
              <a:rPr lang="en-US" sz="4300" dirty="0" smtClean="0">
                <a:solidFill>
                  <a:schemeClr val="accent1"/>
                </a:solidFill>
              </a:rPr>
              <a:t>Firm </a:t>
            </a:r>
            <a:r>
              <a:rPr lang="en-US" sz="4300" dirty="0">
                <a:solidFill>
                  <a:schemeClr val="accent1"/>
                </a:solidFill>
              </a:rPr>
              <a:t>Resources and Capabilities</a:t>
            </a:r>
          </a:p>
        </p:txBody>
      </p:sp>
      <p:sp>
        <p:nvSpPr>
          <p:cNvPr id="13338" name="Slide Number Placeholder 2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F640BE5-E3DD-4EB4-9F47-7DBF2EAD3433}" type="slidenum">
              <a:rPr lang="en-US" smtClean="0"/>
              <a:pPr eaLnBrk="1" hangingPunct="1"/>
              <a:t>6</a:t>
            </a:fld>
            <a:endParaRPr lang="en-US" smtClean="0"/>
          </a:p>
        </p:txBody>
      </p:sp>
      <p:sp>
        <p:nvSpPr>
          <p:cNvPr id="219139" name="Rectangle 3"/>
          <p:cNvSpPr>
            <a:spLocks noChangeArrowheads="1"/>
          </p:cNvSpPr>
          <p:nvPr/>
        </p:nvSpPr>
        <p:spPr bwMode="auto">
          <a:xfrm>
            <a:off x="1295400" y="1828800"/>
            <a:ext cx="1063625" cy="305212"/>
          </a:xfrm>
          <a:prstGeom prst="rect">
            <a:avLst/>
          </a:prstGeom>
          <a:noFill/>
          <a:ln w="28575">
            <a:noFill/>
            <a:miter lim="800000"/>
            <a:headEnd/>
            <a:tailEnd/>
          </a:ln>
          <a:effectLst/>
        </p:spPr>
        <p:txBody>
          <a:bodyPr lIns="90488" tIns="44450" rIns="90488" bIns="44450">
            <a:spAutoFit/>
          </a:bodyPr>
          <a:lstStyle/>
          <a:p>
            <a:pPr>
              <a:defRPr/>
            </a:pPr>
            <a:r>
              <a:rPr lang="en-US" sz="1400" i="1" u="sng" dirty="0">
                <a:solidFill>
                  <a:srgbClr val="FFFFFF"/>
                </a:solidFill>
                <a:effectLst>
                  <a:outerShdw blurRad="38100" dist="38100" dir="2700000" algn="tl">
                    <a:srgbClr val="000000"/>
                  </a:outerShdw>
                </a:effectLst>
              </a:rPr>
              <a:t>Financial</a:t>
            </a:r>
          </a:p>
        </p:txBody>
      </p:sp>
      <p:sp>
        <p:nvSpPr>
          <p:cNvPr id="13316" name="Rectangle 4"/>
          <p:cNvSpPr>
            <a:spLocks noChangeArrowheads="1"/>
          </p:cNvSpPr>
          <p:nvPr/>
        </p:nvSpPr>
        <p:spPr bwMode="auto">
          <a:xfrm>
            <a:off x="533400" y="1752600"/>
            <a:ext cx="2425700" cy="12954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317" name="Rectangle 5"/>
          <p:cNvSpPr>
            <a:spLocks noChangeArrowheads="1"/>
          </p:cNvSpPr>
          <p:nvPr/>
        </p:nvSpPr>
        <p:spPr bwMode="auto">
          <a:xfrm>
            <a:off x="685800" y="5029200"/>
            <a:ext cx="2438400" cy="16002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318" name="Rectangle 6"/>
          <p:cNvSpPr>
            <a:spLocks noChangeArrowheads="1"/>
          </p:cNvSpPr>
          <p:nvPr/>
        </p:nvSpPr>
        <p:spPr bwMode="auto">
          <a:xfrm>
            <a:off x="6096000" y="1577702"/>
            <a:ext cx="2514600" cy="1317898"/>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319" name="Rectangle 7"/>
          <p:cNvSpPr>
            <a:spLocks noChangeArrowheads="1"/>
          </p:cNvSpPr>
          <p:nvPr/>
        </p:nvSpPr>
        <p:spPr bwMode="auto">
          <a:xfrm>
            <a:off x="6019800" y="5029200"/>
            <a:ext cx="2590800" cy="15240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9144" name="Rectangle 8"/>
          <p:cNvSpPr>
            <a:spLocks noChangeArrowheads="1"/>
          </p:cNvSpPr>
          <p:nvPr/>
        </p:nvSpPr>
        <p:spPr bwMode="auto">
          <a:xfrm>
            <a:off x="1295400" y="5105400"/>
            <a:ext cx="908904" cy="305212"/>
          </a:xfrm>
          <a:prstGeom prst="rect">
            <a:avLst/>
          </a:prstGeom>
          <a:noFill/>
          <a:ln w="28575">
            <a:noFill/>
            <a:miter lim="800000"/>
            <a:headEnd/>
            <a:tailEnd/>
          </a:ln>
          <a:effectLst/>
        </p:spPr>
        <p:txBody>
          <a:bodyPr wrap="none" lIns="90488" tIns="44450" rIns="90488" bIns="44450">
            <a:spAutoFit/>
          </a:bodyPr>
          <a:lstStyle/>
          <a:p>
            <a:pPr>
              <a:defRPr/>
            </a:pPr>
            <a:r>
              <a:rPr lang="en-US" sz="1400" i="1" u="sng" dirty="0">
                <a:solidFill>
                  <a:srgbClr val="FFFFFF"/>
                </a:solidFill>
                <a:effectLst>
                  <a:outerShdw blurRad="38100" dist="38100" dir="2700000" algn="tl">
                    <a:srgbClr val="000000"/>
                  </a:outerShdw>
                </a:effectLst>
              </a:rPr>
              <a:t>Physical</a:t>
            </a:r>
          </a:p>
        </p:txBody>
      </p:sp>
      <p:sp>
        <p:nvSpPr>
          <p:cNvPr id="219145" name="Rectangle 9"/>
          <p:cNvSpPr>
            <a:spLocks noChangeArrowheads="1"/>
          </p:cNvSpPr>
          <p:nvPr/>
        </p:nvSpPr>
        <p:spPr bwMode="auto">
          <a:xfrm>
            <a:off x="6858000" y="1752600"/>
            <a:ext cx="790282" cy="305212"/>
          </a:xfrm>
          <a:prstGeom prst="rect">
            <a:avLst/>
          </a:prstGeom>
          <a:noFill/>
          <a:ln w="28575">
            <a:noFill/>
            <a:miter lim="800000"/>
            <a:headEnd/>
            <a:tailEnd/>
          </a:ln>
          <a:effectLst/>
        </p:spPr>
        <p:txBody>
          <a:bodyPr wrap="none" lIns="90488" tIns="44450" rIns="90488" bIns="44450">
            <a:spAutoFit/>
          </a:bodyPr>
          <a:lstStyle/>
          <a:p>
            <a:pPr>
              <a:defRPr/>
            </a:pPr>
            <a:r>
              <a:rPr lang="en-US" sz="1400" i="1" u="sng" dirty="0">
                <a:solidFill>
                  <a:srgbClr val="FFFFFF"/>
                </a:solidFill>
                <a:effectLst>
                  <a:outerShdw blurRad="38100" dist="38100" dir="2700000" algn="tl">
                    <a:srgbClr val="000000"/>
                  </a:outerShdw>
                </a:effectLst>
              </a:rPr>
              <a:t>Human</a:t>
            </a:r>
          </a:p>
        </p:txBody>
      </p:sp>
      <p:sp>
        <p:nvSpPr>
          <p:cNvPr id="219146" name="Rectangle 10"/>
          <p:cNvSpPr>
            <a:spLocks noChangeArrowheads="1"/>
          </p:cNvSpPr>
          <p:nvPr/>
        </p:nvSpPr>
        <p:spPr bwMode="auto">
          <a:xfrm>
            <a:off x="6096000" y="5181600"/>
            <a:ext cx="2141613" cy="305212"/>
          </a:xfrm>
          <a:prstGeom prst="rect">
            <a:avLst/>
          </a:prstGeom>
          <a:noFill/>
          <a:ln w="28575">
            <a:noFill/>
            <a:miter lim="800000"/>
            <a:headEnd/>
            <a:tailEnd/>
          </a:ln>
          <a:effectLst/>
        </p:spPr>
        <p:txBody>
          <a:bodyPr wrap="none" lIns="90488" tIns="44450" rIns="90488" bIns="44450">
            <a:spAutoFit/>
          </a:bodyPr>
          <a:lstStyle/>
          <a:p>
            <a:pPr>
              <a:defRPr/>
            </a:pPr>
            <a:r>
              <a:rPr lang="en-US" sz="1400" i="1" u="sng" dirty="0">
                <a:solidFill>
                  <a:srgbClr val="FFFFFF"/>
                </a:solidFill>
                <a:effectLst>
                  <a:outerShdw blurRad="38100" dist="38100" dir="2700000" algn="tl">
                    <a:srgbClr val="000000"/>
                  </a:outerShdw>
                </a:effectLst>
              </a:rPr>
              <a:t>General Organizational</a:t>
            </a:r>
          </a:p>
        </p:txBody>
      </p:sp>
      <p:sp>
        <p:nvSpPr>
          <p:cNvPr id="219147" name="Rectangle 11"/>
          <p:cNvSpPr>
            <a:spLocks noChangeArrowheads="1"/>
          </p:cNvSpPr>
          <p:nvPr/>
        </p:nvSpPr>
        <p:spPr bwMode="auto">
          <a:xfrm>
            <a:off x="914400" y="2054225"/>
            <a:ext cx="1684338" cy="698500"/>
          </a:xfrm>
          <a:prstGeom prst="rect">
            <a:avLst/>
          </a:prstGeom>
          <a:noFill/>
          <a:ln w="28575">
            <a:noFill/>
            <a:miter lim="800000"/>
            <a:headEnd/>
            <a:tailEnd/>
          </a:ln>
          <a:effectLst/>
        </p:spPr>
        <p:txBody>
          <a:bodyPr lIns="90488" tIns="44450" rIns="90488" bIns="44450">
            <a:spAutoFit/>
          </a:bodyPr>
          <a:lstStyle/>
          <a:p>
            <a:pPr algn="ctr">
              <a:defRPr/>
            </a:pPr>
            <a:r>
              <a:rPr lang="en-US" sz="1000" dirty="0">
                <a:effectLst>
                  <a:outerShdw blurRad="38100" dist="38100" dir="2700000" algn="tl">
                    <a:srgbClr val="000000"/>
                  </a:outerShdw>
                </a:effectLst>
              </a:rPr>
              <a:t>Excellent cash flow</a:t>
            </a:r>
          </a:p>
          <a:p>
            <a:pPr algn="ctr">
              <a:defRPr/>
            </a:pPr>
            <a:r>
              <a:rPr lang="en-US" sz="1000" dirty="0">
                <a:effectLst>
                  <a:outerShdw blurRad="38100" dist="38100" dir="2700000" algn="tl">
                    <a:srgbClr val="000000"/>
                  </a:outerShdw>
                </a:effectLst>
              </a:rPr>
              <a:t>Strong balance sheet</a:t>
            </a:r>
          </a:p>
          <a:p>
            <a:pPr algn="ctr">
              <a:defRPr/>
            </a:pPr>
            <a:r>
              <a:rPr lang="en-US" sz="1000" dirty="0">
                <a:effectLst>
                  <a:outerShdw blurRad="38100" dist="38100" dir="2700000" algn="tl">
                    <a:srgbClr val="000000"/>
                  </a:outerShdw>
                </a:effectLst>
              </a:rPr>
              <a:t>Superior past performance</a:t>
            </a:r>
          </a:p>
          <a:p>
            <a:pPr algn="ctr">
              <a:defRPr/>
            </a:pPr>
            <a:r>
              <a:rPr lang="en-US" sz="1000" dirty="0">
                <a:effectLst>
                  <a:outerShdw blurRad="38100" dist="38100" dir="2700000" algn="tl">
                    <a:srgbClr val="000000"/>
                  </a:outerShdw>
                </a:effectLst>
              </a:rPr>
              <a:t>Strong links to financiers</a:t>
            </a:r>
          </a:p>
        </p:txBody>
      </p:sp>
      <p:sp>
        <p:nvSpPr>
          <p:cNvPr id="219148" name="Rectangle 12"/>
          <p:cNvSpPr>
            <a:spLocks noChangeArrowheads="1"/>
          </p:cNvSpPr>
          <p:nvPr/>
        </p:nvSpPr>
        <p:spPr bwMode="auto">
          <a:xfrm>
            <a:off x="762000" y="5334000"/>
            <a:ext cx="2133600" cy="1003300"/>
          </a:xfrm>
          <a:prstGeom prst="rect">
            <a:avLst/>
          </a:prstGeom>
          <a:noFill/>
          <a:ln w="28575">
            <a:noFill/>
            <a:miter lim="800000"/>
            <a:headEnd/>
            <a:tailEnd/>
          </a:ln>
          <a:effectLst/>
        </p:spPr>
        <p:txBody>
          <a:bodyPr lIns="90488" tIns="44450" rIns="90488" bIns="44450">
            <a:spAutoFit/>
          </a:bodyPr>
          <a:lstStyle/>
          <a:p>
            <a:pPr algn="ctr">
              <a:defRPr/>
            </a:pPr>
            <a:r>
              <a:rPr lang="en-US" sz="1000" dirty="0">
                <a:effectLst>
                  <a:outerShdw blurRad="38100" dist="38100" dir="2700000" algn="tl">
                    <a:srgbClr val="000000"/>
                  </a:outerShdw>
                </a:effectLst>
              </a:rPr>
              <a:t>State-of-the-art plant or machinery</a:t>
            </a:r>
          </a:p>
          <a:p>
            <a:pPr algn="ctr">
              <a:defRPr/>
            </a:pPr>
            <a:r>
              <a:rPr lang="en-US" sz="1000" dirty="0">
                <a:effectLst>
                  <a:outerShdw blurRad="38100" dist="38100" dir="2700000" algn="tl">
                    <a:srgbClr val="000000"/>
                  </a:outerShdw>
                </a:effectLst>
              </a:rPr>
              <a:t>Superiority in a value-adding process or function</a:t>
            </a:r>
          </a:p>
          <a:p>
            <a:pPr algn="ctr">
              <a:defRPr/>
            </a:pPr>
            <a:r>
              <a:rPr lang="en-US" sz="1000" dirty="0">
                <a:effectLst>
                  <a:outerShdw blurRad="38100" dist="38100" dir="2700000" algn="tl">
                    <a:srgbClr val="000000"/>
                  </a:outerShdw>
                </a:effectLst>
              </a:rPr>
              <a:t>Superior locations or raw materials</a:t>
            </a:r>
          </a:p>
          <a:p>
            <a:pPr algn="ctr">
              <a:defRPr/>
            </a:pPr>
            <a:r>
              <a:rPr lang="en-US" sz="1000" dirty="0">
                <a:effectLst>
                  <a:outerShdw blurRad="38100" dist="38100" dir="2700000" algn="tl">
                    <a:srgbClr val="000000"/>
                  </a:outerShdw>
                </a:effectLst>
              </a:rPr>
              <a:t>Outstanding products and/or services</a:t>
            </a:r>
          </a:p>
        </p:txBody>
      </p:sp>
      <p:sp>
        <p:nvSpPr>
          <p:cNvPr id="219149" name="Rectangle 13"/>
          <p:cNvSpPr>
            <a:spLocks noChangeArrowheads="1"/>
          </p:cNvSpPr>
          <p:nvPr/>
        </p:nvSpPr>
        <p:spPr bwMode="auto">
          <a:xfrm>
            <a:off x="6019800" y="1981200"/>
            <a:ext cx="2416175" cy="1013098"/>
          </a:xfrm>
          <a:prstGeom prst="rect">
            <a:avLst/>
          </a:prstGeom>
          <a:noFill/>
          <a:ln w="28575">
            <a:noFill/>
            <a:miter lim="800000"/>
            <a:headEnd/>
            <a:tailEnd/>
          </a:ln>
          <a:effectLst/>
        </p:spPr>
        <p:txBody>
          <a:bodyPr wrap="square" lIns="90488" tIns="44450" rIns="90488" bIns="44450">
            <a:spAutoFit/>
          </a:bodyPr>
          <a:lstStyle/>
          <a:p>
            <a:pPr algn="ctr">
              <a:defRPr/>
            </a:pPr>
            <a:r>
              <a:rPr lang="en-US" sz="1000" dirty="0">
                <a:effectLst>
                  <a:outerShdw blurRad="38100" dist="38100" dir="2700000" algn="tl">
                    <a:srgbClr val="000000"/>
                  </a:outerShdw>
                </a:effectLst>
              </a:rPr>
              <a:t>Superior CEO characteristics</a:t>
            </a:r>
          </a:p>
          <a:p>
            <a:pPr algn="ctr">
              <a:defRPr/>
            </a:pPr>
            <a:r>
              <a:rPr lang="en-US" sz="1000" dirty="0">
                <a:effectLst>
                  <a:outerShdw blurRad="38100" dist="38100" dir="2700000" algn="tl">
                    <a:srgbClr val="000000"/>
                  </a:outerShdw>
                </a:effectLst>
              </a:rPr>
              <a:t>Experienced managers</a:t>
            </a:r>
          </a:p>
          <a:p>
            <a:pPr algn="ctr">
              <a:defRPr/>
            </a:pPr>
            <a:r>
              <a:rPr lang="en-US" sz="1000" dirty="0">
                <a:effectLst>
                  <a:outerShdw blurRad="38100" dist="38100" dir="2700000" algn="tl">
                    <a:srgbClr val="000000"/>
                  </a:outerShdw>
                </a:effectLst>
              </a:rPr>
              <a:t>Well trained, motivated, loyal</a:t>
            </a:r>
          </a:p>
          <a:p>
            <a:pPr algn="ctr">
              <a:defRPr/>
            </a:pPr>
            <a:r>
              <a:rPr lang="en-US" sz="1000" dirty="0">
                <a:effectLst>
                  <a:outerShdw blurRad="38100" dist="38100" dir="2700000" algn="tl">
                    <a:srgbClr val="000000"/>
                  </a:outerShdw>
                </a:effectLst>
              </a:rPr>
              <a:t>   employees</a:t>
            </a:r>
          </a:p>
          <a:p>
            <a:pPr algn="ctr">
              <a:defRPr/>
            </a:pPr>
            <a:r>
              <a:rPr lang="en-US" sz="1000" dirty="0">
                <a:effectLst>
                  <a:outerShdw blurRad="38100" dist="38100" dir="2700000" algn="tl">
                    <a:srgbClr val="000000"/>
                  </a:outerShdw>
                </a:effectLst>
              </a:rPr>
              <a:t>High- performance structure or culture</a:t>
            </a:r>
          </a:p>
        </p:txBody>
      </p:sp>
      <p:sp>
        <p:nvSpPr>
          <p:cNvPr id="219150" name="Rectangle 14"/>
          <p:cNvSpPr>
            <a:spLocks noChangeArrowheads="1"/>
          </p:cNvSpPr>
          <p:nvPr/>
        </p:nvSpPr>
        <p:spPr bwMode="auto">
          <a:xfrm>
            <a:off x="6019800" y="5486400"/>
            <a:ext cx="2209800" cy="850900"/>
          </a:xfrm>
          <a:prstGeom prst="rect">
            <a:avLst/>
          </a:prstGeom>
          <a:noFill/>
          <a:ln w="28575">
            <a:noFill/>
            <a:miter lim="800000"/>
            <a:headEnd/>
            <a:tailEnd/>
          </a:ln>
          <a:effectLst/>
        </p:spPr>
        <p:txBody>
          <a:bodyPr lIns="90488" tIns="44450" rIns="90488" bIns="44450">
            <a:spAutoFit/>
          </a:bodyPr>
          <a:lstStyle/>
          <a:p>
            <a:pPr algn="ctr">
              <a:defRPr/>
            </a:pPr>
            <a:r>
              <a:rPr lang="en-US" sz="1000" dirty="0">
                <a:effectLst>
                  <a:outerShdw blurRad="38100" dist="38100" dir="2700000" algn="tl">
                    <a:srgbClr val="000000"/>
                  </a:outerShdw>
                </a:effectLst>
              </a:rPr>
              <a:t>Excellent reputation or brand name</a:t>
            </a:r>
          </a:p>
          <a:p>
            <a:pPr algn="ctr">
              <a:defRPr/>
            </a:pPr>
            <a:r>
              <a:rPr lang="en-US" sz="1000" dirty="0">
                <a:effectLst>
                  <a:outerShdw blurRad="38100" dist="38100" dir="2700000" algn="tl">
                    <a:srgbClr val="000000"/>
                  </a:outerShdw>
                </a:effectLst>
              </a:rPr>
              <a:t>Patents</a:t>
            </a:r>
          </a:p>
          <a:p>
            <a:pPr algn="ctr">
              <a:defRPr/>
            </a:pPr>
            <a:r>
              <a:rPr lang="en-US" sz="1000" dirty="0">
                <a:effectLst>
                  <a:outerShdw blurRad="38100" dist="38100" dir="2700000" algn="tl">
                    <a:srgbClr val="000000"/>
                  </a:outerShdw>
                </a:effectLst>
              </a:rPr>
              <a:t>Exclusive contracts</a:t>
            </a:r>
          </a:p>
          <a:p>
            <a:pPr algn="ctr">
              <a:defRPr/>
            </a:pPr>
            <a:r>
              <a:rPr lang="en-US" sz="1000" dirty="0">
                <a:effectLst>
                  <a:outerShdw blurRad="38100" dist="38100" dir="2700000" algn="tl">
                    <a:srgbClr val="000000"/>
                  </a:outerShdw>
                </a:effectLst>
              </a:rPr>
              <a:t>Superior linkages with stakeholders</a:t>
            </a:r>
          </a:p>
          <a:p>
            <a:pPr algn="ctr">
              <a:defRPr/>
            </a:pPr>
            <a:endParaRPr lang="en-US" sz="1000" dirty="0">
              <a:effectLst>
                <a:outerShdw blurRad="38100" dist="38100" dir="2700000" algn="tl">
                  <a:srgbClr val="000000"/>
                </a:outerShdw>
              </a:effectLst>
            </a:endParaRPr>
          </a:p>
        </p:txBody>
      </p:sp>
      <p:sp>
        <p:nvSpPr>
          <p:cNvPr id="13327" name="Rectangle 15"/>
          <p:cNvSpPr>
            <a:spLocks noChangeArrowheads="1"/>
          </p:cNvSpPr>
          <p:nvPr/>
        </p:nvSpPr>
        <p:spPr bwMode="auto">
          <a:xfrm>
            <a:off x="3373438" y="3352800"/>
            <a:ext cx="2265362" cy="12192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19152" name="Rectangle 16"/>
          <p:cNvSpPr>
            <a:spLocks noChangeArrowheads="1"/>
          </p:cNvSpPr>
          <p:nvPr/>
        </p:nvSpPr>
        <p:spPr bwMode="auto">
          <a:xfrm>
            <a:off x="3352800" y="3429000"/>
            <a:ext cx="2308325" cy="305212"/>
          </a:xfrm>
          <a:prstGeom prst="rect">
            <a:avLst/>
          </a:prstGeom>
          <a:noFill/>
          <a:ln w="28575">
            <a:noFill/>
            <a:miter lim="800000"/>
            <a:headEnd/>
            <a:tailEnd/>
          </a:ln>
          <a:effectLst/>
        </p:spPr>
        <p:txBody>
          <a:bodyPr wrap="none" lIns="90488" tIns="44450" rIns="90488" bIns="44450">
            <a:spAutoFit/>
          </a:bodyPr>
          <a:lstStyle/>
          <a:p>
            <a:pPr>
              <a:defRPr/>
            </a:pPr>
            <a:r>
              <a:rPr lang="en-US" sz="1400" i="1" u="sng" dirty="0">
                <a:solidFill>
                  <a:srgbClr val="FFFFFF"/>
                </a:solidFill>
                <a:effectLst>
                  <a:outerShdw blurRad="38100" dist="38100" dir="2700000" algn="tl">
                    <a:srgbClr val="000000"/>
                  </a:outerShdw>
                </a:effectLst>
              </a:rPr>
              <a:t>Knowledge and Learning</a:t>
            </a:r>
          </a:p>
        </p:txBody>
      </p:sp>
      <p:sp>
        <p:nvSpPr>
          <p:cNvPr id="219153" name="Rectangle 17"/>
          <p:cNvSpPr>
            <a:spLocks noChangeArrowheads="1"/>
          </p:cNvSpPr>
          <p:nvPr/>
        </p:nvSpPr>
        <p:spPr bwMode="auto">
          <a:xfrm>
            <a:off x="3429000" y="3615515"/>
            <a:ext cx="2209800" cy="850900"/>
          </a:xfrm>
          <a:prstGeom prst="rect">
            <a:avLst/>
          </a:prstGeom>
          <a:noFill/>
          <a:ln w="28575">
            <a:noFill/>
            <a:miter lim="800000"/>
            <a:headEnd/>
            <a:tailEnd/>
          </a:ln>
          <a:effectLst/>
        </p:spPr>
        <p:txBody>
          <a:bodyPr lIns="90488" tIns="44450" rIns="90488" bIns="44450">
            <a:spAutoFit/>
          </a:bodyPr>
          <a:lstStyle/>
          <a:p>
            <a:pPr>
              <a:defRPr/>
            </a:pPr>
            <a:r>
              <a:rPr lang="en-US" sz="1000" dirty="0">
                <a:effectLst>
                  <a:outerShdw blurRad="38100" dist="38100" dir="2700000" algn="tl">
                    <a:srgbClr val="000000"/>
                  </a:outerShdw>
                </a:effectLst>
              </a:rPr>
              <a:t>Superior technology development</a:t>
            </a:r>
          </a:p>
          <a:p>
            <a:pPr>
              <a:defRPr/>
            </a:pPr>
            <a:r>
              <a:rPr lang="en-US" sz="1000" dirty="0">
                <a:effectLst>
                  <a:outerShdw blurRad="38100" dist="38100" dir="2700000" algn="tl">
                    <a:srgbClr val="000000"/>
                  </a:outerShdw>
                </a:effectLst>
              </a:rPr>
              <a:t>Excellent innovation processes and organizational entrepreneurship</a:t>
            </a:r>
          </a:p>
          <a:p>
            <a:pPr>
              <a:defRPr/>
            </a:pPr>
            <a:r>
              <a:rPr lang="en-US" sz="1000" dirty="0">
                <a:effectLst>
                  <a:outerShdw blurRad="38100" dist="38100" dir="2700000" algn="tl">
                    <a:srgbClr val="000000"/>
                  </a:outerShdw>
                </a:effectLst>
              </a:rPr>
              <a:t>Outstanding learning processes</a:t>
            </a:r>
          </a:p>
          <a:p>
            <a:pPr>
              <a:defRPr/>
            </a:pPr>
            <a:endParaRPr lang="en-US" sz="1000" dirty="0">
              <a:effectLst>
                <a:outerShdw blurRad="38100" dist="38100" dir="2700000" algn="tl">
                  <a:srgbClr val="000000"/>
                </a:outerShdw>
              </a:effectLst>
            </a:endParaRPr>
          </a:p>
        </p:txBody>
      </p:sp>
      <p:sp>
        <p:nvSpPr>
          <p:cNvPr id="13330" name="Line 18"/>
          <p:cNvSpPr>
            <a:spLocks noChangeShapeType="1"/>
          </p:cNvSpPr>
          <p:nvPr/>
        </p:nvSpPr>
        <p:spPr bwMode="auto">
          <a:xfrm>
            <a:off x="1752600" y="2994298"/>
            <a:ext cx="0" cy="2133600"/>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31" name="Line 19"/>
          <p:cNvSpPr>
            <a:spLocks noChangeShapeType="1"/>
          </p:cNvSpPr>
          <p:nvPr/>
        </p:nvSpPr>
        <p:spPr bwMode="auto">
          <a:xfrm>
            <a:off x="2971800" y="2362200"/>
            <a:ext cx="3124200" cy="0"/>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32" name="Line 20"/>
          <p:cNvSpPr>
            <a:spLocks noChangeShapeType="1"/>
          </p:cNvSpPr>
          <p:nvPr/>
        </p:nvSpPr>
        <p:spPr bwMode="auto">
          <a:xfrm>
            <a:off x="3048000" y="5638800"/>
            <a:ext cx="3048000" cy="0"/>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33" name="Line 21"/>
          <p:cNvSpPr>
            <a:spLocks noChangeShapeType="1"/>
          </p:cNvSpPr>
          <p:nvPr/>
        </p:nvSpPr>
        <p:spPr bwMode="auto">
          <a:xfrm>
            <a:off x="7239000" y="2895600"/>
            <a:ext cx="0" cy="2133600"/>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34" name="Line 22"/>
          <p:cNvSpPr>
            <a:spLocks noChangeShapeType="1"/>
          </p:cNvSpPr>
          <p:nvPr/>
        </p:nvSpPr>
        <p:spPr bwMode="auto">
          <a:xfrm>
            <a:off x="2209800" y="2895600"/>
            <a:ext cx="1143000" cy="762000"/>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35" name="Line 23"/>
          <p:cNvSpPr>
            <a:spLocks noChangeShapeType="1"/>
          </p:cNvSpPr>
          <p:nvPr/>
        </p:nvSpPr>
        <p:spPr bwMode="auto">
          <a:xfrm>
            <a:off x="5638800" y="4267200"/>
            <a:ext cx="1143000" cy="762000"/>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36" name="Line 24"/>
          <p:cNvSpPr>
            <a:spLocks noChangeShapeType="1"/>
          </p:cNvSpPr>
          <p:nvPr/>
        </p:nvSpPr>
        <p:spPr bwMode="auto">
          <a:xfrm flipV="1">
            <a:off x="2286000" y="4267200"/>
            <a:ext cx="1066800" cy="762000"/>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37" name="Line 25"/>
          <p:cNvSpPr>
            <a:spLocks noChangeShapeType="1"/>
          </p:cNvSpPr>
          <p:nvPr/>
        </p:nvSpPr>
        <p:spPr bwMode="auto">
          <a:xfrm flipV="1">
            <a:off x="5638800" y="2895600"/>
            <a:ext cx="1066800" cy="762000"/>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397764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9" name="Rectangle 3"/>
          <p:cNvSpPr>
            <a:spLocks noGrp="1" noChangeArrowheads="1"/>
          </p:cNvSpPr>
          <p:nvPr>
            <p:ph idx="1"/>
          </p:nvPr>
        </p:nvSpPr>
        <p:spPr>
          <a:xfrm>
            <a:off x="990600" y="1752600"/>
            <a:ext cx="7162800" cy="4800600"/>
          </a:xfrm>
        </p:spPr>
        <p:txBody>
          <a:bodyPr>
            <a:normAutofit/>
          </a:bodyPr>
          <a:lstStyle/>
          <a:p>
            <a:r>
              <a:rPr lang="en-US" sz="2800" dirty="0">
                <a:solidFill>
                  <a:schemeClr val="accent1"/>
                </a:solidFill>
              </a:rPr>
              <a:t>Tangible Resources</a:t>
            </a:r>
          </a:p>
          <a:p>
            <a:pPr lvl="1"/>
            <a:r>
              <a:rPr lang="en-US" sz="2000" dirty="0"/>
              <a:t>Can be seen, touched and/or quantified</a:t>
            </a:r>
          </a:p>
          <a:p>
            <a:pPr lvl="1"/>
            <a:r>
              <a:rPr lang="en-US" sz="2000" dirty="0" smtClean="0"/>
              <a:t>Examples: manufacturing </a:t>
            </a:r>
            <a:r>
              <a:rPr lang="en-US" sz="2000" dirty="0"/>
              <a:t>processes and products</a:t>
            </a:r>
          </a:p>
          <a:p>
            <a:pPr lvl="1"/>
            <a:r>
              <a:rPr lang="en-US" sz="2000" dirty="0"/>
              <a:t>Tend to be easy to </a:t>
            </a:r>
            <a:r>
              <a:rPr lang="en-US" sz="2000" dirty="0" smtClean="0"/>
              <a:t>imitate</a:t>
            </a:r>
          </a:p>
          <a:p>
            <a:pPr lvl="1">
              <a:buNone/>
            </a:pPr>
            <a:endParaRPr lang="en-US" sz="2000" dirty="0"/>
          </a:p>
          <a:p>
            <a:r>
              <a:rPr lang="en-US" sz="2800" dirty="0">
                <a:solidFill>
                  <a:schemeClr val="accent1"/>
                </a:solidFill>
              </a:rPr>
              <a:t>Intangible Resources</a:t>
            </a:r>
          </a:p>
          <a:p>
            <a:pPr lvl="1"/>
            <a:r>
              <a:rPr lang="en-US" sz="2000" dirty="0"/>
              <a:t>Hard to quantify</a:t>
            </a:r>
          </a:p>
          <a:p>
            <a:pPr lvl="1"/>
            <a:r>
              <a:rPr lang="en-US" sz="2000" dirty="0" smtClean="0"/>
              <a:t>Examples: knowledge</a:t>
            </a:r>
            <a:r>
              <a:rPr lang="en-US" sz="2000" dirty="0"/>
              <a:t>, skills, abilities and relationships with stakeholders</a:t>
            </a:r>
          </a:p>
          <a:p>
            <a:pPr lvl="1"/>
            <a:r>
              <a:rPr lang="en-US" sz="2000" dirty="0"/>
              <a:t>Difficult to </a:t>
            </a:r>
            <a:r>
              <a:rPr lang="en-US" sz="2000" dirty="0" smtClean="0"/>
              <a:t>imitate. Makes </a:t>
            </a:r>
            <a:r>
              <a:rPr lang="en-US" sz="2000" dirty="0"/>
              <a:t>them good sources of competitive </a:t>
            </a:r>
            <a:r>
              <a:rPr lang="en-US" sz="2000" dirty="0" smtClean="0"/>
              <a:t>advantage</a:t>
            </a:r>
            <a:endParaRPr lang="en-US" sz="2000" dirty="0"/>
          </a:p>
        </p:txBody>
      </p:sp>
      <p:sp>
        <p:nvSpPr>
          <p:cNvPr id="224258" name="Rectangle 2"/>
          <p:cNvSpPr>
            <a:spLocks noGrp="1" noChangeArrowheads="1"/>
          </p:cNvSpPr>
          <p:nvPr>
            <p:ph type="title"/>
          </p:nvPr>
        </p:nvSpPr>
        <p:spPr>
          <a:xfrm>
            <a:off x="990600" y="304800"/>
            <a:ext cx="7162800" cy="1143000"/>
          </a:xfrm>
        </p:spPr>
        <p:txBody>
          <a:bodyPr/>
          <a:lstStyle/>
          <a:p>
            <a:r>
              <a:rPr lang="en-US" dirty="0">
                <a:solidFill>
                  <a:schemeClr val="tx1"/>
                </a:solidFill>
              </a:rPr>
              <a:t>Types of Resources</a:t>
            </a:r>
          </a:p>
        </p:txBody>
      </p:sp>
      <p:sp>
        <p:nvSpPr>
          <p:cNvPr id="4" name="Slide Number Placeholder 3"/>
          <p:cNvSpPr>
            <a:spLocks noGrp="1"/>
          </p:cNvSpPr>
          <p:nvPr>
            <p:ph type="sldNum" sz="quarter" idx="12"/>
          </p:nvPr>
        </p:nvSpPr>
        <p:spPr/>
        <p:txBody>
          <a:bodyPr/>
          <a:lstStyle/>
          <a:p>
            <a:fld id="{5FFD4A6B-2941-453A-9FEE-2BE4938C0B79}" type="slidenum">
              <a:rPr lang="en-US" smtClean="0">
                <a:solidFill>
                  <a:srgbClr val="FFF9E5">
                    <a:shade val="50000"/>
                  </a:srgbClr>
                </a:solidFill>
              </a:rPr>
              <a:pPr/>
              <a:t>7</a:t>
            </a:fld>
            <a:endParaRPr lang="en-US">
              <a:solidFill>
                <a:srgbClr val="FFF9E5">
                  <a:shade val="50000"/>
                </a:srgbClr>
              </a:solidFill>
            </a:endParaRPr>
          </a:p>
        </p:txBody>
      </p:sp>
    </p:spTree>
    <p:extLst>
      <p:ext uri="{BB962C8B-B14F-4D97-AF65-F5344CB8AC3E}">
        <p14:creationId xmlns:p14="http://schemas.microsoft.com/office/powerpoint/2010/main" val="5274390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solidFill>
                  <a:srgbClr val="000000"/>
                </a:solidFill>
              </a:rPr>
              <a:t>Competitive resource comparison (partial example)</a:t>
            </a:r>
            <a:endParaRPr lang="en-US" dirty="0">
              <a:solidFill>
                <a:srgbClr val="000000"/>
              </a:solidFill>
            </a:endParaRPr>
          </a:p>
        </p:txBody>
      </p:sp>
      <p:sp>
        <p:nvSpPr>
          <p:cNvPr id="4" name="Slide Number Placeholder 3"/>
          <p:cNvSpPr>
            <a:spLocks noGrp="1"/>
          </p:cNvSpPr>
          <p:nvPr>
            <p:ph type="sldNum" sz="quarter" idx="12"/>
          </p:nvPr>
        </p:nvSpPr>
        <p:spPr/>
        <p:txBody>
          <a:bodyPr/>
          <a:lstStyle/>
          <a:p>
            <a:pPr>
              <a:defRPr/>
            </a:pPr>
            <a:fld id="{331F4A99-7C06-47FD-8662-9C2240549A2E}" type="slidenum">
              <a:rPr lang="en-US" smtClean="0"/>
              <a:pPr>
                <a:defRPr/>
              </a:pPr>
              <a:t>8</a:t>
            </a:fld>
            <a:endParaRPr lang="en-US" dirty="0"/>
          </a:p>
        </p:txBody>
      </p:sp>
      <p:sp>
        <p:nvSpPr>
          <p:cNvPr id="8" name="Rectangle 2"/>
          <p:cNvSpPr>
            <a:spLocks noChangeArrowheads="1"/>
          </p:cNvSpPr>
          <p:nvPr/>
        </p:nvSpPr>
        <p:spPr bwMode="auto">
          <a:xfrm>
            <a:off x="2471738" y="14128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432251402"/>
              </p:ext>
            </p:extLst>
          </p:nvPr>
        </p:nvGraphicFramePr>
        <p:xfrm>
          <a:off x="1219200" y="1404637"/>
          <a:ext cx="7315199" cy="4924653"/>
        </p:xfrm>
        <a:graphic>
          <a:graphicData uri="http://schemas.openxmlformats.org/drawingml/2006/table">
            <a:tbl>
              <a:tblPr firstRow="1" firstCol="1" bandRow="1"/>
              <a:tblGrid>
                <a:gridCol w="1523999"/>
                <a:gridCol w="1464518"/>
                <a:gridCol w="1420377"/>
                <a:gridCol w="1458505"/>
                <a:gridCol w="1447800"/>
              </a:tblGrid>
              <a:tr h="152400">
                <a:tc>
                  <a:txBody>
                    <a:bodyPr/>
                    <a:lstStyle/>
                    <a:p>
                      <a:pPr marL="0" marR="0">
                        <a:lnSpc>
                          <a:spcPct val="107000"/>
                        </a:lnSpc>
                        <a:spcBef>
                          <a:spcPts val="0"/>
                        </a:spcBef>
                        <a:spcAft>
                          <a:spcPts val="0"/>
                        </a:spcAft>
                      </a:pPr>
                      <a:r>
                        <a:rPr lang="en-US" sz="1200" b="1" dirty="0">
                          <a:effectLst/>
                          <a:latin typeface="Times New Roman"/>
                          <a:ea typeface="Calibri"/>
                          <a:cs typeface="Times New Roman"/>
                        </a:rPr>
                        <a:t> </a:t>
                      </a:r>
                      <a:endParaRPr lang="en-US" sz="1200" dirty="0">
                        <a:effectLst/>
                        <a:latin typeface="Calibri"/>
                        <a:ea typeface="Calibri"/>
                        <a:cs typeface="Times New Roman"/>
                      </a:endParaRPr>
                    </a:p>
                  </a:txBody>
                  <a:tcPr marL="51030" marR="510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effectLst/>
                          <a:latin typeface="Times New Roman"/>
                          <a:ea typeface="Calibri"/>
                          <a:cs typeface="Times New Roman"/>
                        </a:rPr>
                        <a:t>Banyan Tree</a:t>
                      </a:r>
                      <a:endParaRPr lang="en-US" sz="1200" dirty="0">
                        <a:effectLst/>
                        <a:latin typeface="Calibri"/>
                        <a:ea typeface="Calibri"/>
                        <a:cs typeface="Times New Roman"/>
                      </a:endParaRPr>
                    </a:p>
                  </a:txBody>
                  <a:tcPr marL="51030" marR="510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effectLst/>
                          <a:latin typeface="Times New Roman"/>
                          <a:ea typeface="Calibri"/>
                          <a:cs typeface="Times New Roman"/>
                        </a:rPr>
                        <a:t>Mandarin Oriental</a:t>
                      </a:r>
                      <a:endParaRPr lang="en-US" sz="1200" dirty="0">
                        <a:effectLst/>
                        <a:latin typeface="Calibri"/>
                        <a:ea typeface="Calibri"/>
                        <a:cs typeface="Times New Roman"/>
                      </a:endParaRPr>
                    </a:p>
                  </a:txBody>
                  <a:tcPr marL="51030" marR="510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effectLst/>
                          <a:latin typeface="Times New Roman"/>
                          <a:ea typeface="Calibri"/>
                          <a:cs typeface="Times New Roman"/>
                        </a:rPr>
                        <a:t>St. Regis</a:t>
                      </a:r>
                      <a:endParaRPr lang="en-US" sz="1200" dirty="0">
                        <a:effectLst/>
                        <a:latin typeface="Calibri"/>
                        <a:ea typeface="Calibri"/>
                        <a:cs typeface="Times New Roman"/>
                      </a:endParaRPr>
                    </a:p>
                  </a:txBody>
                  <a:tcPr marL="51030" marR="510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effectLst/>
                          <a:latin typeface="Times New Roman"/>
                          <a:ea typeface="Calibri"/>
                          <a:cs typeface="Times New Roman"/>
                        </a:rPr>
                        <a:t>Ritz Carlton</a:t>
                      </a:r>
                      <a:endParaRPr lang="en-US" sz="1200" dirty="0">
                        <a:effectLst/>
                        <a:latin typeface="Calibri"/>
                        <a:ea typeface="Calibri"/>
                        <a:cs typeface="Times New Roman"/>
                      </a:endParaRPr>
                    </a:p>
                  </a:txBody>
                  <a:tcPr marL="51030" marR="510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84673">
                <a:tc>
                  <a:txBody>
                    <a:bodyPr/>
                    <a:lstStyle/>
                    <a:p>
                      <a:pPr marL="0" marR="0">
                        <a:lnSpc>
                          <a:spcPct val="107000"/>
                        </a:lnSpc>
                        <a:spcBef>
                          <a:spcPts val="0"/>
                        </a:spcBef>
                        <a:spcAft>
                          <a:spcPts val="0"/>
                        </a:spcAft>
                      </a:pPr>
                      <a:r>
                        <a:rPr lang="en-US" sz="1000" b="1" u="sng" dirty="0" smtClean="0">
                          <a:effectLst/>
                          <a:latin typeface="Times New Roman"/>
                          <a:ea typeface="Calibri"/>
                          <a:cs typeface="Times New Roman"/>
                        </a:rPr>
                        <a:t>Human</a:t>
                      </a:r>
                      <a:endParaRPr lang="en-US" sz="1000" u="sng" dirty="0">
                        <a:effectLst/>
                        <a:latin typeface="Calibri"/>
                        <a:ea typeface="Calibri"/>
                        <a:cs typeface="Times New Roman"/>
                      </a:endParaRPr>
                    </a:p>
                    <a:p>
                      <a:pPr marL="0" marR="0">
                        <a:lnSpc>
                          <a:spcPct val="107000"/>
                        </a:lnSpc>
                        <a:spcBef>
                          <a:spcPts val="0"/>
                        </a:spcBef>
                        <a:spcAft>
                          <a:spcPts val="0"/>
                        </a:spcAft>
                      </a:pPr>
                      <a:r>
                        <a:rPr lang="en-US" sz="1000" dirty="0">
                          <a:effectLst/>
                          <a:latin typeface="Times New Roman"/>
                          <a:ea typeface="Calibri"/>
                          <a:cs typeface="Times New Roman"/>
                        </a:rPr>
                        <a:t>1.Employee Opportunities/ Career Future</a:t>
                      </a:r>
                      <a:endParaRPr lang="en-US" sz="1000" dirty="0">
                        <a:effectLst/>
                        <a:latin typeface="Calibri"/>
                        <a:ea typeface="Calibri"/>
                        <a:cs typeface="Times New Roman"/>
                      </a:endParaRPr>
                    </a:p>
                    <a:p>
                      <a:pPr marL="0" marR="0">
                        <a:lnSpc>
                          <a:spcPct val="107000"/>
                        </a:lnSpc>
                        <a:spcBef>
                          <a:spcPts val="0"/>
                        </a:spcBef>
                        <a:spcAft>
                          <a:spcPts val="0"/>
                        </a:spcAft>
                      </a:pPr>
                      <a:r>
                        <a:rPr lang="en-US" sz="1000" dirty="0">
                          <a:effectLst/>
                          <a:latin typeface="Times New Roman"/>
                          <a:ea typeface="Calibri"/>
                          <a:cs typeface="Times New Roman"/>
                        </a:rPr>
                        <a:t>2.Customers Service strategy</a:t>
                      </a:r>
                      <a:endParaRPr lang="en-US" sz="1000" dirty="0">
                        <a:effectLst/>
                        <a:latin typeface="Calibri"/>
                        <a:ea typeface="Calibri"/>
                        <a:cs typeface="Times New Roman"/>
                      </a:endParaRPr>
                    </a:p>
                  </a:txBody>
                  <a:tcPr marL="51030" marR="510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effectLst/>
                          <a:latin typeface="Times New Roman"/>
                          <a:ea typeface="Calibri"/>
                          <a:cs typeface="Times New Roman"/>
                        </a:rPr>
                        <a:t>4th</a:t>
                      </a:r>
                      <a:endParaRPr lang="en-US" sz="1000" dirty="0">
                        <a:effectLst/>
                        <a:latin typeface="Calibri"/>
                        <a:ea typeface="Calibri"/>
                        <a:cs typeface="Times New Roman"/>
                      </a:endParaRPr>
                    </a:p>
                    <a:p>
                      <a:pPr marL="0" marR="0">
                        <a:lnSpc>
                          <a:spcPct val="107000"/>
                        </a:lnSpc>
                        <a:spcBef>
                          <a:spcPts val="0"/>
                        </a:spcBef>
                        <a:spcAft>
                          <a:spcPts val="0"/>
                        </a:spcAft>
                      </a:pPr>
                      <a:r>
                        <a:rPr lang="en-US" sz="1000" dirty="0">
                          <a:effectLst/>
                          <a:latin typeface="Times New Roman"/>
                          <a:ea typeface="Calibri"/>
                          <a:cs typeface="Times New Roman"/>
                        </a:rPr>
                        <a:t>1.With close to 30 hotels mainly in Asia, career opportunities considered less than the competitor ones</a:t>
                      </a:r>
                      <a:endParaRPr lang="en-US" sz="1000" dirty="0">
                        <a:effectLst/>
                        <a:latin typeface="Calibri"/>
                        <a:ea typeface="Calibri"/>
                        <a:cs typeface="Times New Roman"/>
                      </a:endParaRPr>
                    </a:p>
                    <a:p>
                      <a:pPr marL="0" marR="0">
                        <a:lnSpc>
                          <a:spcPct val="107000"/>
                        </a:lnSpc>
                        <a:spcBef>
                          <a:spcPts val="0"/>
                        </a:spcBef>
                        <a:spcAft>
                          <a:spcPts val="0"/>
                        </a:spcAft>
                      </a:pPr>
                      <a:r>
                        <a:rPr lang="en-US" sz="1000" dirty="0">
                          <a:effectLst/>
                          <a:latin typeface="Times New Roman"/>
                          <a:ea typeface="Calibri"/>
                          <a:cs typeface="Times New Roman"/>
                        </a:rPr>
                        <a:t>2.</a:t>
                      </a:r>
                      <a:r>
                        <a:rPr lang="en-US" sz="1000" dirty="0">
                          <a:effectLst/>
                          <a:latin typeface="Calibri"/>
                          <a:ea typeface="Calibri"/>
                          <a:cs typeface="Times New Roman"/>
                        </a:rPr>
                        <a:t> </a:t>
                      </a:r>
                      <a:r>
                        <a:rPr lang="en-US" sz="1000" dirty="0">
                          <a:effectLst/>
                          <a:latin typeface="Times New Roman"/>
                          <a:ea typeface="Calibri"/>
                          <a:cs typeface="Times New Roman"/>
                        </a:rPr>
                        <a:t>Pursuit of excellence to both the customer as well as to the individual’s own high standards</a:t>
                      </a:r>
                      <a:endParaRPr lang="en-US" sz="1000" dirty="0">
                        <a:effectLst/>
                        <a:latin typeface="Calibri"/>
                        <a:ea typeface="Calibri"/>
                        <a:cs typeface="Times New Roman"/>
                      </a:endParaRPr>
                    </a:p>
                  </a:txBody>
                  <a:tcPr marL="51030" marR="510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effectLst/>
                          <a:latin typeface="Times New Roman"/>
                          <a:ea typeface="Calibri"/>
                          <a:cs typeface="Times New Roman"/>
                        </a:rPr>
                        <a:t>3rd</a:t>
                      </a:r>
                      <a:endParaRPr lang="en-US" sz="1000" dirty="0">
                        <a:effectLst/>
                        <a:latin typeface="Calibri"/>
                        <a:ea typeface="Calibri"/>
                        <a:cs typeface="Times New Roman"/>
                      </a:endParaRPr>
                    </a:p>
                    <a:p>
                      <a:pPr marL="0" marR="0">
                        <a:lnSpc>
                          <a:spcPct val="107000"/>
                        </a:lnSpc>
                        <a:spcBef>
                          <a:spcPts val="0"/>
                        </a:spcBef>
                        <a:spcAft>
                          <a:spcPts val="0"/>
                        </a:spcAft>
                      </a:pPr>
                      <a:r>
                        <a:rPr lang="en-US" sz="1000" dirty="0">
                          <a:effectLst/>
                          <a:latin typeface="Times New Roman"/>
                          <a:ea typeface="Calibri"/>
                          <a:cs typeface="Times New Roman"/>
                        </a:rPr>
                        <a:t>1. Have close to 30 properties in Asia, American, Africa and Europe, all in the luxury service level</a:t>
                      </a:r>
                      <a:endParaRPr lang="en-US" sz="1000" dirty="0">
                        <a:effectLst/>
                        <a:latin typeface="Calibri"/>
                        <a:ea typeface="Calibri"/>
                        <a:cs typeface="Times New Roman"/>
                      </a:endParaRPr>
                    </a:p>
                    <a:p>
                      <a:pPr marL="0" marR="0">
                        <a:lnSpc>
                          <a:spcPct val="107000"/>
                        </a:lnSpc>
                        <a:spcBef>
                          <a:spcPts val="0"/>
                        </a:spcBef>
                        <a:spcAft>
                          <a:spcPts val="0"/>
                        </a:spcAft>
                      </a:pPr>
                      <a:r>
                        <a:rPr lang="en-US" sz="1000" dirty="0">
                          <a:effectLst/>
                          <a:latin typeface="Times New Roman"/>
                          <a:ea typeface="Calibri"/>
                          <a:cs typeface="Times New Roman"/>
                        </a:rPr>
                        <a:t>2.Focus on delivering delightful experiences for the guests,</a:t>
                      </a:r>
                      <a:r>
                        <a:rPr lang="en-US" sz="1000" dirty="0">
                          <a:effectLst/>
                          <a:latin typeface="Calibri"/>
                          <a:ea typeface="Calibri"/>
                          <a:cs typeface="Times New Roman"/>
                        </a:rPr>
                        <a:t> </a:t>
                      </a:r>
                      <a:r>
                        <a:rPr lang="en-US" sz="1000" dirty="0">
                          <a:effectLst/>
                          <a:latin typeface="Times New Roman"/>
                          <a:ea typeface="Calibri"/>
                          <a:cs typeface="Times New Roman"/>
                        </a:rPr>
                        <a:t>bringing a quality and commitment to their work that is exceptional in the world of luxury</a:t>
                      </a:r>
                      <a:endParaRPr lang="en-US" sz="1000" dirty="0">
                        <a:effectLst/>
                        <a:latin typeface="Calibri"/>
                        <a:ea typeface="Calibri"/>
                        <a:cs typeface="Times New Roman"/>
                      </a:endParaRPr>
                    </a:p>
                  </a:txBody>
                  <a:tcPr marL="51030" marR="510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effectLst/>
                          <a:latin typeface="Times New Roman"/>
                          <a:ea typeface="Calibri"/>
                          <a:cs typeface="Times New Roman"/>
                        </a:rPr>
                        <a:t>2nd</a:t>
                      </a:r>
                      <a:endParaRPr lang="en-US" sz="1000" dirty="0">
                        <a:effectLst/>
                        <a:latin typeface="Calibri"/>
                        <a:ea typeface="Calibri"/>
                        <a:cs typeface="Times New Roman"/>
                      </a:endParaRPr>
                    </a:p>
                    <a:p>
                      <a:pPr marL="0" marR="0">
                        <a:lnSpc>
                          <a:spcPct val="107000"/>
                        </a:lnSpc>
                        <a:spcBef>
                          <a:spcPts val="0"/>
                        </a:spcBef>
                        <a:spcAft>
                          <a:spcPts val="0"/>
                        </a:spcAft>
                      </a:pPr>
                      <a:r>
                        <a:rPr lang="en-US" sz="1000" dirty="0">
                          <a:effectLst/>
                          <a:latin typeface="Times New Roman"/>
                          <a:ea typeface="Calibri"/>
                          <a:cs typeface="Times New Roman"/>
                        </a:rPr>
                        <a:t>1. Have 30 properties of it named brand and also have other opportunities in the Starwood Brand which including 1,175 properties in different varieties of services.</a:t>
                      </a:r>
                      <a:endParaRPr lang="en-US" sz="1000" dirty="0">
                        <a:effectLst/>
                        <a:latin typeface="Calibri"/>
                        <a:ea typeface="Calibri"/>
                        <a:cs typeface="Times New Roman"/>
                      </a:endParaRPr>
                    </a:p>
                    <a:p>
                      <a:pPr marL="0" marR="0">
                        <a:lnSpc>
                          <a:spcPct val="107000"/>
                        </a:lnSpc>
                        <a:spcBef>
                          <a:spcPts val="0"/>
                        </a:spcBef>
                        <a:spcAft>
                          <a:spcPts val="0"/>
                        </a:spcAft>
                      </a:pPr>
                      <a:r>
                        <a:rPr lang="en-US" sz="1000" dirty="0">
                          <a:effectLst/>
                          <a:latin typeface="Times New Roman"/>
                          <a:ea typeface="Calibri"/>
                          <a:cs typeface="Times New Roman"/>
                        </a:rPr>
                        <a:t>2. Thrive on the pursuit of excellence as they fulfill each guest request in an authentic and meaningful way</a:t>
                      </a:r>
                      <a:endParaRPr lang="en-US" sz="1000" dirty="0">
                        <a:effectLst/>
                        <a:latin typeface="Calibri"/>
                        <a:ea typeface="Calibri"/>
                        <a:cs typeface="Times New Roman"/>
                      </a:endParaRPr>
                    </a:p>
                  </a:txBody>
                  <a:tcPr marL="51030" marR="510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effectLst/>
                          <a:latin typeface="Times New Roman"/>
                          <a:ea typeface="Calibri"/>
                          <a:cs typeface="Times New Roman"/>
                        </a:rPr>
                        <a:t>1st</a:t>
                      </a:r>
                      <a:endParaRPr lang="en-US" sz="1000" dirty="0">
                        <a:effectLst/>
                        <a:latin typeface="Calibri"/>
                        <a:ea typeface="Calibri"/>
                        <a:cs typeface="Times New Roman"/>
                      </a:endParaRPr>
                    </a:p>
                    <a:p>
                      <a:pPr marL="0" marR="0">
                        <a:lnSpc>
                          <a:spcPct val="107000"/>
                        </a:lnSpc>
                        <a:spcBef>
                          <a:spcPts val="0"/>
                        </a:spcBef>
                        <a:spcAft>
                          <a:spcPts val="0"/>
                        </a:spcAft>
                      </a:pPr>
                      <a:r>
                        <a:rPr lang="en-US" sz="1000" dirty="0">
                          <a:effectLst/>
                          <a:latin typeface="Times New Roman"/>
                          <a:ea typeface="Calibri"/>
                          <a:cs typeface="Times New Roman"/>
                        </a:rPr>
                        <a:t>1. Operates 84 luxury hotels and also have over 4,022 properties to choose from in the Marriot brand.</a:t>
                      </a:r>
                      <a:endParaRPr lang="en-US" sz="1000" dirty="0">
                        <a:effectLst/>
                        <a:latin typeface="Calibri"/>
                        <a:ea typeface="Calibri"/>
                        <a:cs typeface="Times New Roman"/>
                      </a:endParaRPr>
                    </a:p>
                    <a:p>
                      <a:pPr marL="0" marR="0">
                        <a:lnSpc>
                          <a:spcPct val="107000"/>
                        </a:lnSpc>
                        <a:spcBef>
                          <a:spcPts val="0"/>
                        </a:spcBef>
                        <a:spcAft>
                          <a:spcPts val="0"/>
                        </a:spcAft>
                      </a:pPr>
                      <a:r>
                        <a:rPr lang="en-US" sz="1000" dirty="0">
                          <a:effectLst/>
                          <a:latin typeface="Times New Roman"/>
                          <a:ea typeface="Calibri"/>
                          <a:cs typeface="Times New Roman"/>
                        </a:rPr>
                        <a:t>2. Staff reflect the values that make them world’s finest luxury brand. Staff inspired to work alongside the fellow employees to bring special moments to life for the guests and each other.</a:t>
                      </a:r>
                      <a:endParaRPr lang="en-US" sz="1000" dirty="0">
                        <a:effectLst/>
                        <a:latin typeface="Calibri"/>
                        <a:ea typeface="Calibri"/>
                        <a:cs typeface="Times New Roman"/>
                      </a:endParaRPr>
                    </a:p>
                  </a:txBody>
                  <a:tcPr marL="51030" marR="510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4341">
                <a:tc>
                  <a:txBody>
                    <a:bodyPr/>
                    <a:lstStyle/>
                    <a:p>
                      <a:pPr marL="0" marR="0">
                        <a:lnSpc>
                          <a:spcPct val="107000"/>
                        </a:lnSpc>
                        <a:spcBef>
                          <a:spcPts val="0"/>
                        </a:spcBef>
                        <a:spcAft>
                          <a:spcPts val="0"/>
                        </a:spcAft>
                      </a:pPr>
                      <a:r>
                        <a:rPr lang="en-US" sz="1000" b="1" u="sng" dirty="0">
                          <a:effectLst/>
                          <a:latin typeface="Times New Roman"/>
                          <a:ea typeface="Calibri"/>
                          <a:cs typeface="Times New Roman"/>
                        </a:rPr>
                        <a:t>Knowledge and Learning</a:t>
                      </a:r>
                      <a:endParaRPr lang="en-US" sz="1000" u="sng" dirty="0">
                        <a:effectLst/>
                        <a:latin typeface="Calibri"/>
                        <a:ea typeface="Calibri"/>
                        <a:cs typeface="Times New Roman"/>
                      </a:endParaRPr>
                    </a:p>
                    <a:p>
                      <a:pPr marL="0" marR="0">
                        <a:lnSpc>
                          <a:spcPct val="115000"/>
                        </a:lnSpc>
                        <a:spcBef>
                          <a:spcPts val="0"/>
                        </a:spcBef>
                        <a:spcAft>
                          <a:spcPts val="0"/>
                        </a:spcAft>
                      </a:pPr>
                      <a:r>
                        <a:rPr lang="en-US" sz="1000" dirty="0">
                          <a:effectLst/>
                          <a:latin typeface="Times New Roman"/>
                          <a:ea typeface="Calibri"/>
                          <a:cs typeface="Times New Roman"/>
                        </a:rPr>
                        <a:t>1.Technology</a:t>
                      </a:r>
                      <a:endParaRPr lang="en-US" sz="1000" dirty="0">
                        <a:effectLst/>
                        <a:latin typeface="Calibri"/>
                        <a:ea typeface="Calibri"/>
                        <a:cs typeface="Times New Roman"/>
                      </a:endParaRPr>
                    </a:p>
                    <a:p>
                      <a:pPr marL="0" marR="0">
                        <a:lnSpc>
                          <a:spcPct val="115000"/>
                        </a:lnSpc>
                        <a:spcBef>
                          <a:spcPts val="0"/>
                        </a:spcBef>
                        <a:spcAft>
                          <a:spcPts val="0"/>
                        </a:spcAft>
                      </a:pPr>
                      <a:r>
                        <a:rPr lang="en-US" sz="1000" dirty="0">
                          <a:effectLst/>
                          <a:latin typeface="Times New Roman"/>
                          <a:ea typeface="Calibri"/>
                          <a:cs typeface="Times New Roman"/>
                        </a:rPr>
                        <a:t>2. Training program</a:t>
                      </a:r>
                      <a:endParaRPr lang="en-US" sz="1000" dirty="0">
                        <a:effectLst/>
                        <a:latin typeface="Calibri"/>
                        <a:ea typeface="Calibri"/>
                        <a:cs typeface="Times New Roman"/>
                      </a:endParaRPr>
                    </a:p>
                  </a:txBody>
                  <a:tcPr marL="51030" marR="510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effectLst/>
                          <a:latin typeface="Times New Roman"/>
                          <a:ea typeface="Calibri"/>
                          <a:cs typeface="Times New Roman"/>
                        </a:rPr>
                        <a:t>4</a:t>
                      </a:r>
                      <a:r>
                        <a:rPr lang="en-US" sz="1000" baseline="30000" dirty="0">
                          <a:effectLst/>
                          <a:latin typeface="Times New Roman"/>
                          <a:ea typeface="Calibri"/>
                          <a:cs typeface="Times New Roman"/>
                        </a:rPr>
                        <a:t>th</a:t>
                      </a:r>
                      <a:endParaRPr lang="en-US" sz="1000" dirty="0">
                        <a:effectLst/>
                        <a:latin typeface="Calibri"/>
                        <a:ea typeface="Calibri"/>
                        <a:cs typeface="Times New Roman"/>
                      </a:endParaRPr>
                    </a:p>
                    <a:p>
                      <a:pPr marL="0" marR="0">
                        <a:lnSpc>
                          <a:spcPct val="107000"/>
                        </a:lnSpc>
                        <a:spcBef>
                          <a:spcPts val="0"/>
                        </a:spcBef>
                        <a:spcAft>
                          <a:spcPts val="0"/>
                        </a:spcAft>
                      </a:pPr>
                      <a:r>
                        <a:rPr lang="en-US" sz="1000" dirty="0">
                          <a:effectLst/>
                          <a:latin typeface="Times New Roman"/>
                          <a:ea typeface="Calibri"/>
                          <a:cs typeface="Times New Roman"/>
                        </a:rPr>
                        <a:t>1. Focuses on Energy saving and earth friendly technology. Has developed customized technical, project and planning advisory services for specialized products.</a:t>
                      </a:r>
                      <a:endParaRPr lang="en-US" sz="1000" dirty="0">
                        <a:effectLst/>
                        <a:latin typeface="Calibri"/>
                        <a:ea typeface="Calibri"/>
                        <a:cs typeface="Times New Roman"/>
                      </a:endParaRPr>
                    </a:p>
                    <a:p>
                      <a:pPr marL="0" marR="0">
                        <a:lnSpc>
                          <a:spcPct val="107000"/>
                        </a:lnSpc>
                        <a:spcBef>
                          <a:spcPts val="0"/>
                        </a:spcBef>
                        <a:spcAft>
                          <a:spcPts val="0"/>
                        </a:spcAft>
                      </a:pPr>
                      <a:r>
                        <a:rPr lang="en-US" sz="1000" dirty="0">
                          <a:effectLst/>
                          <a:latin typeface="Times New Roman"/>
                          <a:ea typeface="Calibri"/>
                          <a:cs typeface="Times New Roman"/>
                        </a:rPr>
                        <a:t>2. Providing tailor made training and career development </a:t>
                      </a:r>
                      <a:r>
                        <a:rPr lang="en-US" sz="1000" dirty="0" err="1">
                          <a:effectLst/>
                          <a:latin typeface="Times New Roman"/>
                          <a:ea typeface="Calibri"/>
                          <a:cs typeface="Times New Roman"/>
                        </a:rPr>
                        <a:t>programmes</a:t>
                      </a:r>
                      <a:r>
                        <a:rPr lang="en-US" sz="1000" dirty="0">
                          <a:effectLst/>
                          <a:latin typeface="Calibri"/>
                          <a:ea typeface="Calibri"/>
                          <a:cs typeface="Times New Roman"/>
                        </a:rPr>
                        <a:t>	</a:t>
                      </a:r>
                    </a:p>
                  </a:txBody>
                  <a:tcPr marL="51030" marR="510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effectLst/>
                          <a:latin typeface="Times New Roman"/>
                          <a:ea typeface="Calibri"/>
                          <a:cs typeface="Times New Roman"/>
                        </a:rPr>
                        <a:t>3rd</a:t>
                      </a:r>
                      <a:endParaRPr lang="en-US" sz="1000" dirty="0">
                        <a:effectLst/>
                        <a:latin typeface="Calibri"/>
                        <a:ea typeface="Calibri"/>
                        <a:cs typeface="Times New Roman"/>
                      </a:endParaRPr>
                    </a:p>
                    <a:p>
                      <a:pPr marL="0" marR="0">
                        <a:lnSpc>
                          <a:spcPct val="107000"/>
                        </a:lnSpc>
                        <a:spcBef>
                          <a:spcPts val="0"/>
                        </a:spcBef>
                        <a:spcAft>
                          <a:spcPts val="0"/>
                        </a:spcAft>
                      </a:pPr>
                      <a:r>
                        <a:rPr lang="en-US" sz="1000" dirty="0">
                          <a:effectLst/>
                          <a:latin typeface="Times New Roman"/>
                          <a:ea typeface="Calibri"/>
                          <a:cs typeface="Times New Roman"/>
                        </a:rPr>
                        <a:t>1. Offer the best when it comes to technology, with the hotels equipped to the highest specifications required by the global executive</a:t>
                      </a:r>
                      <a:endParaRPr lang="en-US" sz="1000" dirty="0">
                        <a:effectLst/>
                        <a:latin typeface="Calibri"/>
                        <a:ea typeface="Calibri"/>
                        <a:cs typeface="Times New Roman"/>
                      </a:endParaRPr>
                    </a:p>
                    <a:p>
                      <a:pPr marL="0" marR="0">
                        <a:lnSpc>
                          <a:spcPct val="107000"/>
                        </a:lnSpc>
                        <a:spcBef>
                          <a:spcPts val="0"/>
                        </a:spcBef>
                        <a:spcAft>
                          <a:spcPts val="0"/>
                        </a:spcAft>
                      </a:pPr>
                      <a:r>
                        <a:rPr lang="en-US" sz="1000" dirty="0">
                          <a:effectLst/>
                          <a:latin typeface="Times New Roman"/>
                          <a:ea typeface="Calibri"/>
                          <a:cs typeface="Times New Roman"/>
                        </a:rPr>
                        <a:t>2.</a:t>
                      </a:r>
                      <a:r>
                        <a:rPr lang="en-US" sz="1000" dirty="0">
                          <a:effectLst/>
                          <a:latin typeface="Calibri"/>
                          <a:ea typeface="Calibri"/>
                          <a:cs typeface="Times New Roman"/>
                        </a:rPr>
                        <a:t> </a:t>
                      </a:r>
                      <a:r>
                        <a:rPr lang="en-US" sz="1000" dirty="0">
                          <a:effectLst/>
                          <a:latin typeface="Times New Roman"/>
                          <a:ea typeface="Calibri"/>
                          <a:cs typeface="Times New Roman"/>
                        </a:rPr>
                        <a:t>An extensive range of Learning and Development </a:t>
                      </a:r>
                      <a:r>
                        <a:rPr lang="en-US" sz="1000" dirty="0" err="1">
                          <a:effectLst/>
                          <a:latin typeface="Times New Roman"/>
                          <a:ea typeface="Calibri"/>
                          <a:cs typeface="Times New Roman"/>
                        </a:rPr>
                        <a:t>programmes</a:t>
                      </a:r>
                      <a:r>
                        <a:rPr lang="en-US" sz="1000" dirty="0">
                          <a:effectLst/>
                          <a:latin typeface="Times New Roman"/>
                          <a:ea typeface="Calibri"/>
                          <a:cs typeface="Times New Roman"/>
                        </a:rPr>
                        <a:t> are provided to address the competency requirements at each level as well as individual learning needs.</a:t>
                      </a:r>
                      <a:endParaRPr lang="en-US" sz="1000" dirty="0">
                        <a:effectLst/>
                        <a:latin typeface="Calibri"/>
                        <a:ea typeface="Calibri"/>
                        <a:cs typeface="Times New Roman"/>
                      </a:endParaRPr>
                    </a:p>
                    <a:p>
                      <a:pPr marL="0" marR="0">
                        <a:lnSpc>
                          <a:spcPct val="107000"/>
                        </a:lnSpc>
                        <a:spcBef>
                          <a:spcPts val="0"/>
                        </a:spcBef>
                        <a:spcAft>
                          <a:spcPts val="0"/>
                        </a:spcAft>
                      </a:pPr>
                      <a:r>
                        <a:rPr lang="en-US" sz="1000" dirty="0">
                          <a:effectLst/>
                          <a:latin typeface="Calibri"/>
                          <a:ea typeface="Calibri"/>
                          <a:cs typeface="Times New Roman"/>
                        </a:rPr>
                        <a:t> </a:t>
                      </a:r>
                    </a:p>
                  </a:txBody>
                  <a:tcPr marL="51030" marR="510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effectLst/>
                          <a:latin typeface="Times New Roman"/>
                          <a:ea typeface="Calibri"/>
                          <a:cs typeface="Times New Roman"/>
                        </a:rPr>
                        <a:t>2nd</a:t>
                      </a:r>
                      <a:endParaRPr lang="en-US" sz="1000" dirty="0">
                        <a:effectLst/>
                        <a:latin typeface="Calibri"/>
                        <a:ea typeface="Calibri"/>
                        <a:cs typeface="Times New Roman"/>
                      </a:endParaRPr>
                    </a:p>
                    <a:p>
                      <a:pPr marL="0" marR="0">
                        <a:lnSpc>
                          <a:spcPct val="107000"/>
                        </a:lnSpc>
                        <a:spcBef>
                          <a:spcPts val="0"/>
                        </a:spcBef>
                        <a:spcAft>
                          <a:spcPts val="0"/>
                        </a:spcAft>
                      </a:pPr>
                      <a:r>
                        <a:rPr lang="en-US" sz="1000" dirty="0">
                          <a:effectLst/>
                          <a:latin typeface="Times New Roman"/>
                          <a:ea typeface="Calibri"/>
                          <a:cs typeface="Times New Roman"/>
                        </a:rPr>
                        <a:t>1. Integrates the uncompromising luxury of </a:t>
                      </a:r>
                      <a:r>
                        <a:rPr lang="en-US" sz="1000" dirty="0" smtClean="0">
                          <a:effectLst/>
                          <a:latin typeface="Times New Roman"/>
                          <a:ea typeface="Calibri"/>
                          <a:cs typeface="Times New Roman"/>
                        </a:rPr>
                        <a:t>each venue </a:t>
                      </a:r>
                      <a:r>
                        <a:rPr lang="en-US" sz="1000" dirty="0">
                          <a:effectLst/>
                          <a:latin typeface="Times New Roman"/>
                          <a:ea typeface="Calibri"/>
                          <a:cs typeface="Times New Roman"/>
                        </a:rPr>
                        <a:t>with the latest technology.</a:t>
                      </a:r>
                      <a:endParaRPr lang="en-US" sz="1000" dirty="0">
                        <a:effectLst/>
                        <a:latin typeface="Calibri"/>
                        <a:ea typeface="Calibri"/>
                        <a:cs typeface="Times New Roman"/>
                      </a:endParaRPr>
                    </a:p>
                    <a:p>
                      <a:pPr marL="0" marR="0">
                        <a:lnSpc>
                          <a:spcPct val="107000"/>
                        </a:lnSpc>
                        <a:spcBef>
                          <a:spcPts val="0"/>
                        </a:spcBef>
                        <a:spcAft>
                          <a:spcPts val="0"/>
                        </a:spcAft>
                      </a:pPr>
                      <a:r>
                        <a:rPr lang="en-US" sz="1000" dirty="0">
                          <a:effectLst/>
                          <a:latin typeface="Times New Roman"/>
                          <a:ea typeface="Calibri"/>
                          <a:cs typeface="Times New Roman"/>
                        </a:rPr>
                        <a:t>2.</a:t>
                      </a:r>
                      <a:r>
                        <a:rPr lang="en-US" sz="1000" dirty="0">
                          <a:effectLst/>
                          <a:latin typeface="Calibri"/>
                          <a:ea typeface="Calibri"/>
                          <a:cs typeface="Times New Roman"/>
                        </a:rPr>
                        <a:t> </a:t>
                      </a:r>
                      <a:r>
                        <a:rPr lang="en-US" sz="1000" dirty="0">
                          <a:effectLst/>
                          <a:latin typeface="Times New Roman"/>
                          <a:ea typeface="Calibri"/>
                          <a:cs typeface="Times New Roman"/>
                        </a:rPr>
                        <a:t>Comprehensive training for associates provides a clear understanding of the behaviors and skills necessary to deliver the brand promise, while manager training focuses on leading and building a branded guest service culture</a:t>
                      </a:r>
                      <a:endParaRPr lang="en-US" sz="1000" dirty="0">
                        <a:effectLst/>
                        <a:latin typeface="Calibri"/>
                        <a:ea typeface="Calibri"/>
                        <a:cs typeface="Times New Roman"/>
                      </a:endParaRPr>
                    </a:p>
                  </a:txBody>
                  <a:tcPr marL="51030" marR="510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effectLst/>
                          <a:latin typeface="Times New Roman"/>
                          <a:ea typeface="Calibri"/>
                          <a:cs typeface="Times New Roman"/>
                        </a:rPr>
                        <a:t>1st</a:t>
                      </a:r>
                      <a:endParaRPr lang="en-US" sz="1000" dirty="0">
                        <a:effectLst/>
                        <a:latin typeface="Calibri"/>
                        <a:ea typeface="Calibri"/>
                        <a:cs typeface="Times New Roman"/>
                      </a:endParaRPr>
                    </a:p>
                    <a:p>
                      <a:pPr marL="0" marR="0">
                        <a:lnSpc>
                          <a:spcPct val="107000"/>
                        </a:lnSpc>
                        <a:spcBef>
                          <a:spcPts val="0"/>
                        </a:spcBef>
                        <a:spcAft>
                          <a:spcPts val="0"/>
                        </a:spcAft>
                      </a:pPr>
                      <a:r>
                        <a:rPr lang="en-US" sz="1000" dirty="0">
                          <a:effectLst/>
                          <a:latin typeface="Times New Roman"/>
                          <a:ea typeface="Calibri"/>
                          <a:cs typeface="Times New Roman"/>
                        </a:rPr>
                        <a:t>1.</a:t>
                      </a:r>
                      <a:r>
                        <a:rPr lang="en-US" sz="1000" dirty="0">
                          <a:effectLst/>
                          <a:latin typeface="Calibri"/>
                          <a:ea typeface="Calibri"/>
                          <a:cs typeface="Times New Roman"/>
                        </a:rPr>
                        <a:t> </a:t>
                      </a:r>
                      <a:r>
                        <a:rPr lang="en-US" sz="1000" dirty="0">
                          <a:effectLst/>
                          <a:latin typeface="Times New Roman"/>
                          <a:ea typeface="Calibri"/>
                          <a:cs typeface="Times New Roman"/>
                        </a:rPr>
                        <a:t>Want to use technology where guests want technology </a:t>
                      </a:r>
                      <a:endParaRPr lang="en-US" sz="1000" dirty="0">
                        <a:effectLst/>
                        <a:latin typeface="Calibri"/>
                        <a:ea typeface="Calibri"/>
                        <a:cs typeface="Times New Roman"/>
                      </a:endParaRPr>
                    </a:p>
                    <a:p>
                      <a:pPr marL="0" marR="0">
                        <a:lnSpc>
                          <a:spcPct val="107000"/>
                        </a:lnSpc>
                        <a:spcBef>
                          <a:spcPts val="0"/>
                        </a:spcBef>
                        <a:spcAft>
                          <a:spcPts val="0"/>
                        </a:spcAft>
                      </a:pPr>
                      <a:r>
                        <a:rPr lang="en-US" sz="1000" dirty="0">
                          <a:effectLst/>
                          <a:latin typeface="Times New Roman"/>
                          <a:ea typeface="Calibri"/>
                          <a:cs typeface="Times New Roman"/>
                        </a:rPr>
                        <a:t>2. Consistently wins top honors for its customer service and employee training, including number eight on this year's </a:t>
                      </a:r>
                      <a:r>
                        <a:rPr lang="en-US" sz="1000" dirty="0" err="1">
                          <a:effectLst/>
                          <a:latin typeface="Times New Roman"/>
                          <a:ea typeface="Calibri"/>
                          <a:cs typeface="Times New Roman"/>
                        </a:rPr>
                        <a:t>Businessweek</a:t>
                      </a:r>
                      <a:r>
                        <a:rPr lang="en-US" sz="1000" dirty="0">
                          <a:effectLst/>
                          <a:latin typeface="Times New Roman"/>
                          <a:ea typeface="Calibri"/>
                          <a:cs typeface="Times New Roman"/>
                        </a:rPr>
                        <a:t> customer service list. </a:t>
                      </a:r>
                      <a:endParaRPr lang="en-US" sz="1000" dirty="0">
                        <a:effectLst/>
                        <a:latin typeface="Calibri"/>
                        <a:ea typeface="Calibri"/>
                        <a:cs typeface="Times New Roman"/>
                      </a:endParaRPr>
                    </a:p>
                    <a:p>
                      <a:pPr marL="0" marR="0">
                        <a:lnSpc>
                          <a:spcPct val="107000"/>
                        </a:lnSpc>
                        <a:spcBef>
                          <a:spcPts val="0"/>
                        </a:spcBef>
                        <a:spcAft>
                          <a:spcPts val="0"/>
                        </a:spcAft>
                      </a:pPr>
                      <a:r>
                        <a:rPr lang="en-US" sz="1000" dirty="0">
                          <a:effectLst/>
                          <a:latin typeface="Calibri"/>
                          <a:ea typeface="Calibri"/>
                          <a:cs typeface="Times New Roman"/>
                        </a:rPr>
                        <a:t> </a:t>
                      </a:r>
                    </a:p>
                  </a:txBody>
                  <a:tcPr marL="51030" marR="510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3768423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3" name="Rectangle 1027"/>
          <p:cNvSpPr>
            <a:spLocks noGrp="1" noChangeArrowheads="1"/>
          </p:cNvSpPr>
          <p:nvPr>
            <p:ph type="title"/>
          </p:nvPr>
        </p:nvSpPr>
        <p:spPr>
          <a:xfrm>
            <a:off x="381000" y="457200"/>
            <a:ext cx="8229600" cy="1371600"/>
          </a:xfrm>
        </p:spPr>
        <p:txBody>
          <a:bodyPr>
            <a:noAutofit/>
          </a:bodyPr>
          <a:lstStyle/>
          <a:p>
            <a:pPr eaLnBrk="1" fontAlgn="auto" hangingPunct="1">
              <a:spcAft>
                <a:spcPts val="0"/>
              </a:spcAft>
              <a:defRPr/>
            </a:pPr>
            <a:r>
              <a:rPr lang="en-US" sz="3600" dirty="0">
                <a:solidFill>
                  <a:schemeClr val="accent1"/>
                </a:solidFill>
              </a:rPr>
              <a:t>Six Questions that Determine the Value of Firm Resources and Capabilities</a:t>
            </a:r>
          </a:p>
        </p:txBody>
      </p:sp>
      <p:sp>
        <p:nvSpPr>
          <p:cNvPr id="14340" name="Slide Number Placeholder 2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3AA45E6-084B-4FD5-80ED-43B02A8FA700}" type="slidenum">
              <a:rPr lang="en-US" smtClean="0"/>
              <a:pPr eaLnBrk="1" hangingPunct="1"/>
              <a:t>9</a:t>
            </a:fld>
            <a:endParaRPr lang="en-US" smtClean="0"/>
          </a:p>
        </p:txBody>
      </p:sp>
      <p:grpSp>
        <p:nvGrpSpPr>
          <p:cNvPr id="14339" name="Group 19"/>
          <p:cNvGrpSpPr>
            <a:grpSpLocks/>
          </p:cNvGrpSpPr>
          <p:nvPr/>
        </p:nvGrpSpPr>
        <p:grpSpPr bwMode="auto">
          <a:xfrm>
            <a:off x="304800" y="1997075"/>
            <a:ext cx="8534400" cy="4784725"/>
            <a:chOff x="304800" y="1600200"/>
            <a:chExt cx="8534400" cy="4784725"/>
          </a:xfrm>
        </p:grpSpPr>
        <p:sp>
          <p:nvSpPr>
            <p:cNvPr id="220164" name="Rectangle 1028"/>
            <p:cNvSpPr>
              <a:spLocks noChangeArrowheads="1"/>
            </p:cNvSpPr>
            <p:nvPr/>
          </p:nvSpPr>
          <p:spPr bwMode="auto">
            <a:xfrm>
              <a:off x="2057400" y="1752600"/>
              <a:ext cx="2209800" cy="2486025"/>
            </a:xfrm>
            <a:prstGeom prst="rect">
              <a:avLst/>
            </a:prstGeom>
            <a:noFill/>
            <a:ln w="28575">
              <a:noFill/>
              <a:miter lim="800000"/>
              <a:headEnd/>
              <a:tailEnd/>
            </a:ln>
            <a:effectLst/>
          </p:spPr>
          <p:txBody>
            <a:bodyPr lIns="90488" tIns="44450" rIns="90488" bIns="44450">
              <a:spAutoFit/>
            </a:bodyPr>
            <a:lstStyle/>
            <a:p>
              <a:pPr algn="ctr">
                <a:spcBef>
                  <a:spcPct val="40000"/>
                </a:spcBef>
                <a:defRPr/>
              </a:pPr>
              <a:r>
                <a:rPr lang="en-US" sz="1600" dirty="0">
                  <a:effectLst>
                    <a:outerShdw blurRad="38100" dist="38100" dir="2700000" algn="tl">
                      <a:srgbClr val="000000"/>
                    </a:outerShdw>
                  </a:effectLst>
                </a:rPr>
                <a:t>1. Does the resource or capability have value in the market?</a:t>
              </a:r>
            </a:p>
            <a:p>
              <a:pPr algn="ctr">
                <a:spcBef>
                  <a:spcPct val="40000"/>
                </a:spcBef>
                <a:defRPr/>
              </a:pPr>
              <a:r>
                <a:rPr lang="en-US" sz="1600" dirty="0">
                  <a:effectLst>
                    <a:outerShdw blurRad="38100" dist="38100" dir="2700000" algn="tl">
                      <a:srgbClr val="000000"/>
                    </a:outerShdw>
                  </a:effectLst>
                </a:rPr>
                <a:t>2. Is the resource or capability unique?</a:t>
              </a:r>
            </a:p>
            <a:p>
              <a:pPr algn="ctr">
                <a:spcBef>
                  <a:spcPct val="40000"/>
                </a:spcBef>
                <a:defRPr/>
              </a:pPr>
              <a:r>
                <a:rPr lang="en-US" sz="1600" dirty="0">
                  <a:effectLst>
                    <a:outerShdw blurRad="38100" dist="38100" dir="2700000" algn="tl">
                      <a:srgbClr val="000000"/>
                    </a:outerShdw>
                  </a:effectLst>
                </a:rPr>
                <a:t>3. Is there a readily available substitute for the resource or capability?</a:t>
              </a:r>
            </a:p>
          </p:txBody>
        </p:sp>
        <p:sp>
          <p:nvSpPr>
            <p:cNvPr id="220165" name="Rectangle 1029"/>
            <p:cNvSpPr>
              <a:spLocks noChangeArrowheads="1"/>
            </p:cNvSpPr>
            <p:nvPr/>
          </p:nvSpPr>
          <p:spPr bwMode="auto">
            <a:xfrm>
              <a:off x="7315200" y="2133600"/>
              <a:ext cx="1371600" cy="1555750"/>
            </a:xfrm>
            <a:prstGeom prst="rect">
              <a:avLst/>
            </a:prstGeom>
            <a:noFill/>
            <a:ln w="28575">
              <a:noFill/>
              <a:miter lim="800000"/>
              <a:headEnd/>
              <a:tailEnd/>
            </a:ln>
            <a:effectLst/>
          </p:spPr>
          <p:txBody>
            <a:bodyPr lIns="90488" tIns="44450" rIns="90488" bIns="44450">
              <a:spAutoFit/>
            </a:bodyPr>
            <a:lstStyle/>
            <a:p>
              <a:pPr algn="ctr">
                <a:defRPr/>
              </a:pPr>
              <a:r>
                <a:rPr lang="en-US" sz="1600">
                  <a:effectLst>
                    <a:outerShdw blurRad="38100" dist="38100" dir="2700000" algn="tl">
                      <a:srgbClr val="000000"/>
                    </a:outerShdw>
                  </a:effectLst>
                </a:rPr>
                <a:t>6. Is the resource or capability difficult or costly to imitate?</a:t>
              </a:r>
            </a:p>
          </p:txBody>
        </p:sp>
        <p:sp>
          <p:nvSpPr>
            <p:cNvPr id="220166" name="Rectangle 1030"/>
            <p:cNvSpPr>
              <a:spLocks noChangeArrowheads="1"/>
            </p:cNvSpPr>
            <p:nvPr/>
          </p:nvSpPr>
          <p:spPr bwMode="auto">
            <a:xfrm>
              <a:off x="4800600" y="1646565"/>
              <a:ext cx="1981200" cy="2650469"/>
            </a:xfrm>
            <a:prstGeom prst="rect">
              <a:avLst/>
            </a:prstGeom>
            <a:noFill/>
            <a:ln w="28575">
              <a:solidFill>
                <a:schemeClr val="tx1"/>
              </a:solidFill>
              <a:miter lim="800000"/>
              <a:headEnd/>
              <a:tailEnd/>
            </a:ln>
            <a:effectLst/>
          </p:spPr>
          <p:txBody>
            <a:bodyPr wrap="square" lIns="90488" tIns="44450" rIns="90488" bIns="44450">
              <a:spAutoFit/>
            </a:bodyPr>
            <a:lstStyle/>
            <a:p>
              <a:pPr algn="ctr">
                <a:spcBef>
                  <a:spcPct val="40000"/>
                </a:spcBef>
                <a:defRPr/>
              </a:pPr>
              <a:r>
                <a:rPr lang="en-US" sz="1600" dirty="0">
                  <a:effectLst>
                    <a:outerShdw blurRad="38100" dist="38100" dir="2700000" algn="tl">
                      <a:srgbClr val="000000"/>
                    </a:outerShdw>
                  </a:effectLst>
                </a:rPr>
                <a:t>4. Do organizational systems exist that  allow realization of potential?</a:t>
              </a:r>
            </a:p>
            <a:p>
              <a:pPr algn="ctr">
                <a:spcBef>
                  <a:spcPct val="40000"/>
                </a:spcBef>
                <a:defRPr/>
              </a:pPr>
              <a:r>
                <a:rPr lang="en-US" sz="1600" dirty="0">
                  <a:effectLst>
                    <a:outerShdw blurRad="38100" dist="38100" dir="2700000" algn="tl">
                      <a:srgbClr val="000000"/>
                    </a:outerShdw>
                  </a:effectLst>
                </a:rPr>
                <a:t>5. Is the organization aware of and realizing the advantages?</a:t>
              </a:r>
            </a:p>
          </p:txBody>
        </p:sp>
        <p:sp>
          <p:nvSpPr>
            <p:cNvPr id="220167" name="Rectangle 1031"/>
            <p:cNvSpPr>
              <a:spLocks noChangeArrowheads="1"/>
            </p:cNvSpPr>
            <p:nvPr/>
          </p:nvSpPr>
          <p:spPr bwMode="auto">
            <a:xfrm>
              <a:off x="2438400" y="4800600"/>
              <a:ext cx="1600200" cy="1339850"/>
            </a:xfrm>
            <a:prstGeom prst="rect">
              <a:avLst/>
            </a:prstGeom>
            <a:noFill/>
            <a:ln w="28575">
              <a:solidFill>
                <a:schemeClr val="tx1"/>
              </a:solidFill>
              <a:miter lim="800000"/>
              <a:headEnd/>
              <a:tailEnd/>
            </a:ln>
            <a:effectLst/>
          </p:spPr>
          <p:txBody>
            <a:bodyPr lIns="90488" tIns="44450" rIns="90488" bIns="44450">
              <a:spAutoFit/>
            </a:bodyPr>
            <a:lstStyle/>
            <a:p>
              <a:pPr algn="ctr">
                <a:defRPr/>
              </a:pPr>
              <a:r>
                <a:rPr lang="en-US" sz="1600">
                  <a:effectLst>
                    <a:outerShdw blurRad="38100" dist="38100" dir="2700000" algn="tl">
                      <a:srgbClr val="000000"/>
                    </a:outerShdw>
                  </a:effectLst>
                </a:rPr>
                <a:t>Potential Competitive</a:t>
              </a:r>
            </a:p>
            <a:p>
              <a:pPr algn="ctr">
                <a:defRPr/>
              </a:pPr>
              <a:r>
                <a:rPr lang="en-US" sz="1600">
                  <a:effectLst>
                    <a:outerShdw blurRad="38100" dist="38100" dir="2700000" algn="tl">
                      <a:srgbClr val="000000"/>
                    </a:outerShdw>
                  </a:effectLst>
                </a:rPr>
                <a:t>Advantage or Core Competency</a:t>
              </a:r>
              <a:r>
                <a:rPr lang="en-US" sz="1600" baseline="30000">
                  <a:effectLst>
                    <a:outerShdw blurRad="38100" dist="38100" dir="2700000" algn="tl">
                      <a:srgbClr val="000000"/>
                    </a:outerShdw>
                  </a:effectLst>
                </a:rPr>
                <a:t>*</a:t>
              </a:r>
              <a:endParaRPr lang="en-US" sz="1600">
                <a:effectLst>
                  <a:outerShdw blurRad="38100" dist="38100" dir="2700000" algn="tl">
                    <a:srgbClr val="000000"/>
                  </a:outerShdw>
                </a:effectLst>
              </a:endParaRPr>
            </a:p>
          </p:txBody>
        </p:sp>
        <p:sp>
          <p:nvSpPr>
            <p:cNvPr id="220168" name="Rectangle 1032"/>
            <p:cNvSpPr>
              <a:spLocks noChangeArrowheads="1"/>
            </p:cNvSpPr>
            <p:nvPr/>
          </p:nvSpPr>
          <p:spPr bwMode="auto">
            <a:xfrm>
              <a:off x="304800" y="1828800"/>
              <a:ext cx="1447800" cy="3629199"/>
            </a:xfrm>
            <a:prstGeom prst="rect">
              <a:avLst/>
            </a:prstGeom>
            <a:noFill/>
            <a:ln w="28575">
              <a:noFill/>
              <a:miter lim="800000"/>
              <a:headEnd/>
              <a:tailEnd/>
            </a:ln>
            <a:effectLst/>
          </p:spPr>
          <p:txBody>
            <a:bodyPr wrap="square" lIns="90488" tIns="44450" rIns="90488" bIns="44450">
              <a:spAutoFit/>
            </a:bodyPr>
            <a:lstStyle/>
            <a:p>
              <a:pPr algn="ctr">
                <a:defRPr/>
              </a:pPr>
              <a:r>
                <a:rPr lang="en-US" sz="1600" dirty="0">
                  <a:solidFill>
                    <a:srgbClr val="FFFFFF"/>
                  </a:solidFill>
                  <a:effectLst>
                    <a:outerShdw blurRad="38100" dist="38100" dir="2700000" algn="tl">
                      <a:srgbClr val="000000"/>
                    </a:outerShdw>
                  </a:effectLst>
                </a:rPr>
                <a:t>Firm Resources and Capabilities</a:t>
              </a:r>
              <a:endParaRPr lang="en-US" sz="1200" dirty="0">
                <a:effectLst>
                  <a:outerShdw blurRad="38100" dist="38100" dir="2700000" algn="tl">
                    <a:srgbClr val="000000"/>
                  </a:outerShdw>
                </a:effectLst>
              </a:endParaRPr>
            </a:p>
            <a:p>
              <a:pPr algn="ctr">
                <a:defRPr/>
              </a:pPr>
              <a:endParaRPr lang="en-US" sz="1200" dirty="0">
                <a:effectLst>
                  <a:outerShdw blurRad="38100" dist="38100" dir="2700000" algn="tl">
                    <a:srgbClr val="000000"/>
                  </a:outerShdw>
                </a:effectLst>
              </a:endParaRPr>
            </a:p>
            <a:p>
              <a:pPr algn="ctr">
                <a:defRPr/>
              </a:pPr>
              <a:r>
                <a:rPr lang="en-US" sz="1400" dirty="0">
                  <a:effectLst>
                    <a:outerShdw blurRad="38100" dist="38100" dir="2700000" algn="tl">
                      <a:srgbClr val="000000"/>
                    </a:outerShdw>
                  </a:effectLst>
                </a:rPr>
                <a:t>Financial</a:t>
              </a:r>
            </a:p>
            <a:p>
              <a:pPr algn="ctr">
                <a:defRPr/>
              </a:pPr>
              <a:endParaRPr lang="en-US" sz="1400" dirty="0">
                <a:effectLst>
                  <a:outerShdw blurRad="38100" dist="38100" dir="2700000" algn="tl">
                    <a:srgbClr val="000000"/>
                  </a:outerShdw>
                </a:effectLst>
              </a:endParaRPr>
            </a:p>
            <a:p>
              <a:pPr algn="ctr">
                <a:defRPr/>
              </a:pPr>
              <a:r>
                <a:rPr lang="en-US" sz="1400" dirty="0">
                  <a:effectLst>
                    <a:outerShdw blurRad="38100" dist="38100" dir="2700000" algn="tl">
                      <a:srgbClr val="000000"/>
                    </a:outerShdw>
                  </a:effectLst>
                </a:rPr>
                <a:t>Physical</a:t>
              </a:r>
            </a:p>
            <a:p>
              <a:pPr algn="ctr">
                <a:defRPr/>
              </a:pPr>
              <a:endParaRPr lang="en-US" sz="1400" dirty="0">
                <a:effectLst>
                  <a:outerShdw blurRad="38100" dist="38100" dir="2700000" algn="tl">
                    <a:srgbClr val="000000"/>
                  </a:outerShdw>
                </a:effectLst>
              </a:endParaRPr>
            </a:p>
            <a:p>
              <a:pPr algn="ctr">
                <a:defRPr/>
              </a:pPr>
              <a:r>
                <a:rPr lang="en-US" sz="1400" dirty="0">
                  <a:effectLst>
                    <a:outerShdw blurRad="38100" dist="38100" dir="2700000" algn="tl">
                      <a:srgbClr val="000000"/>
                    </a:outerShdw>
                  </a:effectLst>
                </a:rPr>
                <a:t>Human</a:t>
              </a:r>
            </a:p>
            <a:p>
              <a:pPr algn="ctr">
                <a:defRPr/>
              </a:pPr>
              <a:endParaRPr lang="en-US" sz="1400" dirty="0">
                <a:effectLst>
                  <a:outerShdw blurRad="38100" dist="38100" dir="2700000" algn="tl">
                    <a:srgbClr val="000000"/>
                  </a:outerShdw>
                </a:effectLst>
              </a:endParaRPr>
            </a:p>
            <a:p>
              <a:pPr algn="ctr">
                <a:defRPr/>
              </a:pPr>
              <a:r>
                <a:rPr lang="en-US" sz="1400" dirty="0">
                  <a:effectLst>
                    <a:outerShdw blurRad="38100" dist="38100" dir="2700000" algn="tl">
                      <a:srgbClr val="000000"/>
                    </a:outerShdw>
                  </a:effectLst>
                </a:rPr>
                <a:t>Knowledge</a:t>
              </a:r>
            </a:p>
            <a:p>
              <a:pPr algn="ctr">
                <a:defRPr/>
              </a:pPr>
              <a:r>
                <a:rPr lang="en-US" sz="1400" dirty="0">
                  <a:effectLst>
                    <a:outerShdw blurRad="38100" dist="38100" dir="2700000" algn="tl">
                      <a:srgbClr val="000000"/>
                    </a:outerShdw>
                  </a:effectLst>
                </a:rPr>
                <a:t>and Learning</a:t>
              </a:r>
            </a:p>
            <a:p>
              <a:pPr algn="ctr">
                <a:defRPr/>
              </a:pPr>
              <a:endParaRPr lang="en-US" sz="1400" dirty="0">
                <a:effectLst>
                  <a:outerShdw blurRad="38100" dist="38100" dir="2700000" algn="tl">
                    <a:srgbClr val="000000"/>
                  </a:outerShdw>
                </a:effectLst>
              </a:endParaRPr>
            </a:p>
            <a:p>
              <a:pPr algn="ctr">
                <a:defRPr/>
              </a:pPr>
              <a:r>
                <a:rPr lang="en-US" sz="1400" dirty="0">
                  <a:effectLst>
                    <a:outerShdw blurRad="38100" dist="38100" dir="2700000" algn="tl">
                      <a:srgbClr val="000000"/>
                    </a:outerShdw>
                  </a:effectLst>
                </a:rPr>
                <a:t>General</a:t>
              </a:r>
            </a:p>
            <a:p>
              <a:pPr algn="ctr">
                <a:defRPr/>
              </a:pPr>
              <a:r>
                <a:rPr lang="en-US" sz="1400" dirty="0">
                  <a:effectLst>
                    <a:outerShdw blurRad="38100" dist="38100" dir="2700000" algn="tl">
                      <a:srgbClr val="000000"/>
                    </a:outerShdw>
                  </a:effectLst>
                </a:rPr>
                <a:t>Organizational</a:t>
              </a:r>
              <a:endParaRPr lang="en-US" sz="1200" dirty="0">
                <a:effectLst>
                  <a:outerShdw blurRad="38100" dist="38100" dir="2700000" algn="tl">
                    <a:srgbClr val="000000"/>
                  </a:outerShdw>
                </a:effectLst>
              </a:endParaRPr>
            </a:p>
          </p:txBody>
        </p:sp>
        <p:sp>
          <p:nvSpPr>
            <p:cNvPr id="14346" name="Rectangle 1033"/>
            <p:cNvSpPr>
              <a:spLocks noChangeArrowheads="1"/>
            </p:cNvSpPr>
            <p:nvPr/>
          </p:nvSpPr>
          <p:spPr bwMode="auto">
            <a:xfrm flipV="1">
              <a:off x="304800" y="1676400"/>
              <a:ext cx="1371600" cy="40386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47" name="Rectangle 1034"/>
            <p:cNvSpPr>
              <a:spLocks noChangeArrowheads="1"/>
            </p:cNvSpPr>
            <p:nvPr/>
          </p:nvSpPr>
          <p:spPr bwMode="auto">
            <a:xfrm>
              <a:off x="2133600" y="1676400"/>
              <a:ext cx="2209800" cy="26670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20171" name="Rectangle 1035"/>
            <p:cNvSpPr>
              <a:spLocks noChangeArrowheads="1"/>
            </p:cNvSpPr>
            <p:nvPr/>
          </p:nvSpPr>
          <p:spPr bwMode="auto">
            <a:xfrm>
              <a:off x="7239000" y="4800600"/>
              <a:ext cx="1600200" cy="1584325"/>
            </a:xfrm>
            <a:prstGeom prst="rect">
              <a:avLst/>
            </a:prstGeom>
            <a:noFill/>
            <a:ln w="28575">
              <a:solidFill>
                <a:schemeClr val="tx1"/>
              </a:solidFill>
              <a:miter lim="800000"/>
              <a:headEnd/>
              <a:tailEnd/>
            </a:ln>
            <a:effectLst/>
          </p:spPr>
          <p:txBody>
            <a:bodyPr lIns="90488" tIns="44450" rIns="90488" bIns="44450">
              <a:spAutoFit/>
            </a:bodyPr>
            <a:lstStyle/>
            <a:p>
              <a:pPr algn="ctr">
                <a:defRPr/>
              </a:pPr>
              <a:r>
                <a:rPr lang="en-US" sz="1600">
                  <a:effectLst>
                    <a:outerShdw blurRad="38100" dist="38100" dir="2700000" algn="tl">
                      <a:srgbClr val="000000"/>
                    </a:outerShdw>
                  </a:effectLst>
                </a:rPr>
                <a:t>The Competitive Advantage or Core Competency Is Sustainable</a:t>
              </a:r>
            </a:p>
          </p:txBody>
        </p:sp>
        <p:sp>
          <p:nvSpPr>
            <p:cNvPr id="14349" name="Rectangle 1036"/>
            <p:cNvSpPr>
              <a:spLocks noChangeArrowheads="1"/>
            </p:cNvSpPr>
            <p:nvPr/>
          </p:nvSpPr>
          <p:spPr bwMode="auto">
            <a:xfrm>
              <a:off x="7239000" y="1676400"/>
              <a:ext cx="1600200" cy="26670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50" name="Rectangle 1037"/>
            <p:cNvSpPr>
              <a:spLocks noChangeArrowheads="1"/>
            </p:cNvSpPr>
            <p:nvPr/>
          </p:nvSpPr>
          <p:spPr bwMode="auto">
            <a:xfrm>
              <a:off x="4800600" y="1600200"/>
              <a:ext cx="1600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lstStyle/>
            <a:p>
              <a:endParaRPr lang="en-US"/>
            </a:p>
          </p:txBody>
        </p:sp>
        <p:sp>
          <p:nvSpPr>
            <p:cNvPr id="220174" name="Rectangle 1038"/>
            <p:cNvSpPr>
              <a:spLocks noChangeArrowheads="1"/>
            </p:cNvSpPr>
            <p:nvPr/>
          </p:nvSpPr>
          <p:spPr bwMode="auto">
            <a:xfrm>
              <a:off x="5029200" y="4800600"/>
              <a:ext cx="1447800" cy="1095375"/>
            </a:xfrm>
            <a:prstGeom prst="rect">
              <a:avLst/>
            </a:prstGeom>
            <a:noFill/>
            <a:ln w="28575">
              <a:solidFill>
                <a:schemeClr val="tx1"/>
              </a:solidFill>
              <a:miter lim="800000"/>
              <a:headEnd/>
              <a:tailEnd/>
            </a:ln>
            <a:effectLst/>
          </p:spPr>
          <p:txBody>
            <a:bodyPr lIns="90488" tIns="44450" rIns="90488" bIns="44450">
              <a:spAutoFit/>
            </a:bodyPr>
            <a:lstStyle/>
            <a:p>
              <a:pPr algn="ctr">
                <a:defRPr/>
              </a:pPr>
              <a:r>
                <a:rPr lang="en-US" sz="1600">
                  <a:effectLst>
                    <a:outerShdw blurRad="38100" dist="38100" dir="2700000" algn="tl">
                      <a:srgbClr val="000000"/>
                    </a:outerShdw>
                  </a:effectLst>
                </a:rPr>
                <a:t>Actual Source of</a:t>
              </a:r>
            </a:p>
            <a:p>
              <a:pPr algn="ctr">
                <a:defRPr/>
              </a:pPr>
              <a:r>
                <a:rPr lang="en-US" sz="1600">
                  <a:effectLst>
                    <a:outerShdw blurRad="38100" dist="38100" dir="2700000" algn="tl">
                      <a:srgbClr val="000000"/>
                    </a:outerShdw>
                  </a:effectLst>
                </a:rPr>
                <a:t>Competitive Advantage</a:t>
              </a:r>
            </a:p>
          </p:txBody>
        </p:sp>
        <p:sp>
          <p:nvSpPr>
            <p:cNvPr id="14352" name="AutoShape 1040"/>
            <p:cNvSpPr>
              <a:spLocks noChangeArrowheads="1"/>
            </p:cNvSpPr>
            <p:nvPr/>
          </p:nvSpPr>
          <p:spPr bwMode="auto">
            <a:xfrm>
              <a:off x="1752600" y="2362200"/>
              <a:ext cx="304800" cy="304800"/>
            </a:xfrm>
            <a:prstGeom prst="rightArrow">
              <a:avLst>
                <a:gd name="adj1" fmla="val 50000"/>
                <a:gd name="adj2" fmla="val 25000"/>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53" name="AutoShape 1041"/>
            <p:cNvSpPr>
              <a:spLocks noChangeArrowheads="1"/>
            </p:cNvSpPr>
            <p:nvPr/>
          </p:nvSpPr>
          <p:spPr bwMode="auto">
            <a:xfrm>
              <a:off x="6781800" y="2438400"/>
              <a:ext cx="304800" cy="304800"/>
            </a:xfrm>
            <a:prstGeom prst="rightArrow">
              <a:avLst>
                <a:gd name="adj1" fmla="val 50000"/>
                <a:gd name="adj2" fmla="val 25000"/>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54" name="AutoShape 1042"/>
            <p:cNvSpPr>
              <a:spLocks noChangeArrowheads="1"/>
            </p:cNvSpPr>
            <p:nvPr/>
          </p:nvSpPr>
          <p:spPr bwMode="auto">
            <a:xfrm>
              <a:off x="4419600" y="2362200"/>
              <a:ext cx="304800" cy="304800"/>
            </a:xfrm>
            <a:prstGeom prst="rightArrow">
              <a:avLst>
                <a:gd name="adj1" fmla="val 50000"/>
                <a:gd name="adj2" fmla="val 25000"/>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55" name="AutoShape 1043"/>
            <p:cNvSpPr>
              <a:spLocks noChangeArrowheads="1"/>
            </p:cNvSpPr>
            <p:nvPr/>
          </p:nvSpPr>
          <p:spPr bwMode="auto">
            <a:xfrm>
              <a:off x="3048000" y="4419600"/>
              <a:ext cx="304800" cy="304800"/>
            </a:xfrm>
            <a:prstGeom prst="downArrow">
              <a:avLst>
                <a:gd name="adj1" fmla="val 50000"/>
                <a:gd name="adj2" fmla="val 25000"/>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56" name="AutoShape 1044"/>
            <p:cNvSpPr>
              <a:spLocks noChangeArrowheads="1"/>
            </p:cNvSpPr>
            <p:nvPr/>
          </p:nvSpPr>
          <p:spPr bwMode="auto">
            <a:xfrm>
              <a:off x="5562600" y="4419600"/>
              <a:ext cx="304800" cy="304800"/>
            </a:xfrm>
            <a:prstGeom prst="downArrow">
              <a:avLst>
                <a:gd name="adj1" fmla="val 50000"/>
                <a:gd name="adj2" fmla="val 25000"/>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57" name="AutoShape 1045"/>
            <p:cNvSpPr>
              <a:spLocks noChangeArrowheads="1"/>
            </p:cNvSpPr>
            <p:nvPr/>
          </p:nvSpPr>
          <p:spPr bwMode="auto">
            <a:xfrm>
              <a:off x="7848600" y="4419600"/>
              <a:ext cx="304800" cy="304800"/>
            </a:xfrm>
            <a:prstGeom prst="downArrow">
              <a:avLst>
                <a:gd name="adj1" fmla="val 50000"/>
                <a:gd name="adj2" fmla="val 25000"/>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Tree>
    <p:extLst>
      <p:ext uri="{BB962C8B-B14F-4D97-AF65-F5344CB8AC3E}">
        <p14:creationId xmlns:p14="http://schemas.microsoft.com/office/powerpoint/2010/main" val="399697784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ysClr val="windowText" lastClr="000000"/>
      </a:dk1>
      <a:lt1>
        <a:sysClr val="window" lastClr="FFFFFF"/>
      </a:lt1>
      <a:dk2>
        <a:srgbClr val="FFFFFF"/>
      </a:dk2>
      <a:lt2>
        <a:srgbClr val="EEECE1"/>
      </a:lt2>
      <a:accent1>
        <a:srgbClr val="C00000"/>
      </a:accent1>
      <a:accent2>
        <a:srgbClr val="C0504D"/>
      </a:accent2>
      <a:accent3>
        <a:srgbClr val="000000"/>
      </a:accent3>
      <a:accent4>
        <a:srgbClr val="7F7F7F"/>
      </a:accent4>
      <a:accent5>
        <a:srgbClr val="7F7F7F"/>
      </a:accent5>
      <a:accent6>
        <a:srgbClr val="C00000"/>
      </a:accent6>
      <a:hlink>
        <a:srgbClr val="000000"/>
      </a:hlink>
      <a:folHlink>
        <a:srgbClr val="00000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3047</TotalTime>
  <Pages>29</Pages>
  <Words>1118</Words>
  <Application>Microsoft Macintosh PowerPoint</Application>
  <PresentationFormat>Letter Paper (8.5x11 in)</PresentationFormat>
  <Paragraphs>197</Paragraphs>
  <Slides>13</Slides>
  <Notes>9</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Chapter 4</vt:lpstr>
      <vt:lpstr>PR 3 Requirements </vt:lpstr>
      <vt:lpstr>What is a competitive advantage?</vt:lpstr>
      <vt:lpstr>Strategic Perspectives</vt:lpstr>
      <vt:lpstr>Examples of companies with a competitive advantage</vt:lpstr>
      <vt:lpstr>Firm Resources and Capabilities</vt:lpstr>
      <vt:lpstr>Types of Resources</vt:lpstr>
      <vt:lpstr>Competitive resource comparison (partial example)</vt:lpstr>
      <vt:lpstr>Six Questions that Determine the Value of Firm Resources and Capabilities</vt:lpstr>
      <vt:lpstr>Financial Metrics</vt:lpstr>
      <vt:lpstr>Competitive Financial Comparison (example)</vt:lpstr>
      <vt:lpstr>Advantages/Vulnerabilities</vt:lpstr>
      <vt:lpstr>Next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Chapters 1 and 2</dc:title>
  <dc:creator>Jeff Harrison</dc:creator>
  <cp:lastModifiedBy>Laura Book</cp:lastModifiedBy>
  <cp:revision>242</cp:revision>
  <cp:lastPrinted>2000-05-09T00:51:02Z</cp:lastPrinted>
  <dcterms:created xsi:type="dcterms:W3CDTF">1997-08-15T17:16:32Z</dcterms:created>
  <dcterms:modified xsi:type="dcterms:W3CDTF">2020-07-03T18:24:10Z</dcterms:modified>
</cp:coreProperties>
</file>