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3C88D-D7AB-41E0-AF81-0B00476774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ITS835 enterprise risk management</a:t>
            </a:r>
            <a:br>
              <a:rPr lang="en-US" dirty="0"/>
            </a:br>
            <a:r>
              <a:rPr lang="en-US" dirty="0"/>
              <a:t>Chapter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4A4F9-C8CE-4D53-A1ED-60034C5B97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ERM at Mars, Incorporated: ERM for Strategy and Operations </a:t>
            </a:r>
          </a:p>
        </p:txBody>
      </p:sp>
    </p:spTree>
    <p:extLst>
      <p:ext uri="{BB962C8B-B14F-4D97-AF65-F5344CB8AC3E}">
        <p14:creationId xmlns:p14="http://schemas.microsoft.com/office/powerpoint/2010/main" val="1698459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E0601-2184-4131-B1BA-453DBFCFE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workshops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96492-8FE6-47BE-8B97-045F24C6E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Several ongoing changes </a:t>
            </a:r>
          </a:p>
          <a:p>
            <a:r>
              <a:rPr lang="en-US" dirty="0"/>
              <a:t>Technology </a:t>
            </a:r>
          </a:p>
          <a:p>
            <a:pPr lvl="1"/>
            <a:r>
              <a:rPr lang="en-US" dirty="0"/>
              <a:t>Early-on, process was technology agnostic </a:t>
            </a:r>
          </a:p>
          <a:p>
            <a:pPr lvl="1"/>
            <a:r>
              <a:rPr lang="en-US" dirty="0"/>
              <a:t>Word -&gt; Excel </a:t>
            </a:r>
          </a:p>
          <a:p>
            <a:pPr lvl="1"/>
            <a:r>
              <a:rPr lang="en-US" dirty="0"/>
              <a:t>Excel -&gt; purpose-built software </a:t>
            </a:r>
          </a:p>
          <a:p>
            <a:r>
              <a:rPr lang="en-US" dirty="0"/>
              <a:t>ERM supports aggregation </a:t>
            </a:r>
          </a:p>
          <a:p>
            <a:pPr lvl="1"/>
            <a:r>
              <a:rPr lang="en-US" dirty="0"/>
              <a:t>More complete view of organizational impact of risk </a:t>
            </a:r>
          </a:p>
          <a:p>
            <a:r>
              <a:rPr lang="en-US" dirty="0"/>
              <a:t>Continual template evolution </a:t>
            </a:r>
          </a:p>
          <a:p>
            <a:pPr lvl="1"/>
            <a:r>
              <a:rPr lang="en-US" dirty="0"/>
              <a:t>Added risk treatment owners and due dates</a:t>
            </a:r>
          </a:p>
        </p:txBody>
      </p:sp>
    </p:spTree>
    <p:extLst>
      <p:ext uri="{BB962C8B-B14F-4D97-AF65-F5344CB8AC3E}">
        <p14:creationId xmlns:p14="http://schemas.microsoft.com/office/powerpoint/2010/main" val="3366307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F43AF-03FE-4617-AF0F-7A8A8C1F3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0E290-1953-41C3-8001-E441C7EE9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746" y="2290508"/>
            <a:ext cx="11029615" cy="3678303"/>
          </a:xfrm>
        </p:spPr>
        <p:txBody>
          <a:bodyPr/>
          <a:lstStyle/>
          <a:p>
            <a:r>
              <a:rPr lang="en-US" dirty="0"/>
              <a:t>Mars received an award for their ERM </a:t>
            </a:r>
          </a:p>
          <a:p>
            <a:pPr lvl="1"/>
            <a:r>
              <a:rPr lang="en-US" dirty="0"/>
              <a:t>Corporate Executive Boards’ “Force of Ideas Award” for ERM </a:t>
            </a:r>
          </a:p>
          <a:p>
            <a:r>
              <a:rPr lang="en-US" dirty="0"/>
              <a:t>Key factors for ERM success </a:t>
            </a:r>
          </a:p>
          <a:p>
            <a:pPr lvl="1"/>
            <a:r>
              <a:rPr lang="en-US" dirty="0"/>
              <a:t>Alignment with Mars’ principles </a:t>
            </a:r>
          </a:p>
          <a:p>
            <a:pPr lvl="1"/>
            <a:r>
              <a:rPr lang="en-US" dirty="0"/>
              <a:t>Focus on meeting objectives </a:t>
            </a:r>
          </a:p>
          <a:p>
            <a:pPr lvl="2"/>
            <a:r>
              <a:rPr lang="en-US" dirty="0"/>
              <a:t>Operational </a:t>
            </a:r>
          </a:p>
          <a:p>
            <a:pPr lvl="2"/>
            <a:r>
              <a:rPr lang="en-US" dirty="0"/>
              <a:t>Strategic </a:t>
            </a:r>
          </a:p>
          <a:p>
            <a:pPr lvl="1"/>
            <a:r>
              <a:rPr lang="en-US" dirty="0"/>
              <a:t>Flexible </a:t>
            </a:r>
          </a:p>
          <a:p>
            <a:pPr lvl="1"/>
            <a:r>
              <a:rPr lang="en-US" dirty="0"/>
              <a:t>Realistic</a:t>
            </a:r>
          </a:p>
        </p:txBody>
      </p:sp>
    </p:spTree>
    <p:extLst>
      <p:ext uri="{BB962C8B-B14F-4D97-AF65-F5344CB8AC3E}">
        <p14:creationId xmlns:p14="http://schemas.microsoft.com/office/powerpoint/2010/main" val="1479221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1C287-F206-4A29-9705-D245F58F2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EBD85-8209-4F5A-91B9-8D1D6F371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Mars’ ERM history</a:t>
            </a:r>
          </a:p>
          <a:p>
            <a:pPr lvl="1"/>
            <a:r>
              <a:rPr lang="en-US" dirty="0"/>
              <a:t>Phase 1 –Crash and Burn </a:t>
            </a:r>
          </a:p>
          <a:p>
            <a:pPr lvl="1"/>
            <a:r>
              <a:rPr lang="en-US" dirty="0"/>
              <a:t>Phase 2 -Success </a:t>
            </a:r>
          </a:p>
          <a:p>
            <a:r>
              <a:rPr lang="en-US" dirty="0"/>
              <a:t>Global rollout </a:t>
            </a:r>
          </a:p>
          <a:p>
            <a:r>
              <a:rPr lang="en-US" dirty="0"/>
              <a:t>Reporting </a:t>
            </a:r>
          </a:p>
          <a:p>
            <a:r>
              <a:rPr lang="en-US" dirty="0"/>
              <a:t>Operating workshops </a:t>
            </a:r>
          </a:p>
          <a:p>
            <a:pPr lvl="1"/>
            <a:r>
              <a:rPr lang="en-US" dirty="0"/>
              <a:t>Technology </a:t>
            </a:r>
          </a:p>
          <a:p>
            <a:pPr lvl="1"/>
            <a:r>
              <a:rPr lang="en-US" dirty="0"/>
              <a:t>Aggregation </a:t>
            </a:r>
          </a:p>
          <a:p>
            <a:pPr lvl="1"/>
            <a:r>
              <a:rPr lang="en-US" dirty="0"/>
              <a:t>Template evolution </a:t>
            </a:r>
          </a:p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744172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23DCA-0B67-4186-844C-10EB56A15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Mars’ erm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266E5-7C1A-47A7-A1A6-795D78973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Mars, Incorporated </a:t>
            </a:r>
          </a:p>
          <a:p>
            <a:pPr lvl="1"/>
            <a:r>
              <a:rPr lang="en-US" dirty="0"/>
              <a:t>Privately held -&gt; migration to non-family management </a:t>
            </a:r>
          </a:p>
          <a:p>
            <a:pPr lvl="2"/>
            <a:r>
              <a:rPr lang="en-US" dirty="0"/>
              <a:t>Decentralized management</a:t>
            </a:r>
          </a:p>
          <a:p>
            <a:pPr lvl="1"/>
            <a:r>
              <a:rPr lang="en-US" dirty="0"/>
              <a:t>Leadership had legacy commitment to risk management </a:t>
            </a:r>
          </a:p>
          <a:p>
            <a:pPr lvl="1"/>
            <a:r>
              <a:rPr lang="en-US" dirty="0"/>
              <a:t>ERM was viewed as an evolution </a:t>
            </a:r>
          </a:p>
          <a:p>
            <a:r>
              <a:rPr lang="en-US" dirty="0"/>
              <a:t>COSO versus bespoke approach </a:t>
            </a:r>
          </a:p>
          <a:p>
            <a:pPr lvl="1"/>
            <a:r>
              <a:rPr lang="en-US" dirty="0"/>
              <a:t>COSO –Committee of Sponsoring Organizations structure</a:t>
            </a:r>
          </a:p>
          <a:p>
            <a:pPr lvl="1"/>
            <a:r>
              <a:rPr lang="en-US" dirty="0"/>
              <a:t>Bespoke approach won </a:t>
            </a:r>
          </a:p>
          <a:p>
            <a:r>
              <a:rPr lang="en-US" dirty="0"/>
              <a:t>Phase 1 </a:t>
            </a:r>
          </a:p>
          <a:p>
            <a:pPr lvl="1"/>
            <a:r>
              <a:rPr lang="en-US" dirty="0"/>
              <a:t>Failed due to being impractical and overly complex </a:t>
            </a:r>
          </a:p>
          <a:p>
            <a:r>
              <a:rPr lang="en-US" dirty="0"/>
              <a:t>Phase 2</a:t>
            </a:r>
          </a:p>
          <a:p>
            <a:pPr lvl="1"/>
            <a:r>
              <a:rPr lang="en-US" dirty="0"/>
              <a:t>Simpler and targeted</a:t>
            </a:r>
          </a:p>
        </p:txBody>
      </p:sp>
    </p:spTree>
    <p:extLst>
      <p:ext uri="{BB962C8B-B14F-4D97-AF65-F5344CB8AC3E}">
        <p14:creationId xmlns:p14="http://schemas.microsoft.com/office/powerpoint/2010/main" val="3348754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88997-5752-448F-A33B-D07B7A156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workshops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1C355-C716-4E3E-A6CD-EA0AFCCE7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Desire to align senior management goals with ERM </a:t>
            </a:r>
          </a:p>
          <a:p>
            <a:r>
              <a:rPr lang="en-US" dirty="0"/>
              <a:t>Started with simple template </a:t>
            </a:r>
          </a:p>
          <a:p>
            <a:pPr lvl="1"/>
            <a:r>
              <a:rPr lang="en-US" dirty="0"/>
              <a:t>Operating plan initiative sheet </a:t>
            </a:r>
          </a:p>
          <a:p>
            <a:pPr lvl="2"/>
            <a:r>
              <a:rPr lang="en-US" dirty="0"/>
              <a:t>Objective </a:t>
            </a:r>
          </a:p>
          <a:p>
            <a:pPr lvl="2"/>
            <a:r>
              <a:rPr lang="en-US" dirty="0"/>
              <a:t>Score </a:t>
            </a:r>
          </a:p>
          <a:p>
            <a:pPr lvl="2"/>
            <a:r>
              <a:rPr lang="en-US" dirty="0"/>
              <a:t>Risk column </a:t>
            </a:r>
          </a:p>
          <a:p>
            <a:pPr lvl="2"/>
            <a:r>
              <a:rPr lang="en-US" dirty="0"/>
              <a:t>Risk treatment column </a:t>
            </a:r>
          </a:p>
          <a:p>
            <a:r>
              <a:rPr lang="en-US" dirty="0"/>
              <a:t>Management team met to define and rank </a:t>
            </a:r>
          </a:p>
          <a:p>
            <a:pPr lvl="1"/>
            <a:r>
              <a:rPr lang="en-US" dirty="0"/>
              <a:t>Risks </a:t>
            </a:r>
          </a:p>
          <a:p>
            <a:pPr lvl="1"/>
            <a:r>
              <a:rPr lang="en-US" dirty="0"/>
              <a:t>Risk treatments </a:t>
            </a:r>
          </a:p>
          <a:p>
            <a:pPr lvl="2"/>
            <a:r>
              <a:rPr lang="en-US" dirty="0"/>
              <a:t>Changed label from “mitigations”</a:t>
            </a:r>
          </a:p>
        </p:txBody>
      </p:sp>
    </p:spTree>
    <p:extLst>
      <p:ext uri="{BB962C8B-B14F-4D97-AF65-F5344CB8AC3E}">
        <p14:creationId xmlns:p14="http://schemas.microsoft.com/office/powerpoint/2010/main" val="1796065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20D07-4E3B-4BDF-BE3E-F432D656A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rollout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BA2F0-B87B-4746-8DB9-DFB8D04BC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Used lessons learned from pilot </a:t>
            </a:r>
          </a:p>
          <a:p>
            <a:r>
              <a:rPr lang="en-US" dirty="0"/>
              <a:t>Each unit has specific nuances </a:t>
            </a:r>
          </a:p>
          <a:p>
            <a:r>
              <a:rPr lang="en-US" dirty="0"/>
              <a:t>Interviewing GM and CFO together saved subsequent interview time</a:t>
            </a:r>
          </a:p>
          <a:p>
            <a:r>
              <a:rPr lang="en-US" dirty="0"/>
              <a:t>Workshops helped to identify </a:t>
            </a:r>
          </a:p>
          <a:p>
            <a:pPr lvl="1"/>
            <a:r>
              <a:rPr lang="en-US" dirty="0"/>
              <a:t>Gaps in risk management readiness </a:t>
            </a:r>
          </a:p>
          <a:p>
            <a:pPr lvl="1"/>
            <a:r>
              <a:rPr lang="en-US" dirty="0"/>
              <a:t>High-risk initiatives </a:t>
            </a:r>
          </a:p>
          <a:p>
            <a:pPr lvl="1"/>
            <a:r>
              <a:rPr lang="en-US" dirty="0"/>
              <a:t>Ongoing activities with unexpected high risk</a:t>
            </a:r>
          </a:p>
        </p:txBody>
      </p:sp>
    </p:spTree>
    <p:extLst>
      <p:ext uri="{BB962C8B-B14F-4D97-AF65-F5344CB8AC3E}">
        <p14:creationId xmlns:p14="http://schemas.microsoft.com/office/powerpoint/2010/main" val="1017614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9769E7-A702-4867-86D9-D0505670D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0610A5-C9CF-4E40-BF91-618EF7A7D1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2375" y="2228003"/>
            <a:ext cx="4497244" cy="3633047"/>
          </a:xfrm>
        </p:spPr>
        <p:txBody>
          <a:bodyPr anchor="t"/>
          <a:lstStyle/>
          <a:p>
            <a:r>
              <a:rPr lang="en-US" dirty="0"/>
              <a:t>Color-coding adds </a:t>
            </a:r>
          </a:p>
          <a:p>
            <a:pPr lvl="1"/>
            <a:r>
              <a:rPr lang="en-US" dirty="0"/>
              <a:t>Urgency </a:t>
            </a:r>
          </a:p>
          <a:p>
            <a:pPr lvl="1"/>
            <a:r>
              <a:rPr lang="en-US" dirty="0"/>
              <a:t>Clarity </a:t>
            </a:r>
          </a:p>
          <a:p>
            <a:r>
              <a:rPr lang="en-US" dirty="0"/>
              <a:t>Groups are defined </a:t>
            </a:r>
          </a:p>
          <a:p>
            <a:pPr lvl="1"/>
            <a:r>
              <a:rPr lang="en-US" dirty="0"/>
              <a:t>Clusters </a:t>
            </a:r>
          </a:p>
          <a:p>
            <a:r>
              <a:rPr lang="en-US" dirty="0"/>
              <a:t>Score represents </a:t>
            </a:r>
          </a:p>
          <a:p>
            <a:pPr lvl="1"/>
            <a:r>
              <a:rPr lang="en-US" dirty="0"/>
              <a:t>Confidence of meeting goals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67212AE-823F-4D99-9C2B-B18AE3D5192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6001" y="2227263"/>
            <a:ext cx="5059768" cy="363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04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E39E-82C4-41F2-A0B1-3693E5CAF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[cont’d]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23B8AED-A070-4C0A-B77A-8E7E8BD5EA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4631" y="2181225"/>
            <a:ext cx="4702737" cy="367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313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09A6B-089F-46C7-A671-B8D444CFF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[cont’d]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5963AFA-6387-43AA-957D-6339D17B77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3847" y="2181225"/>
            <a:ext cx="5584305" cy="367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406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2C03A-384C-4716-879D-F1C53CD06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[cont’d]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B4A7F55-8C3C-40C5-8E4B-0866425496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2723" y="2181225"/>
            <a:ext cx="5346553" cy="367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6461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17</TotalTime>
  <Words>282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Gill Sans MT</vt:lpstr>
      <vt:lpstr>Wingdings 2</vt:lpstr>
      <vt:lpstr>Dividend</vt:lpstr>
      <vt:lpstr>ITS835 enterprise risk management Chapter 3</vt:lpstr>
      <vt:lpstr>Introduction </vt:lpstr>
      <vt:lpstr>Mars’ erm history</vt:lpstr>
      <vt:lpstr>Planning workshops</vt:lpstr>
      <vt:lpstr>Global rollout</vt:lpstr>
      <vt:lpstr>reporting</vt:lpstr>
      <vt:lpstr>Reporting [cont’d]</vt:lpstr>
      <vt:lpstr>Reporting [cont’d]</vt:lpstr>
      <vt:lpstr>Reporting [cont’d]</vt:lpstr>
      <vt:lpstr>Operating workshops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ITS835 enterprise risk management Chapter 3</dc:title>
  <dc:creator>Jamia Mills</dc:creator>
  <cp:lastModifiedBy>Jamia Mills</cp:lastModifiedBy>
  <cp:revision>2</cp:revision>
  <dcterms:created xsi:type="dcterms:W3CDTF">2019-05-02T09:41:44Z</dcterms:created>
  <dcterms:modified xsi:type="dcterms:W3CDTF">2019-05-02T09:59:26Z</dcterms:modified>
</cp:coreProperties>
</file>