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44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462A51-C3D0-43C5-A524-0E39C76FF455}" type="datetimeFigureOut">
              <a:rPr lang="en-US" smtClean="0"/>
              <a:t>7/25/20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6FD255-7363-4D3C-AC6B-4F639D7072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684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6BBBAEED-B5D2-46B8-AD96-14ABC7F441A8}" type="datetime1">
              <a:rPr lang="en-US" smtClean="0"/>
              <a:t>7/25/20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University of Cumberlands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FE6C4-B5B1-4825-9CBE-8477DBF6B99E}" type="datetime1">
              <a:rPr lang="en-US" smtClean="0"/>
              <a:t>7/25/20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University of Cumberlands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051AF7FD-73D5-43E4-8A73-938947DC3942}" type="datetime1">
              <a:rPr lang="en-US" smtClean="0"/>
              <a:t>7/25/20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r>
              <a:rPr lang="en-US"/>
              <a:t>University of Cumberlands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A14B6-A490-4EE0-98B2-59396F5B87A2}" type="datetime1">
              <a:rPr lang="en-US" smtClean="0"/>
              <a:t>7/25/20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University of Cumberlands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6B76EBC1-5E88-4B76-AF9E-B5C49B0C88B6}" type="datetime1">
              <a:rPr lang="en-US" smtClean="0"/>
              <a:t>7/25/20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University of Cumberlands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36654-879B-4FA7-B567-C2D3FE0366D7}" type="datetime1">
              <a:rPr lang="en-US" smtClean="0"/>
              <a:t>7/25/20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University of Cumberlands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90A20-8239-498C-96E4-AA73DBD0A6BD}" type="datetime1">
              <a:rPr lang="en-US" smtClean="0"/>
              <a:t>7/25/20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University of Cumberlands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4C71A-A036-42C5-B814-B5FA3D7DA64C}" type="datetime1">
              <a:rPr lang="en-US" smtClean="0"/>
              <a:t>7/25/20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University of Cumberlands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4F0E5-42C9-483E-B0B1-9D9B19D617E3}" type="datetime1">
              <a:rPr lang="en-US" smtClean="0"/>
              <a:t>7/25/20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University of Cumberlands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3863763E-929D-4CC0-B408-BFFD0BFF6B32}" type="datetime1">
              <a:rPr lang="en-US" smtClean="0"/>
              <a:t>7/25/20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University of Cumberlands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AFD22-310F-4D16-8C0F-C93D5638637F}" type="datetime1">
              <a:rPr lang="en-US" smtClean="0"/>
              <a:t>7/25/20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University of Cumberlands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6B3A1DE-07CD-4A0C-9CEA-995866568D08}" type="datetime1">
              <a:rPr lang="en-US" smtClean="0"/>
              <a:t>7/25/20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r>
              <a:rPr lang="en-US"/>
              <a:t>University of Cumberlands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F20859-D3A7-4F9F-9EFD-5790F624823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ITS 835 enterprise risk management</a:t>
            </a:r>
            <a:br>
              <a:rPr lang="en-US" dirty="0"/>
            </a:br>
            <a:r>
              <a:rPr lang="en-US" dirty="0"/>
              <a:t>Chapter 30, 31, &amp; 34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E36028B-5D35-4C20-B3C0-B94D7595C10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miscellaneous </a:t>
            </a:r>
            <a:r>
              <a:rPr lang="en-US" dirty="0"/>
              <a:t>Case Studies on ERM and </a:t>
            </a:r>
            <a:r>
              <a:rPr lang="en-US" dirty="0" err="1"/>
              <a:t>RIsk</a:t>
            </a:r>
            <a:r>
              <a:rPr lang="en-US" dirty="0"/>
              <a:t>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93630C-3B00-4B1D-A2AB-A1366456B4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7276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E211B8-7142-4D54-B13D-59628289C7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Inherent &amp; Residual Risk scales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92A414-A5FE-4BC1-9FAF-CAB8874EA3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10</a:t>
            </a:fld>
            <a:endParaRPr lang="en-US" dirty="0"/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C7FB4FD5-CCD6-406E-B8D9-2E8AA2AC205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24025" y="1938668"/>
            <a:ext cx="7534275" cy="206692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88D60E22-547D-4120-9249-265C8C13D67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57350" y="4130625"/>
            <a:ext cx="7600950" cy="2466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38220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078A52F-85EA-4C0B-962B-D9D9DD4DD7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19797D5-5700-4683-B30A-5B4D56CB82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856A7B9-9801-42EC-A4C9-7E22A56EF5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AD54DB8-C150-4290-85D6-F5B0262BF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379F11E2-8BA5-4C5C-AE7C-361E5EA011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B423BC71-911C-4A8D-9D04-9E4A97EA702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r="3572" b="-2"/>
          <a:stretch/>
        </p:blipFill>
        <p:spPr>
          <a:xfrm>
            <a:off x="446534" y="723899"/>
            <a:ext cx="7498616" cy="5676901"/>
          </a:xfrm>
          <a:prstGeom prst="rect">
            <a:avLst/>
          </a:prstGeom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7C00E1DA-EC7C-40FC-95E3-11FDCD2E42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723899"/>
            <a:ext cx="3703320" cy="5666666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E850E9D-2BC0-4157-A187-F0B12F6020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96275" y="1419225"/>
            <a:ext cx="3081576" cy="2085869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3600" dirty="0">
                <a:solidFill>
                  <a:srgbClr val="FFFFFF"/>
                </a:solidFill>
              </a:rPr>
              <a:t>Risk template example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9A421166-2996-41A7-B094-AE5316F347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46534" y="453643"/>
            <a:ext cx="11298933" cy="98554"/>
            <a:chOff x="446534" y="453643"/>
            <a:chExt cx="11298933" cy="98554"/>
          </a:xfrm>
        </p:grpSpPr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FDBB1B92-A3EB-43E4-8FAB-D20E8ED14C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6534" y="457200"/>
              <a:ext cx="3703320" cy="9499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3F3972F4-FE7E-48EA-AAD8-9BE5750A66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042147" y="453643"/>
              <a:ext cx="3703320" cy="98554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221614E5-870B-4D5E-A43B-8FF7E53234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241830" y="457200"/>
              <a:ext cx="3703320" cy="9144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BF029B1-301A-4A0D-9C23-CA5363F746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400800"/>
            <a:ext cx="101644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D57F1E4F-1CFF-5643-939E-217C01CDF565}" type="slidenum">
              <a:rPr lang="en-US" smtClean="0">
                <a:solidFill>
                  <a:schemeClr val="accent1">
                    <a:lumMod val="75000"/>
                    <a:lumOff val="25000"/>
                  </a:schemeClr>
                </a:solidFill>
              </a:rPr>
              <a:pPr>
                <a:spcAft>
                  <a:spcPts val="600"/>
                </a:spcAft>
              </a:pPr>
              <a:t>11</a:t>
            </a:fld>
            <a:endParaRPr lang="en-US">
              <a:solidFill>
                <a:schemeClr val="accent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02279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30C4A6-F89E-4228-B76D-7A04FBF7D7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Game theory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D9F311DC-E7D2-4053-845E-E33DD110ED4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71687" y="2729706"/>
            <a:ext cx="8048625" cy="2581275"/>
          </a:xfrm>
          <a:prstGeom prst="rect">
            <a:avLst/>
          </a:prstGeo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4F53C2-1C95-4E7B-B390-D0A23C3BCD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95929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023895-6844-4023-B55E-21BDC36D83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Looking forward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B81648-C514-4658-94FE-3FC6DC170FE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 anchor="t"/>
          <a:lstStyle/>
          <a:p>
            <a:r>
              <a:rPr lang="en-US" dirty="0"/>
              <a:t>Top risk attention in place </a:t>
            </a:r>
          </a:p>
          <a:p>
            <a:pPr lvl="1"/>
            <a:r>
              <a:rPr lang="en-US" dirty="0"/>
              <a:t>Ready to add focus on day-to-day operational risks  </a:t>
            </a:r>
          </a:p>
          <a:p>
            <a:r>
              <a:rPr lang="en-US" dirty="0"/>
              <a:t>Developing program for operational control self assessment (CSA)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9FC2AF-0D4B-4C47-9544-81CAC24BF6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8417" y="2213935"/>
            <a:ext cx="5422392" cy="3633047"/>
          </a:xfrm>
        </p:spPr>
        <p:txBody>
          <a:bodyPr anchor="t"/>
          <a:lstStyle/>
          <a:p>
            <a:r>
              <a:rPr lang="en-US" dirty="0"/>
              <a:t>Approach is a policy-based CSA </a:t>
            </a:r>
          </a:p>
          <a:p>
            <a:pPr lvl="1"/>
            <a:r>
              <a:rPr lang="en-US" dirty="0"/>
              <a:t>Starts with simple yes-no questions to line managers </a:t>
            </a:r>
          </a:p>
          <a:p>
            <a:r>
              <a:rPr lang="en-US" dirty="0"/>
              <a:t>Benefits of a policy-based program </a:t>
            </a:r>
          </a:p>
          <a:p>
            <a:pPr lvl="1"/>
            <a:r>
              <a:rPr lang="en-US" dirty="0"/>
              <a:t>Policy can be leveraged to ensure results </a:t>
            </a:r>
          </a:p>
          <a:p>
            <a:pPr lvl="1"/>
            <a:r>
              <a:rPr lang="en-US" dirty="0"/>
              <a:t>Helps to educate teams on larger scope objectives </a:t>
            </a:r>
          </a:p>
          <a:p>
            <a:pPr lvl="1"/>
            <a:r>
              <a:rPr lang="en-US" dirty="0"/>
              <a:t>Ensures that policies are current and effective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118193-EEB9-4335-AF9A-C17425C278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41730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2A23EE-1301-4E36-95F7-431F4D58E0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6FC711-5AB0-46EF-87EE-F89EE6BCA1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r>
              <a:rPr lang="en-US" dirty="0"/>
              <a:t>Three case studies </a:t>
            </a:r>
          </a:p>
          <a:p>
            <a:pPr lvl="1"/>
            <a:r>
              <a:rPr lang="en-US" dirty="0"/>
              <a:t>Alleged Corruption at </a:t>
            </a:r>
            <a:r>
              <a:rPr lang="en-US" dirty="0" err="1"/>
              <a:t>Chessfield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Bon Boulangerie </a:t>
            </a:r>
          </a:p>
          <a:p>
            <a:pPr lvl="1"/>
            <a:r>
              <a:rPr lang="en-US" dirty="0"/>
              <a:t>Building an ERM Program at General Motors </a:t>
            </a:r>
          </a:p>
          <a:p>
            <a:r>
              <a:rPr lang="en-US" dirty="0"/>
              <a:t>Different scenarios and organizations </a:t>
            </a:r>
          </a:p>
          <a:p>
            <a:r>
              <a:rPr lang="en-US" dirty="0"/>
              <a:t>Useful in examining broader implications </a:t>
            </a:r>
          </a:p>
          <a:p>
            <a:r>
              <a:rPr lang="en-US" dirty="0"/>
              <a:t>Look for similarities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145448A-AA02-46B7-AC81-852EDB1AB5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38774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C45A97-CCB3-4088-A73E-25DD651711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Alleged Corruption at </a:t>
            </a:r>
            <a:r>
              <a:rPr lang="en-US" dirty="0" err="1"/>
              <a:t>Chessfield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978E142-521D-4B57-9D47-96E90FCCD22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anchor="t">
            <a:normAutofit fontScale="92500" lnSpcReduction="10000"/>
          </a:bodyPr>
          <a:lstStyle/>
          <a:p>
            <a:r>
              <a:rPr lang="en-US" dirty="0" err="1"/>
              <a:t>Chessfield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Fictional private American company in sports and entertainment </a:t>
            </a:r>
          </a:p>
          <a:p>
            <a:pPr lvl="1"/>
            <a:r>
              <a:rPr lang="en-US" dirty="0"/>
              <a:t>HQ in NYC </a:t>
            </a:r>
          </a:p>
          <a:p>
            <a:pPr lvl="1"/>
            <a:r>
              <a:rPr lang="en-US" dirty="0"/>
              <a:t>“Good </a:t>
            </a:r>
            <a:r>
              <a:rPr lang="en-US" dirty="0" err="1"/>
              <a:t>ol</a:t>
            </a:r>
            <a:r>
              <a:rPr lang="en-US" dirty="0"/>
              <a:t>’ boys” board </a:t>
            </a:r>
          </a:p>
          <a:p>
            <a:r>
              <a:rPr lang="en-US" dirty="0"/>
              <a:t>Informal governance </a:t>
            </a:r>
          </a:p>
          <a:p>
            <a:r>
              <a:rPr lang="en-US" dirty="0"/>
              <a:t>Whistle-blower </a:t>
            </a:r>
          </a:p>
          <a:p>
            <a:pPr lvl="1"/>
            <a:r>
              <a:rPr lang="en-US" dirty="0"/>
              <a:t>CEO compensation very high (4x comparable peers)</a:t>
            </a:r>
          </a:p>
          <a:p>
            <a:pPr lvl="1"/>
            <a:r>
              <a:rPr lang="en-US" dirty="0"/>
              <a:t>Potential environment for excessive risk taking</a:t>
            </a:r>
          </a:p>
          <a:p>
            <a:r>
              <a:rPr lang="en-US" dirty="0" err="1"/>
              <a:t>Chessfield</a:t>
            </a:r>
            <a:r>
              <a:rPr lang="en-US" dirty="0"/>
              <a:t> CEO requested independent governance review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6091C8B-8549-43DB-A9A0-C6C214829E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07176" y="2228002"/>
            <a:ext cx="5422392" cy="3633047"/>
          </a:xfrm>
        </p:spPr>
        <p:txBody>
          <a:bodyPr anchor="t">
            <a:normAutofit fontScale="92500" lnSpcReduction="10000"/>
          </a:bodyPr>
          <a:lstStyle/>
          <a:p>
            <a:r>
              <a:rPr lang="en-US" dirty="0"/>
              <a:t>Review included </a:t>
            </a:r>
          </a:p>
          <a:p>
            <a:pPr lvl="1"/>
            <a:r>
              <a:rPr lang="en-US" dirty="0"/>
              <a:t>Document review –minimal documentation </a:t>
            </a:r>
          </a:p>
          <a:p>
            <a:pPr lvl="1"/>
            <a:r>
              <a:rPr lang="en-US" dirty="0"/>
              <a:t>Interviews – substantial discontent and lack of confidence in leadership</a:t>
            </a:r>
          </a:p>
          <a:p>
            <a:r>
              <a:rPr lang="en-US" dirty="0"/>
              <a:t>CEO compensation</a:t>
            </a:r>
          </a:p>
          <a:p>
            <a:pPr lvl="1"/>
            <a:r>
              <a:rPr lang="en-US" dirty="0"/>
              <a:t>Limited documentation to support decision </a:t>
            </a:r>
          </a:p>
          <a:p>
            <a:pPr lvl="1"/>
            <a:r>
              <a:rPr lang="en-US" dirty="0"/>
              <a:t>Basis seemed to be long relationship with decision makers </a:t>
            </a:r>
          </a:p>
          <a:p>
            <a:pPr lvl="1"/>
            <a:r>
              <a:rPr lang="en-US" dirty="0"/>
              <a:t>Industry standard metrics missing</a:t>
            </a:r>
          </a:p>
          <a:p>
            <a:r>
              <a:rPr lang="en-US" dirty="0"/>
              <a:t>Risk management </a:t>
            </a:r>
          </a:p>
          <a:p>
            <a:pPr lvl="1"/>
            <a:r>
              <a:rPr lang="en-US" dirty="0"/>
              <a:t>Few risk management protocols or controls </a:t>
            </a:r>
          </a:p>
          <a:p>
            <a:pPr lvl="1"/>
            <a:r>
              <a:rPr lang="en-US" dirty="0"/>
              <a:t>Most processes were manual (i.e. no IT)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97CC30D-18D9-4882-A5C0-847D993966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9515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8D66AB-953C-4BD5-8F92-FBBAD99ACD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Chessfield</a:t>
            </a:r>
            <a:r>
              <a:rPr lang="en-US" dirty="0"/>
              <a:t> [cont’d]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895528-029E-4BF5-B4E4-8DC0D888E0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r>
              <a:rPr lang="en-US" dirty="0"/>
              <a:t>Review resulted in 45 recommendations </a:t>
            </a:r>
          </a:p>
          <a:p>
            <a:pPr lvl="1"/>
            <a:r>
              <a:rPr lang="en-US" dirty="0"/>
              <a:t>43 from reviewer </a:t>
            </a:r>
          </a:p>
          <a:p>
            <a:pPr lvl="1"/>
            <a:r>
              <a:rPr lang="en-US" dirty="0"/>
              <a:t>2 added by regulator •</a:t>
            </a:r>
          </a:p>
          <a:p>
            <a:r>
              <a:rPr lang="en-US" dirty="0"/>
              <a:t>All but 2 recommendations were accepted, which were </a:t>
            </a:r>
          </a:p>
          <a:p>
            <a:pPr lvl="1"/>
            <a:r>
              <a:rPr lang="en-US" dirty="0"/>
              <a:t>3 longest serving board member resign </a:t>
            </a:r>
          </a:p>
          <a:p>
            <a:pPr lvl="1"/>
            <a:r>
              <a:rPr lang="en-US" dirty="0"/>
              <a:t>A female be selected for directorship and compensation committee </a:t>
            </a:r>
          </a:p>
          <a:p>
            <a:r>
              <a:rPr lang="en-US" dirty="0"/>
              <a:t>Identify broad implications of this case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F79E2D7-28D7-4ABB-8D9C-AF6F18425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6771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FF3CD7-C365-4BEA-9DE8-B3640C7BAF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Bon Boulangerie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3CF88F-8CB8-4A6F-BDE9-FA73D9E193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Bakery in Oakville, Ontario</a:t>
            </a:r>
          </a:p>
          <a:p>
            <a:pPr lvl="1"/>
            <a:r>
              <a:rPr lang="en-US" dirty="0"/>
              <a:t> When purchased, single site retail and café </a:t>
            </a:r>
          </a:p>
          <a:p>
            <a:pPr lvl="1"/>
            <a:r>
              <a:rPr lang="en-US" dirty="0"/>
              <a:t>Ray Pane added wholesale operation </a:t>
            </a:r>
          </a:p>
          <a:p>
            <a:r>
              <a:rPr lang="en-US" dirty="0"/>
              <a:t>Plan to expand wholesale business </a:t>
            </a:r>
          </a:p>
          <a:p>
            <a:pPr lvl="1"/>
            <a:r>
              <a:rPr lang="en-US" dirty="0"/>
              <a:t>From 20km to 120km coverage  </a:t>
            </a:r>
          </a:p>
          <a:p>
            <a:pPr lvl="1"/>
            <a:r>
              <a:rPr lang="en-US" dirty="0"/>
              <a:t>Include grocery stores </a:t>
            </a:r>
          </a:p>
          <a:p>
            <a:pPr lvl="1"/>
            <a:r>
              <a:rPr lang="en-US" dirty="0"/>
              <a:t>Add product line </a:t>
            </a:r>
          </a:p>
          <a:p>
            <a:pPr lvl="1"/>
            <a:r>
              <a:rPr lang="en-US" dirty="0"/>
              <a:t>Goal: triple profits  in 3 years </a:t>
            </a:r>
          </a:p>
          <a:p>
            <a:r>
              <a:rPr lang="en-US" dirty="0"/>
              <a:t>What are the operational risks?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9E58A10-83FD-4EDF-BF56-EB163649AF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8753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63EBB9-17C5-4F38-9799-4EB7C62435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Building an erm program at general motors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31109E-2B08-41CC-947E-F9C6462AE3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r>
              <a:rPr lang="en-US" dirty="0"/>
              <a:t>Background </a:t>
            </a:r>
          </a:p>
          <a:p>
            <a:r>
              <a:rPr lang="en-US" dirty="0"/>
              <a:t>GM approach to ERM </a:t>
            </a:r>
          </a:p>
          <a:p>
            <a:r>
              <a:rPr lang="en-US" dirty="0"/>
              <a:t>Game theory </a:t>
            </a:r>
          </a:p>
          <a:p>
            <a:r>
              <a:rPr lang="en-US" dirty="0"/>
              <a:t>Looking forward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FBD3BD3-7ED6-4483-901A-0C8A020ECA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11409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3E7CBF-C2C3-47C7-AD38-A356DEFA26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Erm at general motors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92C356-4171-47E2-A0C1-F32BAA46688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anchor="t"/>
          <a:lstStyle/>
          <a:p>
            <a:r>
              <a:rPr lang="en-US" dirty="0"/>
              <a:t>ERM program began in 2010 </a:t>
            </a:r>
          </a:p>
          <a:p>
            <a:r>
              <a:rPr lang="en-US" dirty="0"/>
              <a:t>ERM to help achieve competitive advantage </a:t>
            </a:r>
          </a:p>
          <a:p>
            <a:pPr lvl="1"/>
            <a:r>
              <a:rPr lang="en-US" dirty="0"/>
              <a:t>New CEO </a:t>
            </a:r>
          </a:p>
          <a:p>
            <a:pPr lvl="1"/>
            <a:r>
              <a:rPr lang="en-US" dirty="0"/>
              <a:t>GM bankruptcy in 2009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44C783-0A4E-4526-853B-E4B6B7633E2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anchor="t"/>
          <a:lstStyle/>
          <a:p>
            <a:r>
              <a:rPr lang="en-US" dirty="0"/>
              <a:t>CRO appointed </a:t>
            </a:r>
          </a:p>
          <a:p>
            <a:pPr lvl="1"/>
            <a:r>
              <a:rPr lang="en-US" dirty="0"/>
              <a:t>Financial and Risk Policy Committee formed </a:t>
            </a:r>
          </a:p>
          <a:p>
            <a:r>
              <a:rPr lang="en-US" dirty="0"/>
              <a:t>Risk officers identified and aligned to all CEO direct reports </a:t>
            </a:r>
          </a:p>
          <a:p>
            <a:r>
              <a:rPr lang="en-US" dirty="0"/>
              <a:t>GM embraced aggressive 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0C610E-44C1-4479-9320-41A4C6996F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98540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EA5D4C-7911-496E-8AD4-43C4623FDD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Gm approach to erm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D86169-D471-4FDD-9537-6E49DE31E8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ERM built on GM’s vision </a:t>
            </a:r>
          </a:p>
          <a:p>
            <a:pPr lvl="1"/>
            <a:r>
              <a:rPr lang="en-US" dirty="0"/>
              <a:t>Design, build, and sell the world’s best vehicles </a:t>
            </a:r>
          </a:p>
          <a:p>
            <a:r>
              <a:rPr lang="en-US" dirty="0"/>
              <a:t>Identify and manage key risks </a:t>
            </a:r>
          </a:p>
          <a:p>
            <a:pPr lvl="1"/>
            <a:r>
              <a:rPr lang="en-US" dirty="0"/>
              <a:t>Bottom-up approach </a:t>
            </a:r>
          </a:p>
          <a:p>
            <a:pPr lvl="1"/>
            <a:r>
              <a:rPr lang="en-US" dirty="0"/>
              <a:t>Focus on “what can go right” </a:t>
            </a:r>
          </a:p>
          <a:p>
            <a:r>
              <a:rPr lang="en-US" dirty="0"/>
              <a:t>Lessons learned </a:t>
            </a:r>
          </a:p>
          <a:p>
            <a:pPr lvl="1"/>
            <a:r>
              <a:rPr lang="en-US" dirty="0"/>
              <a:t>Gave responsibility of assessing risk probability and impact to senior executives </a:t>
            </a:r>
          </a:p>
          <a:p>
            <a:pPr lvl="1"/>
            <a:r>
              <a:rPr lang="en-US" dirty="0"/>
              <a:t>Replaced ranked risk list with tiered list </a:t>
            </a:r>
          </a:p>
          <a:p>
            <a:pPr lvl="1"/>
            <a:r>
              <a:rPr lang="en-US" dirty="0"/>
              <a:t>Implemented a 5 point scale to measure </a:t>
            </a:r>
          </a:p>
          <a:p>
            <a:pPr lvl="2"/>
            <a:r>
              <a:rPr lang="en-US" dirty="0"/>
              <a:t>Inherent risk </a:t>
            </a:r>
          </a:p>
          <a:p>
            <a:pPr lvl="2"/>
            <a:r>
              <a:rPr lang="en-US" dirty="0"/>
              <a:t>Current risk </a:t>
            </a:r>
          </a:p>
          <a:p>
            <a:pPr lvl="2"/>
            <a:r>
              <a:rPr lang="en-US" dirty="0"/>
              <a:t>Residual risk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3820688-A524-44C1-BAC0-F247328B7A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3822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48E96387-12F1-45E4-9322-ABBF2EE040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9F421DD-DE4E-4547-A904-3F80E25E3F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9985DEC-1215-4209-9708-B45CC97740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90EB7086-616E-4D44-94BE-D0F7635617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F115DB35-53D7-4EDC-A965-A434929617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38175"/>
            <a:ext cx="12191999" cy="62198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8E4CF4FA-AFB3-4BBC-973B-984085C299D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31166" y="1384119"/>
            <a:ext cx="6518800" cy="4383893"/>
          </a:xfrm>
          <a:prstGeom prst="rect">
            <a:avLst/>
          </a:pr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4B610F9C-62FE-46FC-8607-C35030B632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723899"/>
            <a:ext cx="3703320" cy="5666666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546D24EF-15E9-4257-9112-03541398CB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96275" y="1419225"/>
            <a:ext cx="3081576" cy="2085869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3300">
                <a:solidFill>
                  <a:srgbClr val="FFFFFF"/>
                </a:solidFill>
              </a:rPr>
              <a:t>Gm risk management process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EA7C7D6-DBFC-42F1-9827-28B02A83D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400800"/>
            <a:ext cx="101644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fld id="{D57F1E4F-1CFF-5643-939E-217C01CDF565}" type="slidenum">
              <a:rPr lang="en-US" smtClean="0"/>
              <a:pPr defTabSz="914400">
                <a:spcAft>
                  <a:spcPts val="600"/>
                </a:spcAft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440508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1A3260"/>
      </a:accent1>
      <a:accent2>
        <a:srgbClr val="4590B8"/>
      </a:accent2>
      <a:accent3>
        <a:srgbClr val="45CBE8"/>
      </a:accent3>
      <a:accent4>
        <a:srgbClr val="969FA7"/>
      </a:accent4>
      <a:accent5>
        <a:srgbClr val="A2C777"/>
      </a:accent5>
      <a:accent6>
        <a:srgbClr val="42955F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66F1C100-1D2B-4BEA-AD01-C4F230B3B96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468</Words>
  <Application>Microsoft Macintosh PowerPoint</Application>
  <PresentationFormat>Widescreen</PresentationFormat>
  <Paragraphs>102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Calibri</vt:lpstr>
      <vt:lpstr>Gill Sans MT</vt:lpstr>
      <vt:lpstr>Wingdings 2</vt:lpstr>
      <vt:lpstr>Dividend</vt:lpstr>
      <vt:lpstr>ITS 835 enterprise risk management Chapter 30, 31, &amp; 34</vt:lpstr>
      <vt:lpstr>overview</vt:lpstr>
      <vt:lpstr>Alleged Corruption at Chessfield</vt:lpstr>
      <vt:lpstr>Chessfield [cont’d]</vt:lpstr>
      <vt:lpstr>Bon Boulangerie</vt:lpstr>
      <vt:lpstr>Building an erm program at general motors</vt:lpstr>
      <vt:lpstr>Erm at general motors</vt:lpstr>
      <vt:lpstr>Gm approach to erm</vt:lpstr>
      <vt:lpstr>Gm risk management process</vt:lpstr>
      <vt:lpstr>Inherent &amp; Residual Risk scales</vt:lpstr>
      <vt:lpstr>Risk template example</vt:lpstr>
      <vt:lpstr>Game theory</vt:lpstr>
      <vt:lpstr>Looking forward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ITS 835 enterprise risk management Chapter 30, 31, &amp; 34</dc:title>
  <dc:creator>Jamia Mills</dc:creator>
  <cp:lastModifiedBy>Hussain, Azhar</cp:lastModifiedBy>
  <cp:revision>5</cp:revision>
  <dcterms:created xsi:type="dcterms:W3CDTF">2019-06-17T01:36:48Z</dcterms:created>
  <dcterms:modified xsi:type="dcterms:W3CDTF">2020-07-26T02:32:47Z</dcterms:modified>
</cp:coreProperties>
</file>