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2A51-C3D0-43C5-A524-0E39C76FF455}" type="datetimeFigureOut">
              <a:rPr lang="en-US" smtClean="0"/>
              <a:t>7/25/20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FD255-7363-4D3C-AC6B-4F639D707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BBAEED-B5D2-46B8-AD96-14ABC7F441A8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6C4-B5B1-4825-9CBE-8477DBF6B99E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1AF7FD-73D5-43E4-8A73-938947DC3942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14B6-A490-4EE0-98B2-59396F5B87A2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76EBC1-5E88-4B76-AF9E-B5C49B0C88B6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654-879B-4FA7-B567-C2D3FE0366D7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0A20-8239-498C-96E4-AA73DBD0A6BD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C71A-A036-42C5-B814-B5FA3D7DA64C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F0E5-42C9-483E-B0B1-9D9B19D617E3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63763E-929D-4CC0-B408-BFFD0BFF6B32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D22-310F-4D16-8C0F-C93D5638637F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6B3A1DE-07CD-4A0C-9CEA-995866568D08}" type="datetime1">
              <a:rPr lang="en-US" smtClean="0"/>
              <a:t>7/25/20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0859-D3A7-4F9F-9EFD-5790F6248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 835 enterprise risk management</a:t>
            </a:r>
            <a:br>
              <a:rPr lang="en-US" dirty="0"/>
            </a:br>
            <a:r>
              <a:rPr lang="en-US" dirty="0"/>
              <a:t>Chapter 30, 31, &amp; 34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6028B-5D35-4C20-B3C0-B94D7595C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miscellaneous </a:t>
            </a:r>
            <a:r>
              <a:rPr lang="en-US" dirty="0"/>
              <a:t>Case Studies on ERM and </a:t>
            </a:r>
            <a:r>
              <a:rPr lang="en-US" dirty="0" err="1"/>
              <a:t>RIsk</a:t>
            </a:r>
            <a:r>
              <a:rPr lang="en-US" dirty="0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3630C-3B00-4B1D-A2AB-A1366456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11B8-7142-4D54-B13D-59628289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Inherent &amp; Residual Risk scales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2A414-A5FE-4BC1-9FAF-CAB8874E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7FB4FD5-CCD6-406E-B8D9-2E8AA2AC20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4025" y="1938668"/>
            <a:ext cx="7534275" cy="2066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D60E22-547D-4120-9249-265C8C13D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7350" y="4130625"/>
            <a:ext cx="76009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22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423BC71-911C-4A8D-9D04-9E4A97EA70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572" b="-2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50E9D-2BC0-4157-A187-F0B12F602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Risk template example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029B1-301A-4A0D-9C23-CA5363F7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2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C4A6-F89E-4228-B76D-7A04FBF7D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theory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9F311DC-E7D2-4053-845E-E33DD110E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87" y="2729706"/>
            <a:ext cx="8048625" cy="25812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F53C2-1C95-4E7B-B390-D0A23C3B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9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23895-6844-4023-B55E-21BDC36D8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1648-C514-4658-94FE-3FC6DC170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anchor="t"/>
          <a:lstStyle/>
          <a:p>
            <a:r>
              <a:rPr lang="en-US" dirty="0"/>
              <a:t>Top risk attention in place </a:t>
            </a:r>
          </a:p>
          <a:p>
            <a:pPr lvl="1"/>
            <a:r>
              <a:rPr lang="en-US" dirty="0"/>
              <a:t>Ready to add focus on day-to-day operational risks  </a:t>
            </a:r>
          </a:p>
          <a:p>
            <a:r>
              <a:rPr lang="en-US" dirty="0"/>
              <a:t>Developing program for operational control self assessment (CSA)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FC2AF-0D4B-4C47-9544-81CAC24BF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213935"/>
            <a:ext cx="5422392" cy="3633047"/>
          </a:xfrm>
        </p:spPr>
        <p:txBody>
          <a:bodyPr anchor="t"/>
          <a:lstStyle/>
          <a:p>
            <a:r>
              <a:rPr lang="en-US" dirty="0"/>
              <a:t>Approach is a policy-based CSA </a:t>
            </a:r>
          </a:p>
          <a:p>
            <a:pPr lvl="1"/>
            <a:r>
              <a:rPr lang="en-US" dirty="0"/>
              <a:t>Starts with simple yes-no questions to line managers </a:t>
            </a:r>
          </a:p>
          <a:p>
            <a:r>
              <a:rPr lang="en-US" dirty="0"/>
              <a:t>Benefits of a policy-based program </a:t>
            </a:r>
          </a:p>
          <a:p>
            <a:pPr lvl="1"/>
            <a:r>
              <a:rPr lang="en-US" dirty="0"/>
              <a:t>Policy can be leveraged to ensure results </a:t>
            </a:r>
          </a:p>
          <a:p>
            <a:pPr lvl="1"/>
            <a:r>
              <a:rPr lang="en-US" dirty="0"/>
              <a:t>Helps to educate teams on larger scope objectives </a:t>
            </a:r>
          </a:p>
          <a:p>
            <a:pPr lvl="1"/>
            <a:r>
              <a:rPr lang="en-US" dirty="0"/>
              <a:t>Ensures that policies are current and effective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18193-EEB9-4335-AF9A-C17425C27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7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23EE-1301-4E36-95F7-431F4D58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FC711-5AB0-46EF-87EE-F89EE6BCA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Three case studies </a:t>
            </a:r>
          </a:p>
          <a:p>
            <a:pPr lvl="1"/>
            <a:r>
              <a:rPr lang="en-US" dirty="0"/>
              <a:t>Alleged Corruption at </a:t>
            </a:r>
            <a:r>
              <a:rPr lang="en-US" dirty="0" err="1"/>
              <a:t>Chessfield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Bon Boulangerie </a:t>
            </a:r>
          </a:p>
          <a:p>
            <a:pPr lvl="1"/>
            <a:r>
              <a:rPr lang="en-US" dirty="0"/>
              <a:t>Building an ERM Program at General Motors </a:t>
            </a:r>
          </a:p>
          <a:p>
            <a:r>
              <a:rPr lang="en-US" dirty="0"/>
              <a:t>Different scenarios and organizations </a:t>
            </a:r>
          </a:p>
          <a:p>
            <a:r>
              <a:rPr lang="en-US" dirty="0"/>
              <a:t>Useful in examining broader implications </a:t>
            </a:r>
          </a:p>
          <a:p>
            <a:r>
              <a:rPr lang="en-US" dirty="0"/>
              <a:t>Look for similarities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45448A-AA02-46B7-AC81-852EDB1A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7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45A97-CCB3-4088-A73E-25DD6517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Alleged Corruption at </a:t>
            </a:r>
            <a:r>
              <a:rPr lang="en-US" dirty="0" err="1"/>
              <a:t>Chessfield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78E142-521D-4B57-9D47-96E90FCCD2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 fontScale="92500" lnSpcReduction="10000"/>
          </a:bodyPr>
          <a:lstStyle/>
          <a:p>
            <a:r>
              <a:rPr lang="en-US" dirty="0" err="1"/>
              <a:t>Chessfield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Fictional private American company in sports and entertainment </a:t>
            </a:r>
          </a:p>
          <a:p>
            <a:pPr lvl="1"/>
            <a:r>
              <a:rPr lang="en-US" dirty="0"/>
              <a:t>HQ in NYC </a:t>
            </a:r>
          </a:p>
          <a:p>
            <a:pPr lvl="1"/>
            <a:r>
              <a:rPr lang="en-US" dirty="0"/>
              <a:t>“Good </a:t>
            </a:r>
            <a:r>
              <a:rPr lang="en-US" dirty="0" err="1"/>
              <a:t>ol</a:t>
            </a:r>
            <a:r>
              <a:rPr lang="en-US" dirty="0"/>
              <a:t>’ boys” board </a:t>
            </a:r>
          </a:p>
          <a:p>
            <a:r>
              <a:rPr lang="en-US" dirty="0"/>
              <a:t>Informal governance </a:t>
            </a:r>
          </a:p>
          <a:p>
            <a:r>
              <a:rPr lang="en-US" dirty="0"/>
              <a:t>Whistle-blower </a:t>
            </a:r>
          </a:p>
          <a:p>
            <a:pPr lvl="1"/>
            <a:r>
              <a:rPr lang="en-US" dirty="0"/>
              <a:t>CEO compensation very high (4x comparable peers)</a:t>
            </a:r>
          </a:p>
          <a:p>
            <a:pPr lvl="1"/>
            <a:r>
              <a:rPr lang="en-US" dirty="0"/>
              <a:t>Potential environment for excessive risk taking</a:t>
            </a:r>
          </a:p>
          <a:p>
            <a:r>
              <a:rPr lang="en-US" dirty="0" err="1"/>
              <a:t>Chessfield</a:t>
            </a:r>
            <a:r>
              <a:rPr lang="en-US" dirty="0"/>
              <a:t> CEO requested independent governance review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091C8B-8549-43DB-A9A0-C6C214829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76" y="2228002"/>
            <a:ext cx="5422392" cy="3633047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/>
              <a:t>Review included </a:t>
            </a:r>
          </a:p>
          <a:p>
            <a:pPr lvl="1"/>
            <a:r>
              <a:rPr lang="en-US" dirty="0"/>
              <a:t>Document review –minimal documentation </a:t>
            </a:r>
          </a:p>
          <a:p>
            <a:pPr lvl="1"/>
            <a:r>
              <a:rPr lang="en-US" dirty="0"/>
              <a:t>Interviews – substantial discontent and lack of confidence in leadership</a:t>
            </a:r>
          </a:p>
          <a:p>
            <a:r>
              <a:rPr lang="en-US" dirty="0"/>
              <a:t>CEO compensation</a:t>
            </a:r>
          </a:p>
          <a:p>
            <a:pPr lvl="1"/>
            <a:r>
              <a:rPr lang="en-US" dirty="0"/>
              <a:t>Limited documentation to support decision </a:t>
            </a:r>
          </a:p>
          <a:p>
            <a:pPr lvl="1"/>
            <a:r>
              <a:rPr lang="en-US" dirty="0"/>
              <a:t>Basis seemed to be long relationship with decision makers </a:t>
            </a:r>
          </a:p>
          <a:p>
            <a:pPr lvl="1"/>
            <a:r>
              <a:rPr lang="en-US" dirty="0"/>
              <a:t>Industry standard metrics missing</a:t>
            </a:r>
          </a:p>
          <a:p>
            <a:r>
              <a:rPr lang="en-US" dirty="0"/>
              <a:t>Risk management </a:t>
            </a:r>
          </a:p>
          <a:p>
            <a:pPr lvl="1"/>
            <a:r>
              <a:rPr lang="en-US" dirty="0"/>
              <a:t>Few risk management protocols or controls </a:t>
            </a:r>
          </a:p>
          <a:p>
            <a:pPr lvl="1"/>
            <a:r>
              <a:rPr lang="en-US" dirty="0"/>
              <a:t>Most processes were manual (i.e. no IT)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CC30D-18D9-4882-A5C0-847D9939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66AB-953C-4BD5-8F92-FBBAD99AC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Chessfield</a:t>
            </a:r>
            <a:r>
              <a:rPr lang="en-US" dirty="0"/>
              <a:t> [cont’d]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95528-029E-4BF5-B4E4-8DC0D888E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Review resulted in 45 recommendations </a:t>
            </a:r>
          </a:p>
          <a:p>
            <a:pPr lvl="1"/>
            <a:r>
              <a:rPr lang="en-US" dirty="0"/>
              <a:t>43 from reviewer </a:t>
            </a:r>
          </a:p>
          <a:p>
            <a:pPr lvl="1"/>
            <a:r>
              <a:rPr lang="en-US" dirty="0"/>
              <a:t>2 added by regulator •</a:t>
            </a:r>
          </a:p>
          <a:p>
            <a:r>
              <a:rPr lang="en-US" dirty="0"/>
              <a:t>All but 2 recommendations were accepted, which were </a:t>
            </a:r>
          </a:p>
          <a:p>
            <a:pPr lvl="1"/>
            <a:r>
              <a:rPr lang="en-US" dirty="0"/>
              <a:t>3 longest serving board member resign </a:t>
            </a:r>
          </a:p>
          <a:p>
            <a:pPr lvl="1"/>
            <a:r>
              <a:rPr lang="en-US" dirty="0"/>
              <a:t>A female be selected for directorship and compensation committee </a:t>
            </a:r>
          </a:p>
          <a:p>
            <a:r>
              <a:rPr lang="en-US" dirty="0"/>
              <a:t>Identify broad implications of this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9E2D7-28D7-4ABB-8D9C-AF6F18425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F3CD7-C365-4BEA-9DE8-B3640C7B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 Boulangerie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F88F-8CB8-4A6F-BDE9-FA73D9E19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Bakery in Oakville, Ontario</a:t>
            </a:r>
          </a:p>
          <a:p>
            <a:pPr lvl="1"/>
            <a:r>
              <a:rPr lang="en-US" dirty="0"/>
              <a:t> When purchased, single site retail and café </a:t>
            </a:r>
          </a:p>
          <a:p>
            <a:pPr lvl="1"/>
            <a:r>
              <a:rPr lang="en-US" dirty="0"/>
              <a:t>Ray Pane added wholesale operation </a:t>
            </a:r>
          </a:p>
          <a:p>
            <a:r>
              <a:rPr lang="en-US" dirty="0"/>
              <a:t>Plan to expand wholesale business </a:t>
            </a:r>
          </a:p>
          <a:p>
            <a:pPr lvl="1"/>
            <a:r>
              <a:rPr lang="en-US" dirty="0"/>
              <a:t>From 20km to 120km coverage  </a:t>
            </a:r>
          </a:p>
          <a:p>
            <a:pPr lvl="1"/>
            <a:r>
              <a:rPr lang="en-US" dirty="0"/>
              <a:t>Include grocery stores </a:t>
            </a:r>
          </a:p>
          <a:p>
            <a:pPr lvl="1"/>
            <a:r>
              <a:rPr lang="en-US" dirty="0"/>
              <a:t>Add product line </a:t>
            </a:r>
          </a:p>
          <a:p>
            <a:pPr lvl="1"/>
            <a:r>
              <a:rPr lang="en-US" dirty="0"/>
              <a:t>Goal: triple profits  in 3 years </a:t>
            </a:r>
          </a:p>
          <a:p>
            <a:r>
              <a:rPr lang="en-US" dirty="0"/>
              <a:t>What are the operational risks?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58A10-83FD-4EDF-BF56-EB163649A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3EBB9-17C5-4F38-9799-4EB7C624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 erm program at general motors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1109E-2B08-41CC-947E-F9C6462AE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Background </a:t>
            </a:r>
          </a:p>
          <a:p>
            <a:r>
              <a:rPr lang="en-US" dirty="0"/>
              <a:t>GM approach to ERM </a:t>
            </a:r>
          </a:p>
          <a:p>
            <a:r>
              <a:rPr lang="en-US" dirty="0"/>
              <a:t>Game theory </a:t>
            </a:r>
          </a:p>
          <a:p>
            <a:r>
              <a:rPr lang="en-US" dirty="0"/>
              <a:t>Looking forward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D3BD3-7ED6-4483-901A-0C8A020E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4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E7CBF-C2C3-47C7-AD38-A356DEFA2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at general motors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2C356-4171-47E2-A0C1-F32BAA4668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dirty="0"/>
              <a:t>ERM program began in 2010 </a:t>
            </a:r>
          </a:p>
          <a:p>
            <a:r>
              <a:rPr lang="en-US" dirty="0"/>
              <a:t>ERM to help achieve competitive advantage </a:t>
            </a:r>
          </a:p>
          <a:p>
            <a:pPr lvl="1"/>
            <a:r>
              <a:rPr lang="en-US" dirty="0"/>
              <a:t>New CEO </a:t>
            </a:r>
          </a:p>
          <a:p>
            <a:pPr lvl="1"/>
            <a:r>
              <a:rPr lang="en-US" dirty="0"/>
              <a:t>GM bankruptcy in 2009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4C783-0A4E-4526-853B-E4B6B7633E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dirty="0"/>
              <a:t>CRO appointed </a:t>
            </a:r>
          </a:p>
          <a:p>
            <a:pPr lvl="1"/>
            <a:r>
              <a:rPr lang="en-US" dirty="0"/>
              <a:t>Financial and Risk Policy Committee formed </a:t>
            </a:r>
          </a:p>
          <a:p>
            <a:r>
              <a:rPr lang="en-US" dirty="0"/>
              <a:t>Risk officers identified and aligned to all CEO direct reports </a:t>
            </a:r>
          </a:p>
          <a:p>
            <a:r>
              <a:rPr lang="en-US" dirty="0"/>
              <a:t>GM embraced aggressive 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C610E-44C1-4479-9320-41A4C6996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5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5D4C-7911-496E-8AD4-43C4623FD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 approach to 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86169-D471-4FDD-9537-6E49DE31E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ERM built on GM’s vision </a:t>
            </a:r>
          </a:p>
          <a:p>
            <a:pPr lvl="1"/>
            <a:r>
              <a:rPr lang="en-US" dirty="0"/>
              <a:t>Design, build, and sell the world’s best vehicles </a:t>
            </a:r>
          </a:p>
          <a:p>
            <a:r>
              <a:rPr lang="en-US" dirty="0"/>
              <a:t>Identify and manage key risks </a:t>
            </a:r>
          </a:p>
          <a:p>
            <a:pPr lvl="1"/>
            <a:r>
              <a:rPr lang="en-US" dirty="0"/>
              <a:t>Bottom-up approach </a:t>
            </a:r>
          </a:p>
          <a:p>
            <a:pPr lvl="1"/>
            <a:r>
              <a:rPr lang="en-US" dirty="0"/>
              <a:t>Focus on “what can go right” </a:t>
            </a:r>
          </a:p>
          <a:p>
            <a:r>
              <a:rPr lang="en-US" dirty="0"/>
              <a:t>Lessons learned </a:t>
            </a:r>
          </a:p>
          <a:p>
            <a:pPr lvl="1"/>
            <a:r>
              <a:rPr lang="en-US" dirty="0"/>
              <a:t>Gave responsibility of assessing risk probability and impact to senior executives </a:t>
            </a:r>
          </a:p>
          <a:p>
            <a:pPr lvl="1"/>
            <a:r>
              <a:rPr lang="en-US" dirty="0"/>
              <a:t>Replaced ranked risk list with tiered list </a:t>
            </a:r>
          </a:p>
          <a:p>
            <a:pPr lvl="1"/>
            <a:r>
              <a:rPr lang="en-US" dirty="0"/>
              <a:t>Implemented a 5 point scale to measure </a:t>
            </a:r>
          </a:p>
          <a:p>
            <a:pPr lvl="2"/>
            <a:r>
              <a:rPr lang="en-US" dirty="0"/>
              <a:t>Inherent risk </a:t>
            </a:r>
          </a:p>
          <a:p>
            <a:pPr lvl="2"/>
            <a:r>
              <a:rPr lang="en-US" dirty="0"/>
              <a:t>Current risk </a:t>
            </a:r>
          </a:p>
          <a:p>
            <a:pPr lvl="2"/>
            <a:r>
              <a:rPr lang="en-US" dirty="0"/>
              <a:t>Residual risk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20688-A524-44C1-BAC0-F247328B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2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E4CF4FA-AFB3-4BBC-973B-984085C29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1384119"/>
            <a:ext cx="6518800" cy="438389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46D24EF-15E9-4257-9112-03541398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>
                <a:solidFill>
                  <a:srgbClr val="FFFFFF"/>
                </a:solidFill>
              </a:rPr>
              <a:t>Gm risk management process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7C7D6-DBFC-42F1-9827-28B02A83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/>
              <a:pPr defTabSz="914400"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4050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468</Words>
  <Application>Microsoft Macintosh PowerPoint</Application>
  <PresentationFormat>Widescreen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Wingdings 2</vt:lpstr>
      <vt:lpstr>Dividend</vt:lpstr>
      <vt:lpstr>ITS 835 enterprise risk management Chapter 30, 31, &amp; 34</vt:lpstr>
      <vt:lpstr>overview</vt:lpstr>
      <vt:lpstr>Alleged Corruption at Chessfield</vt:lpstr>
      <vt:lpstr>Chessfield [cont’d]</vt:lpstr>
      <vt:lpstr>Bon Boulangerie</vt:lpstr>
      <vt:lpstr>Building an erm program at general motors</vt:lpstr>
      <vt:lpstr>Erm at general motors</vt:lpstr>
      <vt:lpstr>Gm approach to erm</vt:lpstr>
      <vt:lpstr>Gm risk management process</vt:lpstr>
      <vt:lpstr>Inherent &amp; Residual Risk scales</vt:lpstr>
      <vt:lpstr>Risk template example</vt:lpstr>
      <vt:lpstr>Game theory</vt:lpstr>
      <vt:lpstr>Looking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835 enterprise risk management Chapter 30, 31, &amp; 34</dc:title>
  <dc:creator>Jamia Mills</dc:creator>
  <cp:lastModifiedBy>Hussain, Azhar</cp:lastModifiedBy>
  <cp:revision>5</cp:revision>
  <dcterms:created xsi:type="dcterms:W3CDTF">2019-06-17T01:36:48Z</dcterms:created>
  <dcterms:modified xsi:type="dcterms:W3CDTF">2020-07-26T02:32:47Z</dcterms:modified>
</cp:coreProperties>
</file>