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Lst>
  <p:notesMasterIdLst>
    <p:notesMasterId r:id="rId36"/>
  </p:notesMasterIdLst>
  <p:sldIdLst>
    <p:sldId id="256" r:id="rId5"/>
    <p:sldId id="280"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70" r:id="rId19"/>
    <p:sldId id="271" r:id="rId20"/>
    <p:sldId id="272" r:id="rId21"/>
    <p:sldId id="273" r:id="rId22"/>
    <p:sldId id="274" r:id="rId23"/>
    <p:sldId id="275" r:id="rId24"/>
    <p:sldId id="276" r:id="rId25"/>
    <p:sldId id="277" r:id="rId26"/>
    <p:sldId id="278" r:id="rId27"/>
    <p:sldId id="279" r:id="rId28"/>
    <p:sldId id="281" r:id="rId29"/>
    <p:sldId id="282" r:id="rId30"/>
    <p:sldId id="283" r:id="rId31"/>
    <p:sldId id="284" r:id="rId32"/>
    <p:sldId id="285" r:id="rId33"/>
    <p:sldId id="286" r:id="rId34"/>
    <p:sldId id="28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0C20"/>
    <a:srgbClr val="A40000"/>
    <a:srgbClr val="FFFF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6" d="100"/>
          <a:sy n="86" d="100"/>
        </p:scale>
        <p:origin x="135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A6DD8F-A3C3-49C6-B472-48196674A0B9}" type="datetimeFigureOut">
              <a:rPr lang="en-US" smtClean="0"/>
              <a:t>4/8/2020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F395F9-2CC6-43D3-882D-887AF9DF084C}" type="slidenum">
              <a:rPr lang="en-US" smtClean="0"/>
              <a:t>‹#›</a:t>
            </a:fld>
            <a:endParaRPr lang="en-US" dirty="0"/>
          </a:p>
        </p:txBody>
      </p:sp>
    </p:spTree>
    <p:extLst>
      <p:ext uri="{BB962C8B-B14F-4D97-AF65-F5344CB8AC3E}">
        <p14:creationId xmlns:p14="http://schemas.microsoft.com/office/powerpoint/2010/main" val="1214702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90A76EC-A731-41A5-95F0-9AC15B45DAB8}" type="slidenum">
              <a:rPr lang="en-GB" altLang="en-US" smtClean="0"/>
              <a:pPr eaLnBrk="1" hangingPunct="1">
                <a:spcBef>
                  <a:spcPct val="0"/>
                </a:spcBef>
              </a:pPr>
              <a:t>3</a:t>
            </a:fld>
            <a:endParaRPr lang="en-GB" altLang="en-US" dirty="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p>
        </p:txBody>
      </p:sp>
    </p:spTree>
    <p:extLst>
      <p:ext uri="{BB962C8B-B14F-4D97-AF65-F5344CB8AC3E}">
        <p14:creationId xmlns:p14="http://schemas.microsoft.com/office/powerpoint/2010/main" val="3224701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E570667-D8D1-4F9E-B0AE-1D9A3C50DAC5}" type="slidenum">
              <a:rPr lang="en-GB" altLang="en-US" smtClean="0"/>
              <a:pPr eaLnBrk="1" hangingPunct="1">
                <a:spcBef>
                  <a:spcPct val="0"/>
                </a:spcBef>
              </a:pPr>
              <a:t>4</a:t>
            </a:fld>
            <a:endParaRPr lang="en-GB" altLang="en-US" dirty="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p>
        </p:txBody>
      </p:sp>
    </p:spTree>
    <p:extLst>
      <p:ext uri="{BB962C8B-B14F-4D97-AF65-F5344CB8AC3E}">
        <p14:creationId xmlns:p14="http://schemas.microsoft.com/office/powerpoint/2010/main" val="2335766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8262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126"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457200" y="1143001"/>
            <a:ext cx="8229600" cy="5410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914400" y="6757826"/>
            <a:ext cx="2743200" cy="136617"/>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0">
              <a:buNone/>
            </a:pPr>
            <a:r>
              <a:rPr lang="en-US" sz="2400" kern="1200" dirty="0">
                <a:solidFill>
                  <a:schemeClr val="tx1"/>
                </a:solidFill>
                <a:effectLst/>
                <a:latin typeface="+mn-lt"/>
                <a:ea typeface="+mn-ea"/>
                <a:cs typeface="+mn-cs"/>
              </a:rPr>
              <a:t>© McGraw-Hill Education</a:t>
            </a:r>
            <a:endParaRPr lang="en-US" sz="4000" kern="1200" dirty="0">
              <a:solidFill>
                <a:schemeClr val="tx1"/>
              </a:solidFill>
              <a:effectLst/>
              <a:latin typeface="+mn-lt"/>
              <a:ea typeface="+mn-ea"/>
              <a:cs typeface="+mn-cs"/>
            </a:endParaRPr>
          </a:p>
          <a:p>
            <a:pPr marL="0" indent="0">
              <a:buNone/>
            </a:pPr>
            <a:endParaRPr lang="en-US" sz="3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70203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126"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457200" y="1143001"/>
            <a:ext cx="8229600" cy="5410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descr="©McGraw-Hill Education. All rights reserved. Authorized only for instructor use in the classroom.  No reproduction or further distribution permitted without the prior written consent of McGraw-Hill Education.&#10;">
            <a:extLst>
              <a:ext uri="{FF2B5EF4-FFF2-40B4-BE49-F238E27FC236}">
                <a16:creationId xmlns:a16="http://schemas.microsoft.com/office/drawing/2014/main" id="{1DE01F5C-F1FD-41C7-B0E6-6490638DFE40}"/>
              </a:ext>
            </a:extLst>
          </p:cNvPr>
          <p:cNvSpPr txBox="1">
            <a:spLocks/>
          </p:cNvSpPr>
          <p:nvPr userDrawn="1"/>
        </p:nvSpPr>
        <p:spPr>
          <a:xfrm>
            <a:off x="-17586" y="6714386"/>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defRPr/>
            </a:pPr>
            <a:r>
              <a:rPr lang="en-US" dirty="0"/>
              <a:t>© McGraw-Hill Education</a:t>
            </a:r>
          </a:p>
          <a:p>
            <a:pPr marL="0" lvl="0" indent="0">
              <a:buNone/>
              <a:defRPr/>
            </a:pPr>
            <a:endParaRPr lang="en-US" dirty="0"/>
          </a:p>
        </p:txBody>
      </p:sp>
    </p:spTree>
    <p:extLst>
      <p:ext uri="{BB962C8B-B14F-4D97-AF65-F5344CB8AC3E}">
        <p14:creationId xmlns:p14="http://schemas.microsoft.com/office/powerpoint/2010/main" val="253124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126"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457200" y="1143001"/>
            <a:ext cx="8229600" cy="5410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914400" y="6757826"/>
            <a:ext cx="2743200" cy="136617"/>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0">
              <a:buNone/>
            </a:pPr>
            <a:r>
              <a:rPr lang="en-US" sz="2400" kern="1200" dirty="0">
                <a:solidFill>
                  <a:schemeClr val="tx1"/>
                </a:solidFill>
                <a:effectLst/>
                <a:latin typeface="+mn-lt"/>
                <a:ea typeface="+mn-ea"/>
                <a:cs typeface="+mn-cs"/>
              </a:rPr>
              <a:t>© McGraw-Hill Education</a:t>
            </a:r>
            <a:endParaRPr lang="en-US" sz="4000" kern="1200" dirty="0">
              <a:solidFill>
                <a:schemeClr val="tx1"/>
              </a:solidFill>
              <a:effectLst/>
              <a:latin typeface="+mn-lt"/>
              <a:ea typeface="+mn-ea"/>
              <a:cs typeface="+mn-cs"/>
            </a:endParaRPr>
          </a:p>
          <a:p>
            <a:pPr marL="0" indent="0">
              <a:buNone/>
            </a:pPr>
            <a:endParaRPr lang="en-US" sz="3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24190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bove text">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ext Placeholder 2"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914400" y="6757826"/>
            <a:ext cx="2743200" cy="136617"/>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0">
              <a:buNone/>
            </a:pPr>
            <a:r>
              <a:rPr lang="en-US" sz="2400" kern="1200" dirty="0">
                <a:solidFill>
                  <a:schemeClr val="tx1"/>
                </a:solidFill>
                <a:effectLst/>
                <a:latin typeface="+mn-lt"/>
                <a:ea typeface="+mn-ea"/>
                <a:cs typeface="+mn-cs"/>
              </a:rPr>
              <a:t>© McGraw-Hill Education</a:t>
            </a:r>
            <a:endParaRPr lang="en-US" sz="4000" kern="1200" dirty="0">
              <a:solidFill>
                <a:schemeClr val="tx1"/>
              </a:solidFill>
              <a:effectLst/>
              <a:latin typeface="+mn-lt"/>
              <a:ea typeface="+mn-ea"/>
              <a:cs typeface="+mn-cs"/>
            </a:endParaRPr>
          </a:p>
          <a:p>
            <a:pPr marL="0" indent="0">
              <a:buNone/>
            </a:pPr>
            <a:endParaRPr lang="en-US" sz="3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066373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r_Title Only (Title can be hidden)">
    <p:spTree>
      <p:nvGrpSpPr>
        <p:cNvPr id="1" name=""/>
        <p:cNvGrpSpPr/>
        <p:nvPr/>
      </p:nvGrpSpPr>
      <p:grpSpPr>
        <a:xfrm>
          <a:off x="0" y="0"/>
          <a:ext cx="0" cy="0"/>
          <a:chOff x="0" y="0"/>
          <a:chExt cx="0" cy="0"/>
        </a:xfrm>
      </p:grpSpPr>
      <p:sp>
        <p:nvSpPr>
          <p:cNvPr id="4" name="Title 1"/>
          <p:cNvSpPr>
            <a:spLocks noGrp="1"/>
          </p:cNvSpPr>
          <p:nvPr>
            <p:ph type="title"/>
          </p:nvPr>
        </p:nvSpPr>
        <p:spPr>
          <a:xfrm>
            <a:off x="-20711" y="228600"/>
            <a:ext cx="9185423"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Text Placeholder 2"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914400" y="6757826"/>
            <a:ext cx="2743200" cy="136617"/>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0">
              <a:buNone/>
            </a:pPr>
            <a:r>
              <a:rPr lang="en-US" sz="2400" kern="1200" dirty="0">
                <a:solidFill>
                  <a:schemeClr val="tx1"/>
                </a:solidFill>
                <a:effectLst/>
                <a:latin typeface="+mn-lt"/>
                <a:ea typeface="+mn-ea"/>
                <a:cs typeface="+mn-cs"/>
              </a:rPr>
              <a:t>© McGraw-Hill Education</a:t>
            </a:r>
            <a:endParaRPr lang="en-US" sz="4000" kern="1200" dirty="0">
              <a:solidFill>
                <a:schemeClr val="tx1"/>
              </a:solidFill>
              <a:effectLst/>
              <a:latin typeface="+mn-lt"/>
              <a:ea typeface="+mn-ea"/>
              <a:cs typeface="+mn-cs"/>
            </a:endParaRPr>
          </a:p>
          <a:p>
            <a:pPr marL="0" indent="0">
              <a:buNone/>
            </a:pPr>
            <a:endParaRPr lang="en-US" sz="3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145982200"/>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guide id="3" pos="518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lor_SimpleTitle&amp;Subtitl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ext Placeholder 2"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914400" y="6757826"/>
            <a:ext cx="2743200" cy="136617"/>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0">
              <a:buNone/>
            </a:pPr>
            <a:r>
              <a:rPr lang="en-US" sz="2400" kern="1200" dirty="0">
                <a:solidFill>
                  <a:schemeClr val="tx1"/>
                </a:solidFill>
                <a:effectLst/>
                <a:latin typeface="+mn-lt"/>
                <a:ea typeface="+mn-ea"/>
                <a:cs typeface="+mn-cs"/>
              </a:rPr>
              <a:t>© McGraw-Hill Education</a:t>
            </a:r>
            <a:endParaRPr lang="en-US" sz="4000" kern="1200" dirty="0">
              <a:solidFill>
                <a:schemeClr val="tx1"/>
              </a:solidFill>
              <a:effectLst/>
              <a:latin typeface="+mn-lt"/>
              <a:ea typeface="+mn-ea"/>
              <a:cs typeface="+mn-cs"/>
            </a:endParaRPr>
          </a:p>
          <a:p>
            <a:pPr marL="0" indent="0">
              <a:buNone/>
            </a:pPr>
            <a:endParaRPr lang="en-US" sz="3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744905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olor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8" name="Text Placeholder 7"/>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
        <p:nvSpPr>
          <p:cNvPr id="7" name="Text Placeholder 2"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914400" y="6757826"/>
            <a:ext cx="2743200" cy="136617"/>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0">
              <a:buNone/>
            </a:pPr>
            <a:r>
              <a:rPr lang="en-US" sz="2400" kern="1200" dirty="0">
                <a:solidFill>
                  <a:schemeClr val="tx1"/>
                </a:solidFill>
                <a:effectLst/>
                <a:latin typeface="+mn-lt"/>
                <a:ea typeface="+mn-ea"/>
                <a:cs typeface="+mn-cs"/>
              </a:rPr>
              <a:t>© McGraw-Hill Education</a:t>
            </a:r>
            <a:endParaRPr lang="en-US" sz="4000" kern="1200" dirty="0">
              <a:solidFill>
                <a:schemeClr val="tx1"/>
              </a:solidFill>
              <a:effectLst/>
              <a:latin typeface="+mn-lt"/>
              <a:ea typeface="+mn-ea"/>
              <a:cs typeface="+mn-cs"/>
            </a:endParaRPr>
          </a:p>
          <a:p>
            <a:pPr marL="0" indent="0">
              <a:buNone/>
            </a:pPr>
            <a:endParaRPr lang="en-US" sz="3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81122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lor_SimpleTitle&amp;Subtitl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ext Placeholder 2"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914400" y="6757826"/>
            <a:ext cx="2743200" cy="136617"/>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0">
              <a:buNone/>
            </a:pPr>
            <a:r>
              <a:rPr lang="en-US" sz="2400" kern="1200" dirty="0">
                <a:solidFill>
                  <a:schemeClr val="tx1"/>
                </a:solidFill>
                <a:effectLst/>
                <a:latin typeface="+mn-lt"/>
                <a:ea typeface="+mn-ea"/>
                <a:cs typeface="+mn-cs"/>
              </a:rPr>
              <a:t>© McGraw-Hill Education</a:t>
            </a:r>
            <a:endParaRPr lang="en-US" sz="4000" kern="1200" dirty="0">
              <a:solidFill>
                <a:schemeClr val="tx1"/>
              </a:solidFill>
              <a:effectLst/>
              <a:latin typeface="+mn-lt"/>
              <a:ea typeface="+mn-ea"/>
              <a:cs typeface="+mn-cs"/>
            </a:endParaRPr>
          </a:p>
          <a:p>
            <a:pPr marL="0" indent="0">
              <a:buNone/>
            </a:pPr>
            <a:endParaRPr lang="en-US" sz="3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013190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lide">
    <p:bg>
      <p:bgPr>
        <a:gradFill flip="none" rotWithShape="1">
          <a:gsLst>
            <a:gs pos="39000">
              <a:schemeClr val="accent1">
                <a:tint val="66000"/>
                <a:satMod val="160000"/>
              </a:schemeClr>
            </a:gs>
            <a:gs pos="98000">
              <a:srgbClr val="A40000"/>
            </a:gs>
            <a:gs pos="0">
              <a:srgbClr val="002060"/>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3600"/>
            <a:ext cx="3284368" cy="2895600"/>
          </a:xfrm>
          <a:prstGeom prst="rect">
            <a:avLst/>
          </a:prstGeom>
        </p:spPr>
        <p:txBody>
          <a:bodyPr/>
          <a:lstStyle>
            <a:lvl1pPr>
              <a:defRPr>
                <a:solidFill>
                  <a:schemeClr val="bg1"/>
                </a:solidFill>
              </a:defRPr>
            </a:lvl1pPr>
          </a:lstStyle>
          <a:p>
            <a:r>
              <a:rPr lang="en-US" dirty="0"/>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0" y="685800"/>
            <a:ext cx="4728436" cy="5486400"/>
          </a:xfrm>
          <a:prstGeom prst="rect">
            <a:avLst/>
          </a:prstGeom>
          <a:ln w="38100">
            <a:solidFill>
              <a:schemeClr val="tx1"/>
            </a:solidFill>
          </a:ln>
          <a:effectLst>
            <a:outerShdw blurRad="190500" algn="tl" rotWithShape="0">
              <a:srgbClr val="000000">
                <a:alpha val="70000"/>
              </a:srgbClr>
            </a:outerShdw>
          </a:effectLst>
        </p:spPr>
      </p:pic>
      <p:sp>
        <p:nvSpPr>
          <p:cNvPr id="12" name="TextBox 11"/>
          <p:cNvSpPr txBox="1"/>
          <p:nvPr userDrawn="1"/>
        </p:nvSpPr>
        <p:spPr>
          <a:xfrm>
            <a:off x="76200" y="76200"/>
            <a:ext cx="685800" cy="400110"/>
          </a:xfrm>
          <a:prstGeom prst="rect">
            <a:avLst/>
          </a:prstGeom>
          <a:noFill/>
        </p:spPr>
        <p:txBody>
          <a:bodyPr wrap="squar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14 e</a:t>
            </a:r>
          </a:p>
        </p:txBody>
      </p:sp>
    </p:spTree>
    <p:extLst>
      <p:ext uri="{BB962C8B-B14F-4D97-AF65-F5344CB8AC3E}">
        <p14:creationId xmlns:p14="http://schemas.microsoft.com/office/powerpoint/2010/main" val="2734530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1109966"/>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447800"/>
            <a:ext cx="8458200" cy="5029200"/>
          </a:xfrm>
          <a:prstGeom prst="rect">
            <a:avLst/>
          </a:prstGeom>
        </p:spPr>
        <p:txBody>
          <a:bodyPr/>
          <a:lstStyle>
            <a:lvl1pPr marL="342900" indent="-342900">
              <a:buClr>
                <a:srgbClr val="0070C0"/>
              </a:buClr>
              <a:buFont typeface="Arial" panose="020B0604020202020204" pitchFamily="34" charset="0"/>
              <a:buChar char="•"/>
              <a:defRPr sz="3000">
                <a:latin typeface="Times New Roman" panose="02020603050405020304" pitchFamily="18" charset="0"/>
                <a:cs typeface="Times New Roman" panose="02020603050405020304" pitchFamily="18" charset="0"/>
              </a:defRPr>
            </a:lvl1pPr>
            <a:lvl2pPr marL="742950" indent="-285750">
              <a:buClr>
                <a:srgbClr val="0070C0"/>
              </a:buClr>
              <a:buFont typeface="Arial" panose="020B0604020202020204" pitchFamily="34" charset="0"/>
              <a:buChar char="•"/>
              <a:defRPr>
                <a:latin typeface="Times New Roman" panose="02020603050405020304" pitchFamily="18" charset="0"/>
                <a:cs typeface="Times New Roman" panose="02020603050405020304" pitchFamily="18" charset="0"/>
              </a:defRPr>
            </a:lvl2pPr>
            <a:lvl3pPr marL="1143000" indent="-228600">
              <a:buClr>
                <a:srgbClr val="0070C0"/>
              </a:buClr>
              <a:buFont typeface="Arial" panose="020B0604020202020204" pitchFamily="34" charset="0"/>
              <a:buChar char="•"/>
              <a:defRPr sz="2600">
                <a:latin typeface="Times New Roman" panose="02020603050405020304" pitchFamily="18" charset="0"/>
                <a:cs typeface="Times New Roman" panose="02020603050405020304" pitchFamily="18" charset="0"/>
              </a:defRPr>
            </a:lvl3pPr>
            <a:lvl4pPr marL="1600200" indent="-228600">
              <a:buClr>
                <a:srgbClr val="0070C0"/>
              </a:buClr>
              <a:buFont typeface="Arial" panose="020B0604020202020204" pitchFamily="34" charset="0"/>
              <a:buChar char="•"/>
              <a:defRPr sz="2400">
                <a:latin typeface="Times New Roman" panose="02020603050405020304" pitchFamily="18" charset="0"/>
                <a:cs typeface="Times New Roman" panose="02020603050405020304" pitchFamily="18" charset="0"/>
              </a:defRPr>
            </a:lvl4pPr>
            <a:lvl5pPr marL="2057400" indent="-228600">
              <a:buClr>
                <a:srgbClr val="0070C0"/>
              </a:buClr>
              <a:buFont typeface="Arial" panose="020B0604020202020204" pitchFamily="34" charset="0"/>
              <a:buChar cha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ounded Rectangle 10"/>
          <p:cNvSpPr/>
          <p:nvPr userDrawn="1"/>
        </p:nvSpPr>
        <p:spPr>
          <a:xfrm>
            <a:off x="152400" y="4648200"/>
            <a:ext cx="45719" cy="2286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userDrawn="1"/>
        </p:nvSpPr>
        <p:spPr>
          <a:xfrm>
            <a:off x="152400" y="4191000"/>
            <a:ext cx="45719" cy="3810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914400" y="6757826"/>
            <a:ext cx="2743200" cy="136617"/>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0">
              <a:buNone/>
            </a:pPr>
            <a:r>
              <a:rPr lang="en-US" sz="2400" kern="1200" dirty="0">
                <a:solidFill>
                  <a:schemeClr val="tx1"/>
                </a:solidFill>
                <a:effectLst/>
                <a:latin typeface="+mn-lt"/>
                <a:ea typeface="+mn-ea"/>
                <a:cs typeface="+mn-cs"/>
              </a:rPr>
              <a:t>© McGraw-Hill Education</a:t>
            </a:r>
            <a:endParaRPr lang="en-US" sz="4000" kern="1200" dirty="0">
              <a:solidFill>
                <a:schemeClr val="tx1"/>
              </a:solidFill>
              <a:effectLst/>
              <a:latin typeface="+mn-lt"/>
              <a:ea typeface="+mn-ea"/>
              <a:cs typeface="+mn-cs"/>
            </a:endParaRPr>
          </a:p>
          <a:p>
            <a:pPr marL="0" indent="0">
              <a:buNone/>
            </a:pPr>
            <a:endParaRPr lang="en-US" sz="3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07963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a:t>Click to edit Master title style</a:t>
            </a:r>
            <a:endParaRPr lang="en-US" dirty="0"/>
          </a:p>
        </p:txBody>
      </p:sp>
      <p:sp>
        <p:nvSpPr>
          <p:cNvPr id="7" name="Text"/>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914400" y="6757826"/>
            <a:ext cx="2743200" cy="136617"/>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0">
              <a:buNone/>
            </a:pPr>
            <a:r>
              <a:rPr lang="en-US" sz="2400" kern="1200" dirty="0">
                <a:solidFill>
                  <a:schemeClr val="tx1"/>
                </a:solidFill>
                <a:effectLst/>
                <a:latin typeface="+mn-lt"/>
                <a:ea typeface="+mn-ea"/>
                <a:cs typeface="+mn-cs"/>
              </a:rPr>
              <a:t>© McGraw-Hill Education</a:t>
            </a:r>
            <a:endParaRPr lang="en-US" sz="4000" kern="1200" dirty="0">
              <a:solidFill>
                <a:schemeClr val="tx1"/>
              </a:solidFill>
              <a:effectLst/>
              <a:latin typeface="+mn-lt"/>
              <a:ea typeface="+mn-ea"/>
              <a:cs typeface="+mn-cs"/>
            </a:endParaRPr>
          </a:p>
          <a:p>
            <a:pPr marL="0" indent="0">
              <a:buNone/>
            </a:pPr>
            <a:endParaRPr lang="en-US" sz="3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135888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ounded Rectangle 6"/>
          <p:cNvSpPr/>
          <p:nvPr userDrawn="1"/>
        </p:nvSpPr>
        <p:spPr>
          <a:xfrm>
            <a:off x="152400" y="4953000"/>
            <a:ext cx="45719" cy="16764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userDrawn="1"/>
        </p:nvSpPr>
        <p:spPr>
          <a:xfrm>
            <a:off x="152400" y="4648200"/>
            <a:ext cx="45719" cy="2286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userDrawn="1"/>
        </p:nvSpPr>
        <p:spPr>
          <a:xfrm>
            <a:off x="152400" y="4191000"/>
            <a:ext cx="45719" cy="3810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title"/>
          </p:nvPr>
        </p:nvSpPr>
        <p:spPr>
          <a:xfrm>
            <a:off x="457200" y="228600"/>
            <a:ext cx="8458200" cy="1109966"/>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2" name="Text Placeholder 2"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914400" y="6757826"/>
            <a:ext cx="2743200" cy="136617"/>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0">
              <a:buNone/>
            </a:pPr>
            <a:r>
              <a:rPr lang="en-US" sz="2400" kern="1200" dirty="0">
                <a:solidFill>
                  <a:schemeClr val="tx1"/>
                </a:solidFill>
                <a:effectLst/>
                <a:latin typeface="+mn-lt"/>
                <a:ea typeface="+mn-ea"/>
                <a:cs typeface="+mn-cs"/>
              </a:rPr>
              <a:t>© McGraw-Hill Education</a:t>
            </a:r>
            <a:endParaRPr lang="en-US" sz="4000" kern="1200" dirty="0">
              <a:solidFill>
                <a:schemeClr val="tx1"/>
              </a:solidFill>
              <a:effectLst/>
              <a:latin typeface="+mn-lt"/>
              <a:ea typeface="+mn-ea"/>
              <a:cs typeface="+mn-cs"/>
            </a:endParaRPr>
          </a:p>
          <a:p>
            <a:pPr marL="0" indent="0">
              <a:buNone/>
            </a:pPr>
            <a:endParaRPr lang="en-US" sz="3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36794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Text Placeholder 2"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914400" y="6757826"/>
            <a:ext cx="2743200" cy="136617"/>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0">
              <a:buNone/>
            </a:pPr>
            <a:r>
              <a:rPr lang="en-US" sz="2400" kern="1200" dirty="0">
                <a:solidFill>
                  <a:schemeClr val="tx1"/>
                </a:solidFill>
                <a:effectLst/>
                <a:latin typeface="+mn-lt"/>
                <a:ea typeface="+mn-ea"/>
                <a:cs typeface="+mn-cs"/>
              </a:rPr>
              <a:t>© McGraw-Hill Education</a:t>
            </a:r>
            <a:endParaRPr lang="en-US" sz="4000" kern="1200" dirty="0">
              <a:solidFill>
                <a:schemeClr val="tx1"/>
              </a:solidFill>
              <a:effectLst/>
              <a:latin typeface="+mn-lt"/>
              <a:ea typeface="+mn-ea"/>
              <a:cs typeface="+mn-cs"/>
            </a:endParaRPr>
          </a:p>
          <a:p>
            <a:pPr marL="0" indent="0">
              <a:buNone/>
            </a:pPr>
            <a:endParaRPr lang="en-US" sz="3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687028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Rectangle 7"/>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272201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Placeholder 2"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914400" y="6757826"/>
            <a:ext cx="2743200" cy="136617"/>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0">
              <a:buNone/>
            </a:pPr>
            <a:r>
              <a:rPr lang="en-US" sz="2400" kern="1200" dirty="0">
                <a:solidFill>
                  <a:schemeClr val="tx1"/>
                </a:solidFill>
                <a:effectLst/>
                <a:latin typeface="+mn-lt"/>
                <a:ea typeface="+mn-ea"/>
                <a:cs typeface="+mn-cs"/>
              </a:rPr>
              <a:t>© McGraw-Hill Education</a:t>
            </a:r>
            <a:endParaRPr lang="en-US" sz="4000" kern="1200" dirty="0">
              <a:solidFill>
                <a:schemeClr val="tx1"/>
              </a:solidFill>
              <a:effectLst/>
              <a:latin typeface="+mn-lt"/>
              <a:ea typeface="+mn-ea"/>
              <a:cs typeface="+mn-cs"/>
            </a:endParaRPr>
          </a:p>
          <a:p>
            <a:pPr marL="0" indent="0">
              <a:buNone/>
            </a:pPr>
            <a:endParaRPr lang="en-US" sz="3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08685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Text Placeholder 2"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914400" y="6757826"/>
            <a:ext cx="2743200" cy="136617"/>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0">
              <a:buNone/>
            </a:pPr>
            <a:r>
              <a:rPr lang="en-US" sz="2400" kern="1200" dirty="0">
                <a:solidFill>
                  <a:schemeClr val="tx1"/>
                </a:solidFill>
                <a:effectLst/>
                <a:latin typeface="+mn-lt"/>
                <a:ea typeface="+mn-ea"/>
                <a:cs typeface="+mn-cs"/>
              </a:rPr>
              <a:t>© McGraw-Hill Education</a:t>
            </a:r>
            <a:endParaRPr lang="en-US" sz="4000" kern="1200" dirty="0">
              <a:solidFill>
                <a:schemeClr val="tx1"/>
              </a:solidFill>
              <a:effectLst/>
              <a:latin typeface="+mn-lt"/>
              <a:ea typeface="+mn-ea"/>
              <a:cs typeface="+mn-cs"/>
            </a:endParaRPr>
          </a:p>
          <a:p>
            <a:pPr marL="0" indent="0">
              <a:buNone/>
            </a:pPr>
            <a:endParaRPr lang="en-US" sz="3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692268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Text Placeholder 2"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914400" y="6757826"/>
            <a:ext cx="2743200" cy="136617"/>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0">
              <a:buNone/>
            </a:pPr>
            <a:r>
              <a:rPr lang="en-US" sz="2400" kern="1200" dirty="0">
                <a:solidFill>
                  <a:schemeClr val="tx1"/>
                </a:solidFill>
                <a:effectLst/>
                <a:latin typeface="+mn-lt"/>
                <a:ea typeface="+mn-ea"/>
                <a:cs typeface="+mn-cs"/>
              </a:rPr>
              <a:t>© McGraw-Hill Education</a:t>
            </a:r>
            <a:endParaRPr lang="en-US" sz="4000" kern="1200" dirty="0">
              <a:solidFill>
                <a:schemeClr val="tx1"/>
              </a:solidFill>
              <a:effectLst/>
              <a:latin typeface="+mn-lt"/>
              <a:ea typeface="+mn-ea"/>
              <a:cs typeface="+mn-cs"/>
            </a:endParaRPr>
          </a:p>
          <a:p>
            <a:pPr marL="0" indent="0">
              <a:buNone/>
            </a:pPr>
            <a:endParaRPr lang="en-US" sz="3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861409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_Content with Left Side-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3"/>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2"/>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914400" y="6757826"/>
            <a:ext cx="2743200" cy="136617"/>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0">
              <a:buNone/>
            </a:pPr>
            <a:r>
              <a:rPr lang="en-US" sz="2400" kern="1200" dirty="0">
                <a:solidFill>
                  <a:schemeClr val="tx1"/>
                </a:solidFill>
                <a:effectLst/>
                <a:latin typeface="+mn-lt"/>
                <a:ea typeface="+mn-ea"/>
                <a:cs typeface="+mn-cs"/>
              </a:rPr>
              <a:t>© McGraw-Hill Education</a:t>
            </a:r>
            <a:endParaRPr lang="en-US" sz="4000" kern="1200" dirty="0">
              <a:solidFill>
                <a:schemeClr val="tx1"/>
              </a:solidFill>
              <a:effectLst/>
              <a:latin typeface="+mn-lt"/>
              <a:ea typeface="+mn-ea"/>
              <a:cs typeface="+mn-cs"/>
            </a:endParaRPr>
          </a:p>
          <a:p>
            <a:pPr marL="0" indent="0">
              <a:buNone/>
            </a:pPr>
            <a:endParaRPr lang="en-US" sz="3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853574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or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914400" y="6757826"/>
            <a:ext cx="2743200" cy="136617"/>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0">
              <a:buNone/>
            </a:pPr>
            <a:r>
              <a:rPr lang="en-US" sz="2400" kern="1200" dirty="0">
                <a:solidFill>
                  <a:schemeClr val="tx1"/>
                </a:solidFill>
                <a:effectLst/>
                <a:latin typeface="+mn-lt"/>
                <a:ea typeface="+mn-ea"/>
                <a:cs typeface="+mn-cs"/>
              </a:rPr>
              <a:t>© McGraw-Hill Education</a:t>
            </a:r>
            <a:endParaRPr lang="en-US" sz="4000" kern="1200" dirty="0">
              <a:solidFill>
                <a:schemeClr val="tx1"/>
              </a:solidFill>
              <a:effectLst/>
              <a:latin typeface="+mn-lt"/>
              <a:ea typeface="+mn-ea"/>
              <a:cs typeface="+mn-cs"/>
            </a:endParaRPr>
          </a:p>
          <a:p>
            <a:pPr marL="0" indent="0">
              <a:buNone/>
            </a:pPr>
            <a:endParaRPr lang="en-US" sz="3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819900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Logo: McGraw-Hill Education"/>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ctangle 12"/>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Picture 11" descr="Tagline: Because learning changes everything.™"/>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398537024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54" r:id="rId2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28.xml"/><Relationship Id="rId1" Type="http://schemas.openxmlformats.org/officeDocument/2006/relationships/slideLayout" Target="../slideLayouts/slideLayout9.xml"/><Relationship Id="rId4" Type="http://schemas.openxmlformats.org/officeDocument/2006/relationships/slide" Target="slide5.xml"/></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29.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5.png"/><Relationship Id="rId1" Type="http://schemas.openxmlformats.org/officeDocument/2006/relationships/slideLayout" Target="../slideLayouts/slideLayout9.xml"/><Relationship Id="rId4" Type="http://schemas.openxmlformats.org/officeDocument/2006/relationships/slide" Target="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3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15.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1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17.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2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27.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altLang="en-US" dirty="0"/>
              <a:t>Chapter </a:t>
            </a:r>
            <a:r>
              <a:rPr lang="en-US" altLang="en-US" dirty="0"/>
              <a:t>11</a:t>
            </a:r>
            <a:endParaRPr lang="en-IN" altLang="en-US" dirty="0"/>
          </a:p>
        </p:txBody>
      </p:sp>
      <p:sp>
        <p:nvSpPr>
          <p:cNvPr id="7" name="Text Placeholder 6">
            <a:extLst>
              <a:ext uri="{FF2B5EF4-FFF2-40B4-BE49-F238E27FC236}">
                <a16:creationId xmlns:a16="http://schemas.microsoft.com/office/drawing/2014/main" id="{42C3EF04-BDC6-4ED5-856F-333758B6D098}"/>
              </a:ext>
            </a:extLst>
          </p:cNvPr>
          <p:cNvSpPr>
            <a:spLocks noGrp="1"/>
          </p:cNvSpPr>
          <p:nvPr>
            <p:ph type="body" sz="quarter" idx="10"/>
          </p:nvPr>
        </p:nvSpPr>
        <p:spPr/>
        <p:txBody>
          <a:bodyPr/>
          <a:lstStyle/>
          <a:p>
            <a:pPr algn="ctr"/>
            <a:r>
              <a:rPr lang="en-US" altLang="en-US" sz="3200" dirty="0">
                <a:latin typeface="+mn-lt"/>
              </a:rPr>
              <a:t>Pricing Strategy</a:t>
            </a:r>
            <a:endParaRPr lang="en-US" sz="3200" dirty="0">
              <a:latin typeface="+mn-lt"/>
            </a:endParaRPr>
          </a:p>
        </p:txBody>
      </p:sp>
      <p:sp>
        <p:nvSpPr>
          <p:cNvPr id="6" name="Text Placeholder 2" descr="©McGraw-Hill Education. All rights reserved. Authorized only for instructor use in the classroom.  No reproduction or further distribution permitted without the prior written consent of McGraw-Hill Education.&#10;">
            <a:extLst>
              <a:ext uri="{FF2B5EF4-FFF2-40B4-BE49-F238E27FC236}">
                <a16:creationId xmlns:a16="http://schemas.microsoft.com/office/drawing/2014/main" id="{FA96C352-D735-40E4-8645-E28F98221C6E}"/>
              </a:ext>
            </a:extLst>
          </p:cNvPr>
          <p:cNvSpPr txBox="1">
            <a:spLocks/>
          </p:cNvSpPr>
          <p:nvPr/>
        </p:nvSpPr>
        <p:spPr>
          <a:xfrm>
            <a:off x="-17586" y="6714386"/>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defRPr/>
            </a:pPr>
            <a:r>
              <a:rPr lang="en-US" dirty="0"/>
              <a:t>© McGraw-Hill Education. All rights reserved. Authorized only for instructor use in the classroom. No reproduction or further distribution permitted without the prior written consent of McGraw-Hill Education. </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46EBED5C-6CF8-4FB6-8EDD-CDBF31D08965}"/>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81000"/>
            <a:ext cx="4343400" cy="5495655"/>
          </a:xfrm>
          <a:prstGeom prst="rect">
            <a:avLst/>
          </a:prstGeom>
        </p:spPr>
      </p:pic>
    </p:spTree>
    <p:extLst>
      <p:ext uri="{BB962C8B-B14F-4D97-AF65-F5344CB8AC3E}">
        <p14:creationId xmlns:p14="http://schemas.microsoft.com/office/powerpoint/2010/main" val="2390852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Considerations in Pricing, 2</a:t>
            </a:r>
          </a:p>
        </p:txBody>
      </p:sp>
      <p:sp>
        <p:nvSpPr>
          <p:cNvPr id="3" name="Content Placeholder 2"/>
          <p:cNvSpPr>
            <a:spLocks noGrp="1"/>
          </p:cNvSpPr>
          <p:nvPr>
            <p:ph idx="1"/>
          </p:nvPr>
        </p:nvSpPr>
        <p:spPr/>
        <p:txBody>
          <a:bodyPr/>
          <a:lstStyle/>
          <a:p>
            <a:pPr marL="0" indent="0">
              <a:buNone/>
            </a:pPr>
            <a:r>
              <a:rPr lang="en-US" dirty="0"/>
              <a:t>Advantages of cost-oriented pricing</a:t>
            </a:r>
          </a:p>
          <a:p>
            <a:pPr>
              <a:buFont typeface="Arial" panose="020B0604020202020204" pitchFamily="34" charset="0"/>
              <a:buChar char="•"/>
            </a:pPr>
            <a:r>
              <a:rPr lang="en-US" sz="2200" dirty="0"/>
              <a:t>Simplicity</a:t>
            </a:r>
          </a:p>
          <a:p>
            <a:pPr>
              <a:buFont typeface="Arial" panose="020B0604020202020204" pitchFamily="34" charset="0"/>
              <a:buChar char="•"/>
            </a:pPr>
            <a:r>
              <a:rPr lang="en-US" sz="2200" dirty="0"/>
              <a:t>Yields a good pricing decision</a:t>
            </a:r>
          </a:p>
          <a:p>
            <a:pPr marL="0" indent="0">
              <a:buNone/>
            </a:pPr>
            <a:endParaRPr lang="en-US" sz="2200" dirty="0"/>
          </a:p>
          <a:p>
            <a:pPr marL="0" indent="0">
              <a:buNone/>
            </a:pPr>
            <a:r>
              <a:rPr lang="en-US" dirty="0"/>
              <a:t>Criticism of cost-oriented pricing</a:t>
            </a:r>
          </a:p>
          <a:p>
            <a:pPr>
              <a:buFont typeface="Arial" panose="020B0604020202020204" pitchFamily="34" charset="0"/>
              <a:buChar char="•"/>
            </a:pPr>
            <a:r>
              <a:rPr lang="en-US" sz="2200" dirty="0"/>
              <a:t>Little or no consideration to demand factors</a:t>
            </a:r>
          </a:p>
          <a:p>
            <a:pPr>
              <a:buFont typeface="Arial" panose="020B0604020202020204" pitchFamily="34" charset="0"/>
              <a:buChar char="•"/>
            </a:pPr>
            <a:r>
              <a:rPr lang="en-US" sz="2200" dirty="0"/>
              <a:t>Fails to reflect competition adequately</a:t>
            </a:r>
          </a:p>
        </p:txBody>
      </p:sp>
    </p:spTree>
    <p:extLst>
      <p:ext uri="{BB962C8B-B14F-4D97-AF65-F5344CB8AC3E}">
        <p14:creationId xmlns:p14="http://schemas.microsoft.com/office/powerpoint/2010/main" val="1932982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Product Considerations, 1</a:t>
            </a:r>
            <a:endParaRPr lang="en-US" dirty="0"/>
          </a:p>
        </p:txBody>
      </p:sp>
      <p:sp>
        <p:nvSpPr>
          <p:cNvPr id="3" name="Content Placeholder 2"/>
          <p:cNvSpPr>
            <a:spLocks noGrp="1"/>
          </p:cNvSpPr>
          <p:nvPr>
            <p:ph idx="1"/>
          </p:nvPr>
        </p:nvSpPr>
        <p:spPr/>
        <p:txBody>
          <a:bodyPr/>
          <a:lstStyle/>
          <a:p>
            <a:pPr marL="0" indent="0">
              <a:buNone/>
            </a:pPr>
            <a:r>
              <a:rPr lang="en-US" altLang="en-US" dirty="0"/>
              <a:t>Perishability: Discounting the products as they approach being no longer fit for sale</a:t>
            </a:r>
          </a:p>
          <a:p>
            <a:pPr>
              <a:buFont typeface="Arial" panose="020B0604020202020204" pitchFamily="34" charset="0"/>
              <a:buChar char="•"/>
            </a:pPr>
            <a:r>
              <a:rPr lang="en-US" altLang="en-US" sz="2200" dirty="0"/>
              <a:t>Products are perishable if the demand for them is confined to a specific time period</a:t>
            </a:r>
          </a:p>
          <a:p>
            <a:pPr marL="0" indent="0">
              <a:buNone/>
            </a:pPr>
            <a:endParaRPr lang="en-US" altLang="en-US" sz="2200" dirty="0"/>
          </a:p>
          <a:p>
            <a:pPr marL="0" indent="0">
              <a:buNone/>
            </a:pPr>
            <a:r>
              <a:rPr lang="en-US" altLang="en-US" dirty="0"/>
              <a:t>Distinctiveness: Marketers can charge higher prices if they can successfully distinguish their products from those of their competitors</a:t>
            </a:r>
          </a:p>
          <a:p>
            <a:r>
              <a:rPr lang="en-US" altLang="en-US" sz="2200" dirty="0"/>
              <a:t>Branding and brand equity are used to make products distinctive</a:t>
            </a:r>
          </a:p>
          <a:p>
            <a:pPr marL="457200" lvl="1" indent="0">
              <a:buNone/>
            </a:pPr>
            <a:endParaRPr lang="en-US" altLang="en-US" dirty="0"/>
          </a:p>
        </p:txBody>
      </p:sp>
    </p:spTree>
    <p:extLst>
      <p:ext uri="{BB962C8B-B14F-4D97-AF65-F5344CB8AC3E}">
        <p14:creationId xmlns:p14="http://schemas.microsoft.com/office/powerpoint/2010/main" val="1089948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Product Considerations, 2</a:t>
            </a:r>
            <a:endParaRPr lang="en-US" dirty="0"/>
          </a:p>
        </p:txBody>
      </p:sp>
      <p:sp>
        <p:nvSpPr>
          <p:cNvPr id="3" name="Content Placeholder 2"/>
          <p:cNvSpPr>
            <a:spLocks noGrp="1"/>
          </p:cNvSpPr>
          <p:nvPr>
            <p:ph idx="1"/>
          </p:nvPr>
        </p:nvSpPr>
        <p:spPr/>
        <p:txBody>
          <a:bodyPr/>
          <a:lstStyle/>
          <a:p>
            <a:pPr marL="0" indent="0">
              <a:buNone/>
            </a:pPr>
            <a:r>
              <a:rPr lang="en-US" altLang="en-US" dirty="0"/>
              <a:t>Life cycle </a:t>
            </a:r>
          </a:p>
          <a:p>
            <a:r>
              <a:rPr lang="en-US" altLang="en-US" sz="2200" b="1" dirty="0"/>
              <a:t>Skimming policy</a:t>
            </a:r>
            <a:r>
              <a:rPr lang="en-US" altLang="en-US" sz="2200" dirty="0"/>
              <a:t>: Seller charges a relatively high price on a new product initially and then lowers the price at a later date to make sales to more price-sensitive buyers</a:t>
            </a:r>
          </a:p>
          <a:p>
            <a:r>
              <a:rPr lang="en-US" altLang="en-US" sz="2200" b="1" dirty="0"/>
              <a:t>Penetration policy</a:t>
            </a:r>
            <a:r>
              <a:rPr lang="en-US" altLang="en-US" sz="2200" dirty="0"/>
              <a:t>: Seller charges a relatively low price on a new product initially in order to grow a market, gain market share, and discourage competition from entering the market</a:t>
            </a:r>
          </a:p>
        </p:txBody>
      </p:sp>
    </p:spTree>
    <p:extLst>
      <p:ext uri="{BB962C8B-B14F-4D97-AF65-F5344CB8AC3E}">
        <p14:creationId xmlns:p14="http://schemas.microsoft.com/office/powerpoint/2010/main" val="3729894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Environmental Influences on Pricing Decisions, 1</a:t>
            </a:r>
          </a:p>
        </p:txBody>
      </p:sp>
      <p:sp>
        <p:nvSpPr>
          <p:cNvPr id="3" name="Content Placeholder 2"/>
          <p:cNvSpPr>
            <a:spLocks noGrp="1"/>
          </p:cNvSpPr>
          <p:nvPr>
            <p:ph idx="1"/>
          </p:nvPr>
        </p:nvSpPr>
        <p:spPr/>
        <p:txBody>
          <a:bodyPr/>
          <a:lstStyle/>
          <a:p>
            <a:pPr marL="0" indent="0">
              <a:buNone/>
            </a:pPr>
            <a:r>
              <a:rPr lang="en-US" dirty="0"/>
              <a:t>Internet</a:t>
            </a:r>
          </a:p>
          <a:p>
            <a:pPr>
              <a:buFont typeface="Arial" panose="020B0604020202020204" pitchFamily="34" charset="0"/>
              <a:buChar char="•"/>
            </a:pPr>
            <a:r>
              <a:rPr lang="en-US" sz="2200" dirty="0"/>
              <a:t>Has made prices much easier for consumers and organizational buyers to compare</a:t>
            </a:r>
          </a:p>
          <a:p>
            <a:pPr>
              <a:buFont typeface="Arial" panose="020B0604020202020204" pitchFamily="34" charset="0"/>
              <a:buChar char="•"/>
            </a:pPr>
            <a:r>
              <a:rPr lang="en-US" sz="2200" dirty="0"/>
              <a:t>Has forced marketers to be much more transparent in their pricing strategies</a:t>
            </a:r>
          </a:p>
          <a:p>
            <a:pPr marL="0" indent="0">
              <a:buNone/>
            </a:pPr>
            <a:endParaRPr lang="en-IN" sz="2200" dirty="0"/>
          </a:p>
          <a:p>
            <a:pPr marL="0" indent="0">
              <a:buNone/>
            </a:pPr>
            <a:r>
              <a:rPr lang="en-US" dirty="0"/>
              <a:t>Competition</a:t>
            </a:r>
          </a:p>
          <a:p>
            <a:r>
              <a:rPr lang="en-US" sz="2200" dirty="0"/>
              <a:t>Factors that help determine firm’s selling price compared to competitors</a:t>
            </a:r>
          </a:p>
          <a:p>
            <a:pPr lvl="1">
              <a:buFont typeface="Arial" panose="020B0604020202020204" pitchFamily="34" charset="0"/>
              <a:buChar char="•"/>
            </a:pPr>
            <a:r>
              <a:rPr lang="en-US" dirty="0"/>
              <a:t>Number of competitors</a:t>
            </a:r>
          </a:p>
          <a:p>
            <a:pPr lvl="1">
              <a:buFont typeface="Arial" panose="020B0604020202020204" pitchFamily="34" charset="0"/>
              <a:buChar char="•"/>
            </a:pPr>
            <a:r>
              <a:rPr lang="en-US" dirty="0"/>
              <a:t>Market shares, growth, and profitability of competitors</a:t>
            </a:r>
          </a:p>
          <a:p>
            <a:pPr marL="0" indent="0">
              <a:buNone/>
            </a:pPr>
            <a:endParaRPr lang="en-US" dirty="0"/>
          </a:p>
          <a:p>
            <a:pPr marL="0" indent="0">
              <a:buNone/>
            </a:pPr>
            <a:endParaRPr lang="en-US" sz="2200" dirty="0"/>
          </a:p>
        </p:txBody>
      </p:sp>
    </p:spTree>
    <p:extLst>
      <p:ext uri="{BB962C8B-B14F-4D97-AF65-F5344CB8AC3E}">
        <p14:creationId xmlns:p14="http://schemas.microsoft.com/office/powerpoint/2010/main" val="2881524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Environmental Influences on Pricing Decisions, 2</a:t>
            </a:r>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dirty="0"/>
              <a:t>Strengths and weaknesses of competitors </a:t>
            </a:r>
          </a:p>
          <a:p>
            <a:pPr lvl="1">
              <a:buFont typeface="Arial" panose="020B0604020202020204" pitchFamily="34" charset="0"/>
              <a:buChar char="•"/>
            </a:pPr>
            <a:r>
              <a:rPr lang="en-US" dirty="0"/>
              <a:t>Likely entry of new firms into the industry</a:t>
            </a:r>
          </a:p>
          <a:p>
            <a:pPr lvl="1">
              <a:buFont typeface="Arial" panose="020B0604020202020204" pitchFamily="34" charset="0"/>
              <a:buChar char="•"/>
            </a:pPr>
            <a:r>
              <a:rPr lang="en-US" dirty="0"/>
              <a:t>Degree of vertical integration of competitors</a:t>
            </a:r>
          </a:p>
          <a:p>
            <a:pPr lvl="1">
              <a:buFont typeface="Arial" panose="020B0604020202020204" pitchFamily="34" charset="0"/>
              <a:buChar char="•"/>
            </a:pPr>
            <a:r>
              <a:rPr lang="en-US" dirty="0"/>
              <a:t>Number of products sold by competitors</a:t>
            </a:r>
          </a:p>
          <a:p>
            <a:pPr lvl="1">
              <a:buFont typeface="Arial" panose="020B0604020202020204" pitchFamily="34" charset="0"/>
              <a:buChar char="•"/>
            </a:pPr>
            <a:r>
              <a:rPr lang="en-US" dirty="0"/>
              <a:t>Cost structure of competitors</a:t>
            </a:r>
          </a:p>
          <a:p>
            <a:pPr lvl="1">
              <a:buFont typeface="Arial" panose="020B0604020202020204" pitchFamily="34" charset="0"/>
              <a:buChar char="•"/>
            </a:pPr>
            <a:r>
              <a:rPr lang="en-US" dirty="0"/>
              <a:t>Historical reaction of competitors to price changes</a:t>
            </a:r>
          </a:p>
          <a:p>
            <a:r>
              <a:rPr lang="en-US" sz="2200" b="1" dirty="0"/>
              <a:t>Going-rate pricing</a:t>
            </a:r>
            <a:r>
              <a:rPr lang="en-US" sz="2200" dirty="0"/>
              <a:t>: </a:t>
            </a:r>
            <a:r>
              <a:rPr lang="en-IN" sz="2200" dirty="0"/>
              <a:t>Pricing a product at the average charged in the industry</a:t>
            </a:r>
          </a:p>
          <a:p>
            <a:r>
              <a:rPr lang="en-US" sz="2200" b="1" dirty="0"/>
              <a:t>Sealed-bid pricing</a:t>
            </a:r>
            <a:r>
              <a:rPr lang="en-US" sz="2200" dirty="0"/>
              <a:t>: </a:t>
            </a:r>
            <a:r>
              <a:rPr lang="en-IN" sz="2200" dirty="0"/>
              <a:t>Bidding process in which each seller submits a sealed bid and attempts to price below competition in order to get the contract</a:t>
            </a:r>
            <a:endParaRPr lang="en-US" sz="2200" dirty="0"/>
          </a:p>
          <a:p>
            <a:pPr marL="457200" lvl="1" indent="0">
              <a:buNone/>
            </a:pPr>
            <a:endParaRPr lang="en-US" dirty="0"/>
          </a:p>
        </p:txBody>
      </p:sp>
    </p:spTree>
    <p:extLst>
      <p:ext uri="{BB962C8B-B14F-4D97-AF65-F5344CB8AC3E}">
        <p14:creationId xmlns:p14="http://schemas.microsoft.com/office/powerpoint/2010/main" val="1202524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t>	Environmental Influences on Pricing Decisions: Government Regulations, 1</a:t>
            </a:r>
          </a:p>
        </p:txBody>
      </p:sp>
      <p:grpSp>
        <p:nvGrpSpPr>
          <p:cNvPr id="14" name="Group 13" descr="This Smart Art depicts environmental influences on pricing decisions: government regulations. "/>
          <p:cNvGrpSpPr/>
          <p:nvPr/>
        </p:nvGrpSpPr>
        <p:grpSpPr>
          <a:xfrm>
            <a:off x="457200" y="1422404"/>
            <a:ext cx="8229600" cy="4461885"/>
            <a:chOff x="533400" y="1066800"/>
            <a:chExt cx="8229600" cy="4461885"/>
          </a:xfrm>
        </p:grpSpPr>
        <p:grpSp>
          <p:nvGrpSpPr>
            <p:cNvPr id="11" name="Group 10"/>
            <p:cNvGrpSpPr/>
            <p:nvPr/>
          </p:nvGrpSpPr>
          <p:grpSpPr>
            <a:xfrm>
              <a:off x="533400" y="1066800"/>
              <a:ext cx="8229600" cy="2331855"/>
              <a:chOff x="533400" y="1541893"/>
              <a:chExt cx="8229600" cy="2331855"/>
            </a:xfrm>
          </p:grpSpPr>
          <p:sp>
            <p:nvSpPr>
              <p:cNvPr id="7" name="Freeform 6"/>
              <p:cNvSpPr/>
              <p:nvPr/>
            </p:nvSpPr>
            <p:spPr>
              <a:xfrm>
                <a:off x="533400" y="1881373"/>
                <a:ext cx="8229600" cy="1992375"/>
              </a:xfrm>
              <a:custGeom>
                <a:avLst/>
                <a:gdLst>
                  <a:gd name="connsiteX0" fmla="*/ 0 w 8229600"/>
                  <a:gd name="connsiteY0" fmla="*/ 0 h 1992375"/>
                  <a:gd name="connsiteX1" fmla="*/ 8229600 w 8229600"/>
                  <a:gd name="connsiteY1" fmla="*/ 0 h 1992375"/>
                  <a:gd name="connsiteX2" fmla="*/ 8229600 w 8229600"/>
                  <a:gd name="connsiteY2" fmla="*/ 1992375 h 1992375"/>
                  <a:gd name="connsiteX3" fmla="*/ 0 w 8229600"/>
                  <a:gd name="connsiteY3" fmla="*/ 1992375 h 1992375"/>
                  <a:gd name="connsiteX4" fmla="*/ 0 w 8229600"/>
                  <a:gd name="connsiteY4" fmla="*/ 0 h 199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992375">
                    <a:moveTo>
                      <a:pt x="0" y="0"/>
                    </a:moveTo>
                    <a:lnTo>
                      <a:pt x="8229600" y="0"/>
                    </a:lnTo>
                    <a:lnTo>
                      <a:pt x="8229600" y="1992375"/>
                    </a:lnTo>
                    <a:lnTo>
                      <a:pt x="0" y="1992375"/>
                    </a:lnTo>
                    <a:lnTo>
                      <a:pt x="0" y="0"/>
                    </a:lnTo>
                    <a:close/>
                  </a:path>
                </a:pathLst>
              </a:custGeom>
              <a:ln>
                <a:solidFill>
                  <a:srgbClr val="C30C2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8708" tIns="479044" rIns="638708" bIns="163576" numCol="1" spcCol="1270" anchor="t" anchorCtr="0">
                <a:noAutofit/>
              </a:bodyPr>
              <a:lstStyle/>
              <a:p>
                <a:pPr marL="228600" lvl="1" indent="-228600" algn="l" defTabSz="1022350" rtl="0">
                  <a:lnSpc>
                    <a:spcPct val="90000"/>
                  </a:lnSpc>
                  <a:spcBef>
                    <a:spcPct val="0"/>
                  </a:spcBef>
                  <a:spcAft>
                    <a:spcPct val="15000"/>
                  </a:spcAft>
                  <a:buChar char="••"/>
                </a:pPr>
                <a:r>
                  <a:rPr lang="en-IN" sz="2300" b="0" kern="1200" dirty="0"/>
                  <a:t>Competitors in a market collude to set the final price of a product</a:t>
                </a:r>
                <a:endParaRPr lang="en-US" sz="2300" kern="1200" dirty="0"/>
              </a:p>
              <a:p>
                <a:pPr marL="228600" lvl="1" indent="-228600" algn="l" defTabSz="1022350" rtl="0">
                  <a:lnSpc>
                    <a:spcPct val="90000"/>
                  </a:lnSpc>
                  <a:spcBef>
                    <a:spcPct val="0"/>
                  </a:spcBef>
                  <a:spcAft>
                    <a:spcPct val="15000"/>
                  </a:spcAft>
                  <a:buChar char="••"/>
                </a:pPr>
                <a:r>
                  <a:rPr lang="en-US" sz="2300" b="0" kern="1200" dirty="0"/>
                  <a:t>Illegal under the Sherman Antitrust Act and the Federal Trade Commission Act</a:t>
                </a:r>
                <a:endParaRPr lang="en-US" sz="2300" kern="1200" dirty="0"/>
              </a:p>
            </p:txBody>
          </p:sp>
          <p:sp>
            <p:nvSpPr>
              <p:cNvPr id="8" name="Freeform 7"/>
              <p:cNvSpPr/>
              <p:nvPr/>
            </p:nvSpPr>
            <p:spPr>
              <a:xfrm>
                <a:off x="944880" y="1541893"/>
                <a:ext cx="5760720" cy="678960"/>
              </a:xfrm>
              <a:custGeom>
                <a:avLst/>
                <a:gdLst>
                  <a:gd name="connsiteX0" fmla="*/ 0 w 5760720"/>
                  <a:gd name="connsiteY0" fmla="*/ 113162 h 678960"/>
                  <a:gd name="connsiteX1" fmla="*/ 113162 w 5760720"/>
                  <a:gd name="connsiteY1" fmla="*/ 0 h 678960"/>
                  <a:gd name="connsiteX2" fmla="*/ 5647558 w 5760720"/>
                  <a:gd name="connsiteY2" fmla="*/ 0 h 678960"/>
                  <a:gd name="connsiteX3" fmla="*/ 5760720 w 5760720"/>
                  <a:gd name="connsiteY3" fmla="*/ 113162 h 678960"/>
                  <a:gd name="connsiteX4" fmla="*/ 5760720 w 5760720"/>
                  <a:gd name="connsiteY4" fmla="*/ 565798 h 678960"/>
                  <a:gd name="connsiteX5" fmla="*/ 5647558 w 5760720"/>
                  <a:gd name="connsiteY5" fmla="*/ 678960 h 678960"/>
                  <a:gd name="connsiteX6" fmla="*/ 113162 w 5760720"/>
                  <a:gd name="connsiteY6" fmla="*/ 678960 h 678960"/>
                  <a:gd name="connsiteX7" fmla="*/ 0 w 5760720"/>
                  <a:gd name="connsiteY7" fmla="*/ 565798 h 678960"/>
                  <a:gd name="connsiteX8" fmla="*/ 0 w 5760720"/>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678960">
                    <a:moveTo>
                      <a:pt x="0" y="113162"/>
                    </a:moveTo>
                    <a:cubicBezTo>
                      <a:pt x="0" y="50664"/>
                      <a:pt x="50664" y="0"/>
                      <a:pt x="113162" y="0"/>
                    </a:cubicBezTo>
                    <a:lnTo>
                      <a:pt x="5647558" y="0"/>
                    </a:lnTo>
                    <a:cubicBezTo>
                      <a:pt x="5710056" y="0"/>
                      <a:pt x="5760720" y="50664"/>
                      <a:pt x="5760720" y="113162"/>
                    </a:cubicBezTo>
                    <a:lnTo>
                      <a:pt x="5760720" y="565798"/>
                    </a:lnTo>
                    <a:cubicBezTo>
                      <a:pt x="5760720" y="628296"/>
                      <a:pt x="5710056" y="678960"/>
                      <a:pt x="5647558" y="678960"/>
                    </a:cubicBezTo>
                    <a:lnTo>
                      <a:pt x="113162" y="678960"/>
                    </a:lnTo>
                    <a:cubicBezTo>
                      <a:pt x="50664" y="678960"/>
                      <a:pt x="0" y="628296"/>
                      <a:pt x="0" y="565798"/>
                    </a:cubicBezTo>
                    <a:lnTo>
                      <a:pt x="0" y="113162"/>
                    </a:lnTo>
                    <a:close/>
                  </a:path>
                </a:pathLst>
              </a:custGeom>
              <a:solidFill>
                <a:srgbClr val="C30C20"/>
              </a:solidFill>
              <a:ln>
                <a:solidFill>
                  <a:srgbClr val="C30C2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0886" tIns="33144" rIns="250886" bIns="33144" numCol="1" spcCol="1270" anchor="ctr" anchorCtr="0">
                <a:noAutofit/>
              </a:bodyPr>
              <a:lstStyle/>
              <a:p>
                <a:pPr lvl="0" algn="l" defTabSz="1022350" rtl="0">
                  <a:lnSpc>
                    <a:spcPct val="90000"/>
                  </a:lnSpc>
                  <a:spcBef>
                    <a:spcPct val="0"/>
                  </a:spcBef>
                  <a:spcAft>
                    <a:spcPct val="35000"/>
                  </a:spcAft>
                </a:pPr>
                <a:r>
                  <a:rPr lang="en-US" sz="2300" b="0" kern="1200" dirty="0"/>
                  <a:t>Price fixing</a:t>
                </a:r>
                <a:endParaRPr lang="en-US" sz="2300" kern="1200" dirty="0"/>
              </a:p>
            </p:txBody>
          </p:sp>
        </p:grpSp>
        <p:grpSp>
          <p:nvGrpSpPr>
            <p:cNvPr id="12" name="Group 11"/>
            <p:cNvGrpSpPr/>
            <p:nvPr/>
          </p:nvGrpSpPr>
          <p:grpSpPr>
            <a:xfrm>
              <a:off x="533400" y="3522855"/>
              <a:ext cx="8229600" cy="2005830"/>
              <a:chOff x="533400" y="3997948"/>
              <a:chExt cx="8229600" cy="2005830"/>
            </a:xfrm>
          </p:grpSpPr>
          <p:sp>
            <p:nvSpPr>
              <p:cNvPr id="9" name="Freeform 8"/>
              <p:cNvSpPr/>
              <p:nvPr/>
            </p:nvSpPr>
            <p:spPr>
              <a:xfrm>
                <a:off x="533400" y="4337428"/>
                <a:ext cx="8229600" cy="1666350"/>
              </a:xfrm>
              <a:custGeom>
                <a:avLst/>
                <a:gdLst>
                  <a:gd name="connsiteX0" fmla="*/ 0 w 8229600"/>
                  <a:gd name="connsiteY0" fmla="*/ 0 h 1666350"/>
                  <a:gd name="connsiteX1" fmla="*/ 8229600 w 8229600"/>
                  <a:gd name="connsiteY1" fmla="*/ 0 h 1666350"/>
                  <a:gd name="connsiteX2" fmla="*/ 8229600 w 8229600"/>
                  <a:gd name="connsiteY2" fmla="*/ 1666350 h 1666350"/>
                  <a:gd name="connsiteX3" fmla="*/ 0 w 8229600"/>
                  <a:gd name="connsiteY3" fmla="*/ 1666350 h 1666350"/>
                  <a:gd name="connsiteX4" fmla="*/ 0 w 8229600"/>
                  <a:gd name="connsiteY4" fmla="*/ 0 h 1666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666350">
                    <a:moveTo>
                      <a:pt x="0" y="0"/>
                    </a:moveTo>
                    <a:lnTo>
                      <a:pt x="8229600" y="0"/>
                    </a:lnTo>
                    <a:lnTo>
                      <a:pt x="8229600" y="1666350"/>
                    </a:lnTo>
                    <a:lnTo>
                      <a:pt x="0" y="1666350"/>
                    </a:lnTo>
                    <a:lnTo>
                      <a:pt x="0" y="0"/>
                    </a:lnTo>
                    <a:close/>
                  </a:path>
                </a:pathLst>
              </a:custGeom>
              <a:ln>
                <a:solidFill>
                  <a:srgbClr val="C30C2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8708" tIns="479044" rIns="638708" bIns="163576" numCol="1" spcCol="1270" anchor="t" anchorCtr="0">
                <a:noAutofit/>
              </a:bodyPr>
              <a:lstStyle/>
              <a:p>
                <a:pPr marL="228600" lvl="1" indent="-228600" algn="l" defTabSz="1022350" rtl="0">
                  <a:lnSpc>
                    <a:spcPct val="90000"/>
                  </a:lnSpc>
                  <a:spcBef>
                    <a:spcPct val="0"/>
                  </a:spcBef>
                  <a:spcAft>
                    <a:spcPct val="15000"/>
                  </a:spcAft>
                  <a:buChar char="••"/>
                </a:pPr>
                <a:r>
                  <a:rPr lang="en-US" sz="2300" b="0" kern="1200" dirty="0"/>
                  <a:t>Involves price deals that mislead the consumer</a:t>
                </a:r>
                <a:endParaRPr lang="en-US" sz="2300" kern="1200" dirty="0"/>
              </a:p>
              <a:p>
                <a:pPr marL="228600" lvl="1" indent="-228600" algn="l" defTabSz="1022350" rtl="0">
                  <a:lnSpc>
                    <a:spcPct val="90000"/>
                  </a:lnSpc>
                  <a:spcBef>
                    <a:spcPct val="0"/>
                  </a:spcBef>
                  <a:spcAft>
                    <a:spcPct val="15000"/>
                  </a:spcAft>
                  <a:buChar char="••"/>
                </a:pPr>
                <a:r>
                  <a:rPr lang="en-US" sz="2300" b="0" kern="1200" dirty="0"/>
                  <a:t>Illegal under Section 5 of the Federal Trade Commission Act</a:t>
                </a:r>
                <a:endParaRPr lang="en-US" sz="2300" kern="1200" dirty="0"/>
              </a:p>
            </p:txBody>
          </p:sp>
          <p:sp>
            <p:nvSpPr>
              <p:cNvPr id="10" name="Freeform 9"/>
              <p:cNvSpPr/>
              <p:nvPr/>
            </p:nvSpPr>
            <p:spPr>
              <a:xfrm>
                <a:off x="944880" y="3997948"/>
                <a:ext cx="5760720" cy="678960"/>
              </a:xfrm>
              <a:custGeom>
                <a:avLst/>
                <a:gdLst>
                  <a:gd name="connsiteX0" fmla="*/ 0 w 5760720"/>
                  <a:gd name="connsiteY0" fmla="*/ 113162 h 678960"/>
                  <a:gd name="connsiteX1" fmla="*/ 113162 w 5760720"/>
                  <a:gd name="connsiteY1" fmla="*/ 0 h 678960"/>
                  <a:gd name="connsiteX2" fmla="*/ 5647558 w 5760720"/>
                  <a:gd name="connsiteY2" fmla="*/ 0 h 678960"/>
                  <a:gd name="connsiteX3" fmla="*/ 5760720 w 5760720"/>
                  <a:gd name="connsiteY3" fmla="*/ 113162 h 678960"/>
                  <a:gd name="connsiteX4" fmla="*/ 5760720 w 5760720"/>
                  <a:gd name="connsiteY4" fmla="*/ 565798 h 678960"/>
                  <a:gd name="connsiteX5" fmla="*/ 5647558 w 5760720"/>
                  <a:gd name="connsiteY5" fmla="*/ 678960 h 678960"/>
                  <a:gd name="connsiteX6" fmla="*/ 113162 w 5760720"/>
                  <a:gd name="connsiteY6" fmla="*/ 678960 h 678960"/>
                  <a:gd name="connsiteX7" fmla="*/ 0 w 5760720"/>
                  <a:gd name="connsiteY7" fmla="*/ 565798 h 678960"/>
                  <a:gd name="connsiteX8" fmla="*/ 0 w 5760720"/>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678960">
                    <a:moveTo>
                      <a:pt x="0" y="113162"/>
                    </a:moveTo>
                    <a:cubicBezTo>
                      <a:pt x="0" y="50664"/>
                      <a:pt x="50664" y="0"/>
                      <a:pt x="113162" y="0"/>
                    </a:cubicBezTo>
                    <a:lnTo>
                      <a:pt x="5647558" y="0"/>
                    </a:lnTo>
                    <a:cubicBezTo>
                      <a:pt x="5710056" y="0"/>
                      <a:pt x="5760720" y="50664"/>
                      <a:pt x="5760720" y="113162"/>
                    </a:cubicBezTo>
                    <a:lnTo>
                      <a:pt x="5760720" y="565798"/>
                    </a:lnTo>
                    <a:cubicBezTo>
                      <a:pt x="5760720" y="628296"/>
                      <a:pt x="5710056" y="678960"/>
                      <a:pt x="5647558" y="678960"/>
                    </a:cubicBezTo>
                    <a:lnTo>
                      <a:pt x="113162" y="678960"/>
                    </a:lnTo>
                    <a:cubicBezTo>
                      <a:pt x="50664" y="678960"/>
                      <a:pt x="0" y="628296"/>
                      <a:pt x="0" y="565798"/>
                    </a:cubicBezTo>
                    <a:lnTo>
                      <a:pt x="0" y="113162"/>
                    </a:lnTo>
                    <a:close/>
                  </a:path>
                </a:pathLst>
              </a:custGeom>
              <a:solidFill>
                <a:srgbClr val="C30C20"/>
              </a:solidFill>
              <a:ln>
                <a:solidFill>
                  <a:srgbClr val="C30C2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0886" tIns="33144" rIns="250886" bIns="33144" numCol="1" spcCol="1270" anchor="ctr" anchorCtr="0">
                <a:noAutofit/>
              </a:bodyPr>
              <a:lstStyle/>
              <a:p>
                <a:pPr lvl="0" algn="l" defTabSz="1022350" rtl="0">
                  <a:lnSpc>
                    <a:spcPct val="90000"/>
                  </a:lnSpc>
                  <a:spcBef>
                    <a:spcPct val="0"/>
                  </a:spcBef>
                  <a:spcAft>
                    <a:spcPct val="35000"/>
                  </a:spcAft>
                </a:pPr>
                <a:r>
                  <a:rPr lang="en-US" sz="2300" b="0" kern="1200" dirty="0"/>
                  <a:t>Deceptive pricing</a:t>
                </a:r>
                <a:endParaRPr lang="en-US" sz="2300" kern="1200" dirty="0"/>
              </a:p>
            </p:txBody>
          </p:sp>
        </p:grpSp>
      </p:grpSp>
      <p:sp>
        <p:nvSpPr>
          <p:cNvPr id="15" name="Text Placeholder 5"/>
          <p:cNvSpPr txBox="1">
            <a:spLocks/>
          </p:cNvSpPr>
          <p:nvPr/>
        </p:nvSpPr>
        <p:spPr>
          <a:xfrm>
            <a:off x="2000250" y="5959806"/>
            <a:ext cx="5143500" cy="22936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00" dirty="0">
                <a:hlinkClick r:id="rId2" action="ppaction://hlinksldjump"/>
              </a:rPr>
              <a:t>Jump to </a:t>
            </a:r>
            <a:r>
              <a:rPr lang="en-US" sz="1000" dirty="0">
                <a:hlinkClick r:id="rId3" action="ppaction://hlinksldjump"/>
              </a:rPr>
              <a:t>Environmental Influences on Pricing Decisions: Government Regulations</a:t>
            </a:r>
            <a:r>
              <a:rPr lang="en-US" sz="1000" dirty="0">
                <a:hlinkClick r:id="rId2" action="ppaction://hlinksldjump"/>
              </a:rPr>
              <a:t>, 1</a:t>
            </a:r>
            <a:r>
              <a:rPr lang="en-US" altLang="en-US" sz="1000" dirty="0">
                <a:hlinkClick r:id="rId2" action="ppaction://hlinksldjump"/>
              </a:rPr>
              <a:t>, </a:t>
            </a:r>
            <a:r>
              <a:rPr lang="en-US" altLang="en-US" sz="1000" dirty="0">
                <a:solidFill>
                  <a:srgbClr val="C30C20"/>
                </a:solidFill>
                <a:hlinkClick r:id="rId2" action="ppaction://hlinksldjump"/>
              </a:rPr>
              <a:t>Appendix </a:t>
            </a:r>
            <a:endParaRPr lang="en-US" sz="1000" dirty="0">
              <a:hlinkClick r:id="rId4" action="ppaction://hlinksldjump"/>
            </a:endParaRPr>
          </a:p>
        </p:txBody>
      </p:sp>
    </p:spTree>
    <p:extLst>
      <p:ext uri="{BB962C8B-B14F-4D97-AF65-F5344CB8AC3E}">
        <p14:creationId xmlns:p14="http://schemas.microsoft.com/office/powerpoint/2010/main" val="37712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	Environmental Influences on Pricing Decisions: Government Regulations, 2</a:t>
            </a:r>
          </a:p>
        </p:txBody>
      </p:sp>
      <p:grpSp>
        <p:nvGrpSpPr>
          <p:cNvPr id="15" name="Group 14" descr="This Smart Art depicts environmental influences on pricing decisions: government regulations. "/>
          <p:cNvGrpSpPr/>
          <p:nvPr/>
        </p:nvGrpSpPr>
        <p:grpSpPr>
          <a:xfrm>
            <a:off x="457200" y="1364559"/>
            <a:ext cx="8229600" cy="4579741"/>
            <a:chOff x="457200" y="982859"/>
            <a:chExt cx="8229600" cy="4579741"/>
          </a:xfrm>
        </p:grpSpPr>
        <p:grpSp>
          <p:nvGrpSpPr>
            <p:cNvPr id="9" name="Group 8"/>
            <p:cNvGrpSpPr/>
            <p:nvPr/>
          </p:nvGrpSpPr>
          <p:grpSpPr>
            <a:xfrm>
              <a:off x="457200" y="982859"/>
              <a:ext cx="8229600" cy="2230470"/>
              <a:chOff x="457200" y="1559165"/>
              <a:chExt cx="8229600" cy="2230470"/>
            </a:xfrm>
          </p:grpSpPr>
          <p:sp>
            <p:nvSpPr>
              <p:cNvPr id="5" name="Freeform 4"/>
              <p:cNvSpPr/>
              <p:nvPr/>
            </p:nvSpPr>
            <p:spPr>
              <a:xfrm>
                <a:off x="457200" y="1883885"/>
                <a:ext cx="8229600" cy="1905750"/>
              </a:xfrm>
              <a:custGeom>
                <a:avLst/>
                <a:gdLst>
                  <a:gd name="connsiteX0" fmla="*/ 0 w 8229600"/>
                  <a:gd name="connsiteY0" fmla="*/ 0 h 1905750"/>
                  <a:gd name="connsiteX1" fmla="*/ 8229600 w 8229600"/>
                  <a:gd name="connsiteY1" fmla="*/ 0 h 1905750"/>
                  <a:gd name="connsiteX2" fmla="*/ 8229600 w 8229600"/>
                  <a:gd name="connsiteY2" fmla="*/ 1905750 h 1905750"/>
                  <a:gd name="connsiteX3" fmla="*/ 0 w 8229600"/>
                  <a:gd name="connsiteY3" fmla="*/ 1905750 h 1905750"/>
                  <a:gd name="connsiteX4" fmla="*/ 0 w 8229600"/>
                  <a:gd name="connsiteY4" fmla="*/ 0 h 190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905750">
                    <a:moveTo>
                      <a:pt x="0" y="0"/>
                    </a:moveTo>
                    <a:lnTo>
                      <a:pt x="8229600" y="0"/>
                    </a:lnTo>
                    <a:lnTo>
                      <a:pt x="8229600" y="1905750"/>
                    </a:lnTo>
                    <a:lnTo>
                      <a:pt x="0" y="1905750"/>
                    </a:lnTo>
                    <a:lnTo>
                      <a:pt x="0" y="0"/>
                    </a:lnTo>
                    <a:close/>
                  </a:path>
                </a:pathLst>
              </a:custGeom>
              <a:ln>
                <a:solidFill>
                  <a:srgbClr val="C30C2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8708" tIns="458216" rIns="638708" bIns="156464" numCol="1" spcCol="1270" anchor="t" anchorCtr="0">
                <a:noAutofit/>
              </a:bodyPr>
              <a:lstStyle/>
              <a:p>
                <a:pPr marL="228600" lvl="1" indent="-228600" algn="l" defTabSz="977900" rtl="0">
                  <a:lnSpc>
                    <a:spcPct val="90000"/>
                  </a:lnSpc>
                  <a:spcBef>
                    <a:spcPct val="0"/>
                  </a:spcBef>
                  <a:spcAft>
                    <a:spcPct val="15000"/>
                  </a:spcAft>
                  <a:buChar char="••"/>
                </a:pPr>
                <a:r>
                  <a:rPr lang="en-US" sz="2200" b="0" kern="1200" dirty="0"/>
                  <a:t>Charging different prices to different buyers for goods of like grade and quality</a:t>
                </a:r>
                <a:endParaRPr lang="en-US" sz="2200" kern="1200" dirty="0"/>
              </a:p>
              <a:p>
                <a:pPr marL="228600" lvl="1" indent="-228600" algn="l" defTabSz="977900">
                  <a:lnSpc>
                    <a:spcPct val="90000"/>
                  </a:lnSpc>
                  <a:spcBef>
                    <a:spcPct val="0"/>
                  </a:spcBef>
                  <a:spcAft>
                    <a:spcPct val="15000"/>
                  </a:spcAft>
                  <a:buChar char="••"/>
                </a:pPr>
                <a:r>
                  <a:rPr lang="en-US" sz="2200" b="0" kern="1200" dirty="0"/>
                  <a:t>Illegal under the Robinson-Patman Act if it lessens or is deemed injurious to competition </a:t>
                </a:r>
              </a:p>
            </p:txBody>
          </p:sp>
          <p:sp>
            <p:nvSpPr>
              <p:cNvPr id="6" name="Freeform 5"/>
              <p:cNvSpPr/>
              <p:nvPr/>
            </p:nvSpPr>
            <p:spPr>
              <a:xfrm>
                <a:off x="868680" y="1559165"/>
                <a:ext cx="5760720" cy="649440"/>
              </a:xfrm>
              <a:custGeom>
                <a:avLst/>
                <a:gdLst>
                  <a:gd name="connsiteX0" fmla="*/ 0 w 5760720"/>
                  <a:gd name="connsiteY0" fmla="*/ 108242 h 649440"/>
                  <a:gd name="connsiteX1" fmla="*/ 108242 w 5760720"/>
                  <a:gd name="connsiteY1" fmla="*/ 0 h 649440"/>
                  <a:gd name="connsiteX2" fmla="*/ 5652478 w 5760720"/>
                  <a:gd name="connsiteY2" fmla="*/ 0 h 649440"/>
                  <a:gd name="connsiteX3" fmla="*/ 5760720 w 5760720"/>
                  <a:gd name="connsiteY3" fmla="*/ 108242 h 649440"/>
                  <a:gd name="connsiteX4" fmla="*/ 5760720 w 5760720"/>
                  <a:gd name="connsiteY4" fmla="*/ 541198 h 649440"/>
                  <a:gd name="connsiteX5" fmla="*/ 5652478 w 5760720"/>
                  <a:gd name="connsiteY5" fmla="*/ 649440 h 649440"/>
                  <a:gd name="connsiteX6" fmla="*/ 108242 w 5760720"/>
                  <a:gd name="connsiteY6" fmla="*/ 649440 h 649440"/>
                  <a:gd name="connsiteX7" fmla="*/ 0 w 5760720"/>
                  <a:gd name="connsiteY7" fmla="*/ 541198 h 649440"/>
                  <a:gd name="connsiteX8" fmla="*/ 0 w 576072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649440">
                    <a:moveTo>
                      <a:pt x="0" y="108242"/>
                    </a:moveTo>
                    <a:cubicBezTo>
                      <a:pt x="0" y="48462"/>
                      <a:pt x="48462" y="0"/>
                      <a:pt x="108242" y="0"/>
                    </a:cubicBezTo>
                    <a:lnTo>
                      <a:pt x="5652478" y="0"/>
                    </a:lnTo>
                    <a:cubicBezTo>
                      <a:pt x="5712258" y="0"/>
                      <a:pt x="5760720" y="48462"/>
                      <a:pt x="5760720" y="108242"/>
                    </a:cubicBezTo>
                    <a:lnTo>
                      <a:pt x="5760720" y="541198"/>
                    </a:lnTo>
                    <a:cubicBezTo>
                      <a:pt x="5760720" y="600978"/>
                      <a:pt x="5712258" y="649440"/>
                      <a:pt x="5652478" y="649440"/>
                    </a:cubicBezTo>
                    <a:lnTo>
                      <a:pt x="108242" y="649440"/>
                    </a:lnTo>
                    <a:cubicBezTo>
                      <a:pt x="48462" y="649440"/>
                      <a:pt x="0" y="600978"/>
                      <a:pt x="0" y="541198"/>
                    </a:cubicBezTo>
                    <a:lnTo>
                      <a:pt x="0" y="108242"/>
                    </a:lnTo>
                    <a:close/>
                  </a:path>
                </a:pathLst>
              </a:custGeom>
              <a:solidFill>
                <a:srgbClr val="C30C20"/>
              </a:solidFill>
              <a:ln>
                <a:solidFill>
                  <a:srgbClr val="C30C2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9445" tIns="31703" rIns="249445" bIns="31703" numCol="1" spcCol="1270" anchor="ctr" anchorCtr="0">
                <a:noAutofit/>
              </a:bodyPr>
              <a:lstStyle/>
              <a:p>
                <a:pPr lvl="0" algn="l" defTabSz="977900" rtl="0">
                  <a:lnSpc>
                    <a:spcPct val="90000"/>
                  </a:lnSpc>
                  <a:spcBef>
                    <a:spcPct val="0"/>
                  </a:spcBef>
                  <a:spcAft>
                    <a:spcPct val="35000"/>
                  </a:spcAft>
                </a:pPr>
                <a:r>
                  <a:rPr lang="en-US" sz="2200" b="0" kern="1200" dirty="0"/>
                  <a:t>Price discrimination</a:t>
                </a:r>
                <a:endParaRPr lang="en-US" sz="2200" kern="1200" dirty="0"/>
              </a:p>
            </p:txBody>
          </p:sp>
        </p:grpSp>
        <p:grpSp>
          <p:nvGrpSpPr>
            <p:cNvPr id="10" name="Group 9"/>
            <p:cNvGrpSpPr/>
            <p:nvPr/>
          </p:nvGrpSpPr>
          <p:grpSpPr>
            <a:xfrm>
              <a:off x="457200" y="3332129"/>
              <a:ext cx="8229600" cy="2230471"/>
              <a:chOff x="457200" y="3908435"/>
              <a:chExt cx="8229600" cy="2230471"/>
            </a:xfrm>
          </p:grpSpPr>
          <p:sp>
            <p:nvSpPr>
              <p:cNvPr id="7" name="Freeform 6"/>
              <p:cNvSpPr/>
              <p:nvPr/>
            </p:nvSpPr>
            <p:spPr>
              <a:xfrm>
                <a:off x="457200" y="4233156"/>
                <a:ext cx="8229600" cy="1905750"/>
              </a:xfrm>
              <a:custGeom>
                <a:avLst/>
                <a:gdLst>
                  <a:gd name="connsiteX0" fmla="*/ 0 w 8229600"/>
                  <a:gd name="connsiteY0" fmla="*/ 0 h 1905750"/>
                  <a:gd name="connsiteX1" fmla="*/ 8229600 w 8229600"/>
                  <a:gd name="connsiteY1" fmla="*/ 0 h 1905750"/>
                  <a:gd name="connsiteX2" fmla="*/ 8229600 w 8229600"/>
                  <a:gd name="connsiteY2" fmla="*/ 1905750 h 1905750"/>
                  <a:gd name="connsiteX3" fmla="*/ 0 w 8229600"/>
                  <a:gd name="connsiteY3" fmla="*/ 1905750 h 1905750"/>
                  <a:gd name="connsiteX4" fmla="*/ 0 w 8229600"/>
                  <a:gd name="connsiteY4" fmla="*/ 0 h 190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905750">
                    <a:moveTo>
                      <a:pt x="0" y="0"/>
                    </a:moveTo>
                    <a:lnTo>
                      <a:pt x="8229600" y="0"/>
                    </a:lnTo>
                    <a:lnTo>
                      <a:pt x="8229600" y="1905750"/>
                    </a:lnTo>
                    <a:lnTo>
                      <a:pt x="0" y="1905750"/>
                    </a:lnTo>
                    <a:lnTo>
                      <a:pt x="0" y="0"/>
                    </a:lnTo>
                    <a:close/>
                  </a:path>
                </a:pathLst>
              </a:custGeom>
              <a:ln>
                <a:solidFill>
                  <a:srgbClr val="C30C2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8708" tIns="458216" rIns="638708" bIns="156464" numCol="1" spcCol="1270" anchor="t" anchorCtr="0">
                <a:noAutofit/>
              </a:bodyPr>
              <a:lstStyle/>
              <a:p>
                <a:pPr marL="228600" lvl="1" indent="-228600" algn="l" defTabSz="977900" rtl="0">
                  <a:lnSpc>
                    <a:spcPct val="90000"/>
                  </a:lnSpc>
                  <a:spcBef>
                    <a:spcPct val="0"/>
                  </a:spcBef>
                  <a:spcAft>
                    <a:spcPct val="15000"/>
                  </a:spcAft>
                  <a:buChar char="••"/>
                </a:pPr>
                <a:r>
                  <a:rPr lang="en-US" sz="2200" b="0" kern="1200" dirty="0"/>
                  <a:t>Involves charging a very low price for a product with the intent of driving competitors out of business</a:t>
                </a:r>
                <a:endParaRPr lang="en-US" sz="2200" kern="1200" dirty="0"/>
              </a:p>
              <a:p>
                <a:pPr marL="228600" lvl="1" indent="-228600" algn="l" defTabSz="977900">
                  <a:lnSpc>
                    <a:spcPct val="90000"/>
                  </a:lnSpc>
                  <a:spcBef>
                    <a:spcPct val="0"/>
                  </a:spcBef>
                  <a:spcAft>
                    <a:spcPct val="15000"/>
                  </a:spcAft>
                  <a:buChar char="••"/>
                </a:pPr>
                <a:r>
                  <a:rPr lang="en-US" sz="2200" b="0" kern="1200" dirty="0"/>
                  <a:t>Illegal under the Sherman Act and Federal Trade Commission Act</a:t>
                </a:r>
              </a:p>
            </p:txBody>
          </p:sp>
          <p:sp>
            <p:nvSpPr>
              <p:cNvPr id="8" name="Freeform 7"/>
              <p:cNvSpPr/>
              <p:nvPr/>
            </p:nvSpPr>
            <p:spPr>
              <a:xfrm>
                <a:off x="868680" y="3908435"/>
                <a:ext cx="5760720" cy="649440"/>
              </a:xfrm>
              <a:custGeom>
                <a:avLst/>
                <a:gdLst>
                  <a:gd name="connsiteX0" fmla="*/ 0 w 5760720"/>
                  <a:gd name="connsiteY0" fmla="*/ 108242 h 649440"/>
                  <a:gd name="connsiteX1" fmla="*/ 108242 w 5760720"/>
                  <a:gd name="connsiteY1" fmla="*/ 0 h 649440"/>
                  <a:gd name="connsiteX2" fmla="*/ 5652478 w 5760720"/>
                  <a:gd name="connsiteY2" fmla="*/ 0 h 649440"/>
                  <a:gd name="connsiteX3" fmla="*/ 5760720 w 5760720"/>
                  <a:gd name="connsiteY3" fmla="*/ 108242 h 649440"/>
                  <a:gd name="connsiteX4" fmla="*/ 5760720 w 5760720"/>
                  <a:gd name="connsiteY4" fmla="*/ 541198 h 649440"/>
                  <a:gd name="connsiteX5" fmla="*/ 5652478 w 5760720"/>
                  <a:gd name="connsiteY5" fmla="*/ 649440 h 649440"/>
                  <a:gd name="connsiteX6" fmla="*/ 108242 w 5760720"/>
                  <a:gd name="connsiteY6" fmla="*/ 649440 h 649440"/>
                  <a:gd name="connsiteX7" fmla="*/ 0 w 5760720"/>
                  <a:gd name="connsiteY7" fmla="*/ 541198 h 649440"/>
                  <a:gd name="connsiteX8" fmla="*/ 0 w 576072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649440">
                    <a:moveTo>
                      <a:pt x="0" y="108242"/>
                    </a:moveTo>
                    <a:cubicBezTo>
                      <a:pt x="0" y="48462"/>
                      <a:pt x="48462" y="0"/>
                      <a:pt x="108242" y="0"/>
                    </a:cubicBezTo>
                    <a:lnTo>
                      <a:pt x="5652478" y="0"/>
                    </a:lnTo>
                    <a:cubicBezTo>
                      <a:pt x="5712258" y="0"/>
                      <a:pt x="5760720" y="48462"/>
                      <a:pt x="5760720" y="108242"/>
                    </a:cubicBezTo>
                    <a:lnTo>
                      <a:pt x="5760720" y="541198"/>
                    </a:lnTo>
                    <a:cubicBezTo>
                      <a:pt x="5760720" y="600978"/>
                      <a:pt x="5712258" y="649440"/>
                      <a:pt x="5652478" y="649440"/>
                    </a:cubicBezTo>
                    <a:lnTo>
                      <a:pt x="108242" y="649440"/>
                    </a:lnTo>
                    <a:cubicBezTo>
                      <a:pt x="48462" y="649440"/>
                      <a:pt x="0" y="600978"/>
                      <a:pt x="0" y="541198"/>
                    </a:cubicBezTo>
                    <a:lnTo>
                      <a:pt x="0" y="108242"/>
                    </a:lnTo>
                    <a:close/>
                  </a:path>
                </a:pathLst>
              </a:custGeom>
              <a:solidFill>
                <a:srgbClr val="C30C20"/>
              </a:solidFill>
              <a:ln>
                <a:solidFill>
                  <a:srgbClr val="C30C2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9445" tIns="31703" rIns="249445" bIns="31703" numCol="1" spcCol="1270" anchor="ctr" anchorCtr="0">
                <a:noAutofit/>
              </a:bodyPr>
              <a:lstStyle/>
              <a:p>
                <a:pPr lvl="0" algn="l" defTabSz="977900" rtl="0">
                  <a:lnSpc>
                    <a:spcPct val="90000"/>
                  </a:lnSpc>
                  <a:spcBef>
                    <a:spcPct val="0"/>
                  </a:spcBef>
                  <a:spcAft>
                    <a:spcPct val="35000"/>
                  </a:spcAft>
                </a:pPr>
                <a:r>
                  <a:rPr lang="en-US" sz="2200" b="0" kern="1200" dirty="0"/>
                  <a:t>Predatory pricing</a:t>
                </a:r>
                <a:endParaRPr lang="en-US" sz="2200" kern="1200" dirty="0"/>
              </a:p>
            </p:txBody>
          </p:sp>
        </p:grpSp>
      </p:grpSp>
      <p:sp>
        <p:nvSpPr>
          <p:cNvPr id="14" name="Text Placeholder 5"/>
          <p:cNvSpPr txBox="1">
            <a:spLocks/>
          </p:cNvSpPr>
          <p:nvPr/>
        </p:nvSpPr>
        <p:spPr>
          <a:xfrm>
            <a:off x="2057400" y="5966574"/>
            <a:ext cx="5029200" cy="32472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00" dirty="0">
                <a:hlinkClick r:id="rId2" action="ppaction://hlinksldjump"/>
              </a:rPr>
              <a:t>Jump to Environmental Influences on Pricing Decisions: Government Regulations, 2</a:t>
            </a:r>
            <a:r>
              <a:rPr lang="en-US" altLang="en-US" sz="1000" dirty="0">
                <a:hlinkClick r:id="rId2" action="ppaction://hlinksldjump"/>
              </a:rPr>
              <a:t>, </a:t>
            </a:r>
            <a:r>
              <a:rPr lang="en-US" altLang="en-US" sz="1000" dirty="0">
                <a:solidFill>
                  <a:srgbClr val="C30C20"/>
                </a:solidFill>
                <a:hlinkClick r:id="rId2" action="ppaction://hlinksldjump"/>
              </a:rPr>
              <a:t>Appendix </a:t>
            </a:r>
            <a:endParaRPr lang="en-US" sz="1000" dirty="0">
              <a:hlinkClick r:id="rId3" action="ppaction://hlinksldjump"/>
            </a:endParaRPr>
          </a:p>
        </p:txBody>
      </p:sp>
    </p:spTree>
    <p:extLst>
      <p:ext uri="{BB962C8B-B14F-4D97-AF65-F5344CB8AC3E}">
        <p14:creationId xmlns:p14="http://schemas.microsoft.com/office/powerpoint/2010/main" val="40787493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Figure 11.1: A General Pricing Model</a:t>
            </a:r>
          </a:p>
        </p:txBody>
      </p:sp>
      <p:pic>
        <p:nvPicPr>
          <p:cNvPr id="13" name="Picture 12" descr="The figure depicts a general pricing mode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2300" y="778511"/>
            <a:ext cx="2819400" cy="5250809"/>
          </a:xfrm>
          <a:prstGeom prst="rect">
            <a:avLst/>
          </a:prstGeom>
        </p:spPr>
      </p:pic>
      <p:sp>
        <p:nvSpPr>
          <p:cNvPr id="12" name="Text Placeholder 5"/>
          <p:cNvSpPr txBox="1">
            <a:spLocks/>
          </p:cNvSpPr>
          <p:nvPr/>
        </p:nvSpPr>
        <p:spPr>
          <a:xfrm>
            <a:off x="3009900" y="6003529"/>
            <a:ext cx="3124200" cy="22285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00" dirty="0">
                <a:hlinkClick r:id="rId3" action="ppaction://hlinksldjump"/>
              </a:rPr>
              <a:t>Jump to Figure 11.1: A General Pricing Model</a:t>
            </a:r>
            <a:r>
              <a:rPr lang="en-US" altLang="en-US" sz="1000" dirty="0">
                <a:hlinkClick r:id="rId3" action="ppaction://hlinksldjump"/>
              </a:rPr>
              <a:t>, </a:t>
            </a:r>
            <a:r>
              <a:rPr lang="en-US" altLang="en-US" sz="1000" dirty="0">
                <a:solidFill>
                  <a:srgbClr val="C30C20"/>
                </a:solidFill>
                <a:hlinkClick r:id="rId3" action="ppaction://hlinksldjump"/>
              </a:rPr>
              <a:t>Appendix </a:t>
            </a:r>
            <a:endParaRPr lang="en-US" sz="1000" dirty="0">
              <a:hlinkClick r:id="rId4" action="ppaction://hlinksldjump"/>
            </a:endParaRPr>
          </a:p>
        </p:txBody>
      </p:sp>
    </p:spTree>
    <p:extLst>
      <p:ext uri="{BB962C8B-B14F-4D97-AF65-F5344CB8AC3E}">
        <p14:creationId xmlns:p14="http://schemas.microsoft.com/office/powerpoint/2010/main" val="215626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Set Pricing Objectives</a:t>
            </a:r>
          </a:p>
        </p:txBody>
      </p:sp>
      <p:sp>
        <p:nvSpPr>
          <p:cNvPr id="4" name="Content Placeholder 3"/>
          <p:cNvSpPr>
            <a:spLocks noGrp="1"/>
          </p:cNvSpPr>
          <p:nvPr>
            <p:ph idx="1"/>
          </p:nvPr>
        </p:nvSpPr>
        <p:spPr/>
        <p:txBody>
          <a:bodyPr/>
          <a:lstStyle/>
          <a:p>
            <a:r>
              <a:rPr lang="en-US" dirty="0"/>
              <a:t>Clear statement of pricing objectives is given</a:t>
            </a:r>
          </a:p>
          <a:p>
            <a:r>
              <a:rPr lang="en-US" dirty="0"/>
              <a:t>Pricing objectives guide the pricing strategy and should be designed to support the overall marketing strategy</a:t>
            </a:r>
          </a:p>
          <a:p>
            <a:r>
              <a:rPr lang="en-US" dirty="0"/>
              <a:t>Efforts to set prices must be coordinated with other functional areas</a:t>
            </a:r>
          </a:p>
        </p:txBody>
      </p:sp>
    </p:spTree>
    <p:extLst>
      <p:ext uri="{BB962C8B-B14F-4D97-AF65-F5344CB8AC3E}">
        <p14:creationId xmlns:p14="http://schemas.microsoft.com/office/powerpoint/2010/main" val="2220518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Evaluating Product</a:t>
            </a:r>
            <a:r>
              <a:rPr lang="en-US" b="1" dirty="0"/>
              <a:t> </a:t>
            </a:r>
            <a:r>
              <a:rPr lang="en-US" dirty="0"/>
              <a:t>and</a:t>
            </a:r>
            <a:r>
              <a:rPr lang="en-US" b="1" dirty="0"/>
              <a:t> </a:t>
            </a:r>
            <a:r>
              <a:rPr lang="en-US" dirty="0"/>
              <a:t>Price Relationships, 1</a:t>
            </a:r>
          </a:p>
        </p:txBody>
      </p:sp>
      <p:sp>
        <p:nvSpPr>
          <p:cNvPr id="3" name="Content Placeholder 2"/>
          <p:cNvSpPr>
            <a:spLocks noGrp="1"/>
          </p:cNvSpPr>
          <p:nvPr>
            <p:ph idx="1"/>
          </p:nvPr>
        </p:nvSpPr>
        <p:spPr/>
        <p:txBody>
          <a:bodyPr/>
          <a:lstStyle/>
          <a:p>
            <a:pPr marL="0" indent="0">
              <a:buNone/>
            </a:pPr>
            <a:r>
              <a:rPr lang="en-IN" dirty="0"/>
              <a:t>Considerations for marketers</a:t>
            </a:r>
          </a:p>
          <a:p>
            <a:r>
              <a:rPr lang="en-IN" sz="2200" dirty="0"/>
              <a:t>What value the product has for customers </a:t>
            </a:r>
          </a:p>
          <a:p>
            <a:r>
              <a:rPr lang="en-IN" sz="2200" dirty="0"/>
              <a:t>How price will influence product positioning</a:t>
            </a:r>
          </a:p>
          <a:p>
            <a:pPr marL="0" indent="0">
              <a:buNone/>
            </a:pPr>
            <a:endParaRPr lang="en-IN" sz="1600" dirty="0"/>
          </a:p>
          <a:p>
            <a:pPr marL="0" indent="0">
              <a:buNone/>
            </a:pPr>
            <a:r>
              <a:rPr lang="en-IN" dirty="0"/>
              <a:t>Product could be priced</a:t>
            </a:r>
            <a:r>
              <a:rPr lang="en-US" dirty="0"/>
              <a:t>:</a:t>
            </a:r>
          </a:p>
          <a:p>
            <a:pPr marL="0" indent="0">
              <a:buNone/>
            </a:pPr>
            <a:endParaRPr lang="en-US" sz="1400" dirty="0"/>
          </a:p>
          <a:p>
            <a:r>
              <a:rPr lang="en-IN" sz="2200" dirty="0"/>
              <a:t>Relatively high for a product class because it offers value in the form of high quality, special features, or prestige</a:t>
            </a:r>
          </a:p>
          <a:p>
            <a:r>
              <a:rPr lang="en-IN" sz="2200" dirty="0"/>
              <a:t>At about average for the product class because it offers value in the form of good quality for a reasonable price</a:t>
            </a:r>
          </a:p>
          <a:p>
            <a:r>
              <a:rPr lang="en-US" sz="2200" dirty="0"/>
              <a:t>Relatively low </a:t>
            </a:r>
            <a:r>
              <a:rPr lang="en-IN" sz="2200" dirty="0"/>
              <a:t>for a product class because it offers value in the form of acceptable quality at a low price</a:t>
            </a:r>
          </a:p>
        </p:txBody>
      </p:sp>
    </p:spTree>
    <p:extLst>
      <p:ext uri="{BB962C8B-B14F-4D97-AF65-F5344CB8AC3E}">
        <p14:creationId xmlns:p14="http://schemas.microsoft.com/office/powerpoint/2010/main" val="2758089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Chapter Outline</a:t>
            </a:r>
            <a:endParaRPr lang="en-US" dirty="0">
              <a:solidFill>
                <a:srgbClr val="C30C20"/>
              </a:solidFill>
            </a:endParaRPr>
          </a:p>
        </p:txBody>
      </p:sp>
      <p:sp>
        <p:nvSpPr>
          <p:cNvPr id="3" name="Content Placeholder 2"/>
          <p:cNvSpPr>
            <a:spLocks noGrp="1"/>
          </p:cNvSpPr>
          <p:nvPr>
            <p:ph idx="1"/>
          </p:nvPr>
        </p:nvSpPr>
        <p:spPr/>
        <p:txBody>
          <a:bodyPr/>
          <a:lstStyle/>
          <a:p>
            <a:r>
              <a:rPr lang="en-IN" dirty="0"/>
              <a:t>Demand influences on pricing decisions </a:t>
            </a:r>
          </a:p>
          <a:p>
            <a:r>
              <a:rPr lang="en-IN" dirty="0"/>
              <a:t>Supply influences on pricing decisions </a:t>
            </a:r>
          </a:p>
          <a:p>
            <a:r>
              <a:rPr lang="en-US" dirty="0"/>
              <a:t>Environmental influences on pricing decisions </a:t>
            </a:r>
            <a:endParaRPr lang="en-IN" dirty="0"/>
          </a:p>
          <a:p>
            <a:r>
              <a:rPr lang="en-US" dirty="0"/>
              <a:t>A general pricing model </a:t>
            </a:r>
          </a:p>
        </p:txBody>
      </p:sp>
    </p:spTree>
    <p:extLst>
      <p:ext uri="{BB962C8B-B14F-4D97-AF65-F5344CB8AC3E}">
        <p14:creationId xmlns:p14="http://schemas.microsoft.com/office/powerpoint/2010/main" val="747495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Evaluating Product</a:t>
            </a:r>
            <a:r>
              <a:rPr lang="en-US" b="1" dirty="0"/>
              <a:t> </a:t>
            </a:r>
            <a:r>
              <a:rPr lang="en-US" dirty="0"/>
              <a:t>and</a:t>
            </a:r>
            <a:r>
              <a:rPr lang="en-US" b="1" dirty="0"/>
              <a:t> </a:t>
            </a:r>
            <a:r>
              <a:rPr lang="en-US" dirty="0"/>
              <a:t>Price Relationships, 2</a:t>
            </a:r>
          </a:p>
        </p:txBody>
      </p:sp>
      <p:sp>
        <p:nvSpPr>
          <p:cNvPr id="3" name="Content Placeholder 2"/>
          <p:cNvSpPr>
            <a:spLocks noGrp="1"/>
          </p:cNvSpPr>
          <p:nvPr>
            <p:ph idx="1"/>
          </p:nvPr>
        </p:nvSpPr>
        <p:spPr/>
        <p:txBody>
          <a:bodyPr/>
          <a:lstStyle/>
          <a:p>
            <a:r>
              <a:rPr lang="en-US" b="1" dirty="0"/>
              <a:t>Value pricing</a:t>
            </a:r>
            <a:r>
              <a:rPr lang="en-US" dirty="0"/>
              <a:t>: </a:t>
            </a:r>
            <a:r>
              <a:rPr lang="en-IN" dirty="0"/>
              <a:t>Setting prices so that targeted customers will perceive products to offer greater value than competitive offerings</a:t>
            </a:r>
          </a:p>
          <a:p>
            <a:r>
              <a:rPr lang="en-US" b="1" dirty="0"/>
              <a:t>Price elasticity</a:t>
            </a:r>
            <a:r>
              <a:rPr lang="en-US" dirty="0"/>
              <a:t>: Measure of consumers’ price sensitivity that is estimated by dividing relative changes in the quantity sold by relative changes in price</a:t>
            </a:r>
            <a:endParaRPr lang="en-IN" dirty="0"/>
          </a:p>
        </p:txBody>
      </p:sp>
    </p:spTree>
    <p:extLst>
      <p:ext uri="{BB962C8B-B14F-4D97-AF65-F5344CB8AC3E}">
        <p14:creationId xmlns:p14="http://schemas.microsoft.com/office/powerpoint/2010/main" val="3434282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Estimating Costs and Other Price Limitations</a:t>
            </a:r>
          </a:p>
        </p:txBody>
      </p:sp>
      <p:sp>
        <p:nvSpPr>
          <p:cNvPr id="3" name="Content Placeholder 2"/>
          <p:cNvSpPr>
            <a:spLocks noGrp="1"/>
          </p:cNvSpPr>
          <p:nvPr>
            <p:ph idx="1"/>
          </p:nvPr>
        </p:nvSpPr>
        <p:spPr/>
        <p:txBody>
          <a:bodyPr/>
          <a:lstStyle/>
          <a:p>
            <a:pPr marL="0" indent="0">
              <a:buNone/>
            </a:pPr>
            <a:r>
              <a:rPr lang="en-US" dirty="0"/>
              <a:t>Costs to produce and market products provide a lower bound for pricing decision </a:t>
            </a:r>
            <a:r>
              <a:rPr lang="en-IN" dirty="0"/>
              <a:t>and a baseline from which to compute profit potential</a:t>
            </a:r>
            <a:endParaRPr lang="en-US" dirty="0"/>
          </a:p>
          <a:p>
            <a:pPr marL="0" indent="0">
              <a:buNone/>
            </a:pPr>
            <a:endParaRPr lang="en-US" dirty="0"/>
          </a:p>
          <a:p>
            <a:pPr marL="0" indent="0">
              <a:buNone/>
            </a:pPr>
            <a:r>
              <a:rPr lang="en-US" dirty="0"/>
              <a:t>Other price limitations</a:t>
            </a:r>
          </a:p>
          <a:p>
            <a:pPr>
              <a:buFont typeface="Arial" panose="020B0604020202020204" pitchFamily="34" charset="0"/>
              <a:buChar char="•"/>
            </a:pPr>
            <a:r>
              <a:rPr lang="en-US" sz="2200" dirty="0"/>
              <a:t>Government regulations</a:t>
            </a:r>
          </a:p>
          <a:p>
            <a:pPr>
              <a:buFont typeface="Arial" panose="020B0604020202020204" pitchFamily="34" charset="0"/>
              <a:buChar char="•"/>
            </a:pPr>
            <a:r>
              <a:rPr lang="en-US" sz="2200" dirty="0"/>
              <a:t>Prices charged by competitors for similar and substitute products</a:t>
            </a:r>
          </a:p>
          <a:p>
            <a:pPr>
              <a:buFont typeface="Arial" panose="020B0604020202020204" pitchFamily="34" charset="0"/>
              <a:buChar char="•"/>
            </a:pPr>
            <a:r>
              <a:rPr lang="en-US" sz="2200" dirty="0"/>
              <a:t>Competitive reactions that could influence the price of a new product or a price change in an existing one</a:t>
            </a:r>
          </a:p>
        </p:txBody>
      </p:sp>
    </p:spTree>
    <p:extLst>
      <p:ext uri="{BB962C8B-B14F-4D97-AF65-F5344CB8AC3E}">
        <p14:creationId xmlns:p14="http://schemas.microsoft.com/office/powerpoint/2010/main" val="1385440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Analyzing Profit Potential</a:t>
            </a:r>
            <a:endParaRPr lang="en-US" dirty="0"/>
          </a:p>
        </p:txBody>
      </p:sp>
      <p:grpSp>
        <p:nvGrpSpPr>
          <p:cNvPr id="17" name="Group 16" descr="This Smart Art shows analyzing of profit potential. "/>
          <p:cNvGrpSpPr/>
          <p:nvPr/>
        </p:nvGrpSpPr>
        <p:grpSpPr>
          <a:xfrm>
            <a:off x="457200" y="1447800"/>
            <a:ext cx="8229600" cy="4220101"/>
            <a:chOff x="381000" y="1066800"/>
            <a:chExt cx="8229600" cy="4220101"/>
          </a:xfrm>
        </p:grpSpPr>
        <p:grpSp>
          <p:nvGrpSpPr>
            <p:cNvPr id="13" name="Group 12"/>
            <p:cNvGrpSpPr/>
            <p:nvPr/>
          </p:nvGrpSpPr>
          <p:grpSpPr>
            <a:xfrm>
              <a:off x="381000" y="1066800"/>
              <a:ext cx="8229600" cy="1145700"/>
              <a:chOff x="457200" y="1679774"/>
              <a:chExt cx="8229600" cy="1145700"/>
            </a:xfrm>
          </p:grpSpPr>
          <p:sp>
            <p:nvSpPr>
              <p:cNvPr id="7" name="Freeform 6"/>
              <p:cNvSpPr/>
              <p:nvPr/>
            </p:nvSpPr>
            <p:spPr>
              <a:xfrm>
                <a:off x="457200" y="1974974"/>
                <a:ext cx="8229600" cy="850500"/>
              </a:xfrm>
              <a:custGeom>
                <a:avLst/>
                <a:gdLst>
                  <a:gd name="connsiteX0" fmla="*/ 0 w 8229600"/>
                  <a:gd name="connsiteY0" fmla="*/ 0 h 850500"/>
                  <a:gd name="connsiteX1" fmla="*/ 8229600 w 8229600"/>
                  <a:gd name="connsiteY1" fmla="*/ 0 h 850500"/>
                  <a:gd name="connsiteX2" fmla="*/ 8229600 w 8229600"/>
                  <a:gd name="connsiteY2" fmla="*/ 850500 h 850500"/>
                  <a:gd name="connsiteX3" fmla="*/ 0 w 8229600"/>
                  <a:gd name="connsiteY3" fmla="*/ 850500 h 850500"/>
                  <a:gd name="connsiteX4" fmla="*/ 0 w 8229600"/>
                  <a:gd name="connsiteY4" fmla="*/ 0 h 85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850500">
                    <a:moveTo>
                      <a:pt x="0" y="0"/>
                    </a:moveTo>
                    <a:lnTo>
                      <a:pt x="8229600" y="0"/>
                    </a:lnTo>
                    <a:lnTo>
                      <a:pt x="8229600" y="850500"/>
                    </a:lnTo>
                    <a:lnTo>
                      <a:pt x="0" y="850500"/>
                    </a:lnTo>
                    <a:lnTo>
                      <a:pt x="0" y="0"/>
                    </a:lnTo>
                    <a:close/>
                  </a:path>
                </a:pathLst>
              </a:custGeom>
              <a:ln>
                <a:solidFill>
                  <a:srgbClr val="C30C2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8708" tIns="416560" rIns="638708"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t>Discounts for purchasing a large number of units</a:t>
                </a:r>
              </a:p>
            </p:txBody>
          </p:sp>
          <p:sp>
            <p:nvSpPr>
              <p:cNvPr id="8" name="Freeform 7"/>
              <p:cNvSpPr/>
              <p:nvPr/>
            </p:nvSpPr>
            <p:spPr>
              <a:xfrm>
                <a:off x="868680" y="1679774"/>
                <a:ext cx="5760720" cy="590400"/>
              </a:xfrm>
              <a:custGeom>
                <a:avLst/>
                <a:gdLst>
                  <a:gd name="connsiteX0" fmla="*/ 0 w 5760720"/>
                  <a:gd name="connsiteY0" fmla="*/ 98402 h 590400"/>
                  <a:gd name="connsiteX1" fmla="*/ 98402 w 5760720"/>
                  <a:gd name="connsiteY1" fmla="*/ 0 h 590400"/>
                  <a:gd name="connsiteX2" fmla="*/ 5662318 w 5760720"/>
                  <a:gd name="connsiteY2" fmla="*/ 0 h 590400"/>
                  <a:gd name="connsiteX3" fmla="*/ 5760720 w 5760720"/>
                  <a:gd name="connsiteY3" fmla="*/ 98402 h 590400"/>
                  <a:gd name="connsiteX4" fmla="*/ 5760720 w 5760720"/>
                  <a:gd name="connsiteY4" fmla="*/ 491998 h 590400"/>
                  <a:gd name="connsiteX5" fmla="*/ 5662318 w 5760720"/>
                  <a:gd name="connsiteY5" fmla="*/ 590400 h 590400"/>
                  <a:gd name="connsiteX6" fmla="*/ 98402 w 5760720"/>
                  <a:gd name="connsiteY6" fmla="*/ 590400 h 590400"/>
                  <a:gd name="connsiteX7" fmla="*/ 0 w 5760720"/>
                  <a:gd name="connsiteY7" fmla="*/ 491998 h 590400"/>
                  <a:gd name="connsiteX8" fmla="*/ 0 w 5760720"/>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590400">
                    <a:moveTo>
                      <a:pt x="0" y="98402"/>
                    </a:moveTo>
                    <a:cubicBezTo>
                      <a:pt x="0" y="44056"/>
                      <a:pt x="44056" y="0"/>
                      <a:pt x="98402" y="0"/>
                    </a:cubicBezTo>
                    <a:lnTo>
                      <a:pt x="5662318" y="0"/>
                    </a:lnTo>
                    <a:cubicBezTo>
                      <a:pt x="5716664" y="0"/>
                      <a:pt x="5760720" y="44056"/>
                      <a:pt x="5760720" y="98402"/>
                    </a:cubicBezTo>
                    <a:lnTo>
                      <a:pt x="5760720" y="491998"/>
                    </a:lnTo>
                    <a:cubicBezTo>
                      <a:pt x="5760720" y="546344"/>
                      <a:pt x="5716664" y="590400"/>
                      <a:pt x="5662318" y="590400"/>
                    </a:cubicBezTo>
                    <a:lnTo>
                      <a:pt x="98402" y="590400"/>
                    </a:lnTo>
                    <a:cubicBezTo>
                      <a:pt x="44056" y="590400"/>
                      <a:pt x="0" y="546344"/>
                      <a:pt x="0" y="491998"/>
                    </a:cubicBezTo>
                    <a:lnTo>
                      <a:pt x="0" y="98402"/>
                    </a:lnTo>
                    <a:close/>
                  </a:path>
                </a:pathLst>
              </a:custGeom>
              <a:solidFill>
                <a:srgbClr val="C30C20"/>
              </a:solidFill>
              <a:ln>
                <a:solidFill>
                  <a:srgbClr val="C30C2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6563" tIns="28821" rIns="246563" bIns="28821" numCol="1" spcCol="1270" anchor="ctr" anchorCtr="0">
                <a:noAutofit/>
              </a:bodyPr>
              <a:lstStyle/>
              <a:p>
                <a:pPr lvl="0" algn="l" defTabSz="889000" rtl="0">
                  <a:lnSpc>
                    <a:spcPct val="90000"/>
                  </a:lnSpc>
                  <a:spcBef>
                    <a:spcPct val="0"/>
                  </a:spcBef>
                  <a:spcAft>
                    <a:spcPct val="35000"/>
                  </a:spcAft>
                </a:pPr>
                <a:r>
                  <a:rPr lang="en-US" sz="2000" kern="1200" dirty="0"/>
                  <a:t>Quantity discounts</a:t>
                </a:r>
              </a:p>
            </p:txBody>
          </p:sp>
        </p:grpSp>
        <p:grpSp>
          <p:nvGrpSpPr>
            <p:cNvPr id="14" name="Group 13"/>
            <p:cNvGrpSpPr/>
            <p:nvPr/>
          </p:nvGrpSpPr>
          <p:grpSpPr>
            <a:xfrm>
              <a:off x="381000" y="2320500"/>
              <a:ext cx="8229600" cy="1429200"/>
              <a:chOff x="457200" y="2933474"/>
              <a:chExt cx="8229600" cy="1429200"/>
            </a:xfrm>
          </p:grpSpPr>
          <p:sp>
            <p:nvSpPr>
              <p:cNvPr id="9" name="Freeform 8"/>
              <p:cNvSpPr/>
              <p:nvPr/>
            </p:nvSpPr>
            <p:spPr>
              <a:xfrm>
                <a:off x="457200" y="3228674"/>
                <a:ext cx="8229600" cy="1134000"/>
              </a:xfrm>
              <a:custGeom>
                <a:avLst/>
                <a:gdLst>
                  <a:gd name="connsiteX0" fmla="*/ 0 w 8229600"/>
                  <a:gd name="connsiteY0" fmla="*/ 0 h 1134000"/>
                  <a:gd name="connsiteX1" fmla="*/ 8229600 w 8229600"/>
                  <a:gd name="connsiteY1" fmla="*/ 0 h 1134000"/>
                  <a:gd name="connsiteX2" fmla="*/ 8229600 w 8229600"/>
                  <a:gd name="connsiteY2" fmla="*/ 1134000 h 1134000"/>
                  <a:gd name="connsiteX3" fmla="*/ 0 w 8229600"/>
                  <a:gd name="connsiteY3" fmla="*/ 1134000 h 1134000"/>
                  <a:gd name="connsiteX4" fmla="*/ 0 w 8229600"/>
                  <a:gd name="connsiteY4" fmla="*/ 0 h 113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134000">
                    <a:moveTo>
                      <a:pt x="0" y="0"/>
                    </a:moveTo>
                    <a:lnTo>
                      <a:pt x="8229600" y="0"/>
                    </a:lnTo>
                    <a:lnTo>
                      <a:pt x="8229600" y="1134000"/>
                    </a:lnTo>
                    <a:lnTo>
                      <a:pt x="0" y="1134000"/>
                    </a:lnTo>
                    <a:lnTo>
                      <a:pt x="0" y="0"/>
                    </a:lnTo>
                    <a:close/>
                  </a:path>
                </a:pathLst>
              </a:custGeom>
              <a:ln>
                <a:solidFill>
                  <a:srgbClr val="C30C2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8708" tIns="416560" rIns="638708"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t>Price reduction offered to channel members in exchange for performing various promotional activities</a:t>
                </a:r>
              </a:p>
            </p:txBody>
          </p:sp>
          <p:sp>
            <p:nvSpPr>
              <p:cNvPr id="10" name="Freeform 9"/>
              <p:cNvSpPr/>
              <p:nvPr/>
            </p:nvSpPr>
            <p:spPr>
              <a:xfrm>
                <a:off x="868680" y="2933474"/>
                <a:ext cx="5760720" cy="590400"/>
              </a:xfrm>
              <a:custGeom>
                <a:avLst/>
                <a:gdLst>
                  <a:gd name="connsiteX0" fmla="*/ 0 w 5760720"/>
                  <a:gd name="connsiteY0" fmla="*/ 98402 h 590400"/>
                  <a:gd name="connsiteX1" fmla="*/ 98402 w 5760720"/>
                  <a:gd name="connsiteY1" fmla="*/ 0 h 590400"/>
                  <a:gd name="connsiteX2" fmla="*/ 5662318 w 5760720"/>
                  <a:gd name="connsiteY2" fmla="*/ 0 h 590400"/>
                  <a:gd name="connsiteX3" fmla="*/ 5760720 w 5760720"/>
                  <a:gd name="connsiteY3" fmla="*/ 98402 h 590400"/>
                  <a:gd name="connsiteX4" fmla="*/ 5760720 w 5760720"/>
                  <a:gd name="connsiteY4" fmla="*/ 491998 h 590400"/>
                  <a:gd name="connsiteX5" fmla="*/ 5662318 w 5760720"/>
                  <a:gd name="connsiteY5" fmla="*/ 590400 h 590400"/>
                  <a:gd name="connsiteX6" fmla="*/ 98402 w 5760720"/>
                  <a:gd name="connsiteY6" fmla="*/ 590400 h 590400"/>
                  <a:gd name="connsiteX7" fmla="*/ 0 w 5760720"/>
                  <a:gd name="connsiteY7" fmla="*/ 491998 h 590400"/>
                  <a:gd name="connsiteX8" fmla="*/ 0 w 5760720"/>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590400">
                    <a:moveTo>
                      <a:pt x="0" y="98402"/>
                    </a:moveTo>
                    <a:cubicBezTo>
                      <a:pt x="0" y="44056"/>
                      <a:pt x="44056" y="0"/>
                      <a:pt x="98402" y="0"/>
                    </a:cubicBezTo>
                    <a:lnTo>
                      <a:pt x="5662318" y="0"/>
                    </a:lnTo>
                    <a:cubicBezTo>
                      <a:pt x="5716664" y="0"/>
                      <a:pt x="5760720" y="44056"/>
                      <a:pt x="5760720" y="98402"/>
                    </a:cubicBezTo>
                    <a:lnTo>
                      <a:pt x="5760720" y="491998"/>
                    </a:lnTo>
                    <a:cubicBezTo>
                      <a:pt x="5760720" y="546344"/>
                      <a:pt x="5716664" y="590400"/>
                      <a:pt x="5662318" y="590400"/>
                    </a:cubicBezTo>
                    <a:lnTo>
                      <a:pt x="98402" y="590400"/>
                    </a:lnTo>
                    <a:cubicBezTo>
                      <a:pt x="44056" y="590400"/>
                      <a:pt x="0" y="546344"/>
                      <a:pt x="0" y="491998"/>
                    </a:cubicBezTo>
                    <a:lnTo>
                      <a:pt x="0" y="98402"/>
                    </a:lnTo>
                    <a:close/>
                  </a:path>
                </a:pathLst>
              </a:custGeom>
              <a:solidFill>
                <a:srgbClr val="C30C20"/>
              </a:solidFill>
              <a:ln>
                <a:solidFill>
                  <a:srgbClr val="C30C2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6563" tIns="28821" rIns="246563" bIns="28821" numCol="1" spcCol="1270" anchor="ctr" anchorCtr="0">
                <a:noAutofit/>
              </a:bodyPr>
              <a:lstStyle/>
              <a:p>
                <a:pPr lvl="0" algn="l" defTabSz="889000" rtl="0">
                  <a:lnSpc>
                    <a:spcPct val="90000"/>
                  </a:lnSpc>
                  <a:spcBef>
                    <a:spcPct val="0"/>
                  </a:spcBef>
                  <a:spcAft>
                    <a:spcPct val="35000"/>
                  </a:spcAft>
                </a:pPr>
                <a:r>
                  <a:rPr lang="en-US" sz="2000" kern="1200" dirty="0"/>
                  <a:t>Promotional allowances</a:t>
                </a:r>
              </a:p>
            </p:txBody>
          </p:sp>
        </p:grpSp>
        <p:grpSp>
          <p:nvGrpSpPr>
            <p:cNvPr id="15" name="Group 14"/>
            <p:cNvGrpSpPr/>
            <p:nvPr/>
          </p:nvGrpSpPr>
          <p:grpSpPr>
            <a:xfrm>
              <a:off x="381000" y="3857700"/>
              <a:ext cx="8229600" cy="1429201"/>
              <a:chOff x="457200" y="4470674"/>
              <a:chExt cx="8229600" cy="1429201"/>
            </a:xfrm>
          </p:grpSpPr>
          <p:sp>
            <p:nvSpPr>
              <p:cNvPr id="11" name="Freeform 10"/>
              <p:cNvSpPr/>
              <p:nvPr/>
            </p:nvSpPr>
            <p:spPr>
              <a:xfrm>
                <a:off x="457200" y="4765875"/>
                <a:ext cx="8229600" cy="1134000"/>
              </a:xfrm>
              <a:custGeom>
                <a:avLst/>
                <a:gdLst>
                  <a:gd name="connsiteX0" fmla="*/ 0 w 8229600"/>
                  <a:gd name="connsiteY0" fmla="*/ 0 h 1134000"/>
                  <a:gd name="connsiteX1" fmla="*/ 8229600 w 8229600"/>
                  <a:gd name="connsiteY1" fmla="*/ 0 h 1134000"/>
                  <a:gd name="connsiteX2" fmla="*/ 8229600 w 8229600"/>
                  <a:gd name="connsiteY2" fmla="*/ 1134000 h 1134000"/>
                  <a:gd name="connsiteX3" fmla="*/ 0 w 8229600"/>
                  <a:gd name="connsiteY3" fmla="*/ 1134000 h 1134000"/>
                  <a:gd name="connsiteX4" fmla="*/ 0 w 8229600"/>
                  <a:gd name="connsiteY4" fmla="*/ 0 h 113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134000">
                    <a:moveTo>
                      <a:pt x="0" y="0"/>
                    </a:moveTo>
                    <a:lnTo>
                      <a:pt x="8229600" y="0"/>
                    </a:lnTo>
                    <a:lnTo>
                      <a:pt x="8229600" y="1134000"/>
                    </a:lnTo>
                    <a:lnTo>
                      <a:pt x="0" y="1134000"/>
                    </a:lnTo>
                    <a:lnTo>
                      <a:pt x="0" y="0"/>
                    </a:lnTo>
                    <a:close/>
                  </a:path>
                </a:pathLst>
              </a:custGeom>
              <a:ln>
                <a:solidFill>
                  <a:srgbClr val="C30C2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8708" tIns="416560" rIns="638708"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t>Payments to retailers to get them to stock items on their shelves, a common tactic for getting new products into stores</a:t>
                </a:r>
              </a:p>
            </p:txBody>
          </p:sp>
          <p:sp>
            <p:nvSpPr>
              <p:cNvPr id="12" name="Freeform 11"/>
              <p:cNvSpPr/>
              <p:nvPr/>
            </p:nvSpPr>
            <p:spPr>
              <a:xfrm>
                <a:off x="868680" y="4470674"/>
                <a:ext cx="5760720" cy="590400"/>
              </a:xfrm>
              <a:custGeom>
                <a:avLst/>
                <a:gdLst>
                  <a:gd name="connsiteX0" fmla="*/ 0 w 5760720"/>
                  <a:gd name="connsiteY0" fmla="*/ 98402 h 590400"/>
                  <a:gd name="connsiteX1" fmla="*/ 98402 w 5760720"/>
                  <a:gd name="connsiteY1" fmla="*/ 0 h 590400"/>
                  <a:gd name="connsiteX2" fmla="*/ 5662318 w 5760720"/>
                  <a:gd name="connsiteY2" fmla="*/ 0 h 590400"/>
                  <a:gd name="connsiteX3" fmla="*/ 5760720 w 5760720"/>
                  <a:gd name="connsiteY3" fmla="*/ 98402 h 590400"/>
                  <a:gd name="connsiteX4" fmla="*/ 5760720 w 5760720"/>
                  <a:gd name="connsiteY4" fmla="*/ 491998 h 590400"/>
                  <a:gd name="connsiteX5" fmla="*/ 5662318 w 5760720"/>
                  <a:gd name="connsiteY5" fmla="*/ 590400 h 590400"/>
                  <a:gd name="connsiteX6" fmla="*/ 98402 w 5760720"/>
                  <a:gd name="connsiteY6" fmla="*/ 590400 h 590400"/>
                  <a:gd name="connsiteX7" fmla="*/ 0 w 5760720"/>
                  <a:gd name="connsiteY7" fmla="*/ 491998 h 590400"/>
                  <a:gd name="connsiteX8" fmla="*/ 0 w 5760720"/>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590400">
                    <a:moveTo>
                      <a:pt x="0" y="98402"/>
                    </a:moveTo>
                    <a:cubicBezTo>
                      <a:pt x="0" y="44056"/>
                      <a:pt x="44056" y="0"/>
                      <a:pt x="98402" y="0"/>
                    </a:cubicBezTo>
                    <a:lnTo>
                      <a:pt x="5662318" y="0"/>
                    </a:lnTo>
                    <a:cubicBezTo>
                      <a:pt x="5716664" y="0"/>
                      <a:pt x="5760720" y="44056"/>
                      <a:pt x="5760720" y="98402"/>
                    </a:cubicBezTo>
                    <a:lnTo>
                      <a:pt x="5760720" y="491998"/>
                    </a:lnTo>
                    <a:cubicBezTo>
                      <a:pt x="5760720" y="546344"/>
                      <a:pt x="5716664" y="590400"/>
                      <a:pt x="5662318" y="590400"/>
                    </a:cubicBezTo>
                    <a:lnTo>
                      <a:pt x="98402" y="590400"/>
                    </a:lnTo>
                    <a:cubicBezTo>
                      <a:pt x="44056" y="590400"/>
                      <a:pt x="0" y="546344"/>
                      <a:pt x="0" y="491998"/>
                    </a:cubicBezTo>
                    <a:lnTo>
                      <a:pt x="0" y="98402"/>
                    </a:lnTo>
                    <a:close/>
                  </a:path>
                </a:pathLst>
              </a:custGeom>
              <a:solidFill>
                <a:srgbClr val="C30C20"/>
              </a:solidFill>
              <a:ln>
                <a:solidFill>
                  <a:srgbClr val="C30C2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6563" tIns="28821" rIns="246563" bIns="28821" numCol="1" spcCol="1270" anchor="ctr" anchorCtr="0">
                <a:noAutofit/>
              </a:bodyPr>
              <a:lstStyle/>
              <a:p>
                <a:pPr lvl="0" algn="l" defTabSz="889000" rtl="0">
                  <a:lnSpc>
                    <a:spcPct val="90000"/>
                  </a:lnSpc>
                  <a:spcBef>
                    <a:spcPct val="0"/>
                  </a:spcBef>
                  <a:spcAft>
                    <a:spcPct val="35000"/>
                  </a:spcAft>
                </a:pPr>
                <a:r>
                  <a:rPr lang="en-US" sz="2000" kern="1200" dirty="0"/>
                  <a:t>Slotting allowances</a:t>
                </a:r>
              </a:p>
            </p:txBody>
          </p:sp>
        </p:grpSp>
      </p:grpSp>
      <p:sp>
        <p:nvSpPr>
          <p:cNvPr id="18" name="Text Placeholder 5"/>
          <p:cNvSpPr txBox="1">
            <a:spLocks/>
          </p:cNvSpPr>
          <p:nvPr/>
        </p:nvSpPr>
        <p:spPr>
          <a:xfrm>
            <a:off x="6624637" y="6019800"/>
            <a:ext cx="3048000" cy="1524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00" dirty="0">
                <a:hlinkClick r:id="rId2" action="ppaction://hlinksldjump"/>
              </a:rPr>
              <a:t>Jump to </a:t>
            </a:r>
            <a:r>
              <a:rPr lang="en-US" altLang="en-US" sz="1000" dirty="0">
                <a:hlinkClick r:id="rId2" action="ppaction://hlinksldjump"/>
              </a:rPr>
              <a:t>Analyze Profit Potential, </a:t>
            </a:r>
            <a:r>
              <a:rPr lang="en-US" altLang="en-US" sz="1000" dirty="0">
                <a:solidFill>
                  <a:srgbClr val="C30C20"/>
                </a:solidFill>
                <a:hlinkClick r:id="rId2" action="ppaction://hlinksldjump"/>
              </a:rPr>
              <a:t>Appendix </a:t>
            </a:r>
            <a:endParaRPr lang="en-US" sz="1000" dirty="0">
              <a:hlinkClick r:id="rId3" action="ppaction://hlinksldjump"/>
            </a:endParaRPr>
          </a:p>
        </p:txBody>
      </p:sp>
    </p:spTree>
    <p:extLst>
      <p:ext uri="{BB962C8B-B14F-4D97-AF65-F5344CB8AC3E}">
        <p14:creationId xmlns:p14="http://schemas.microsoft.com/office/powerpoint/2010/main" val="3949707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Initial Price Structure</a:t>
            </a:r>
          </a:p>
        </p:txBody>
      </p:sp>
      <p:sp>
        <p:nvSpPr>
          <p:cNvPr id="3" name="Content Placeholder 2"/>
          <p:cNvSpPr>
            <a:spLocks noGrp="1"/>
          </p:cNvSpPr>
          <p:nvPr>
            <p:ph idx="1"/>
          </p:nvPr>
        </p:nvSpPr>
        <p:spPr/>
        <p:txBody>
          <a:bodyPr/>
          <a:lstStyle/>
          <a:p>
            <a:pPr marL="0" indent="0">
              <a:buNone/>
            </a:pPr>
            <a:r>
              <a:rPr lang="en-US" dirty="0"/>
              <a:t>Done after all of the supply, demand, and environmental factors have been considered by marketers</a:t>
            </a:r>
          </a:p>
          <a:p>
            <a:pPr marL="0" indent="0">
              <a:buNone/>
            </a:pPr>
            <a:endParaRPr lang="en-US" dirty="0"/>
          </a:p>
          <a:p>
            <a:pPr marL="0" indent="0">
              <a:buNone/>
            </a:pPr>
            <a:r>
              <a:rPr lang="en-US" dirty="0"/>
              <a:t>Price structure </a:t>
            </a:r>
            <a:r>
              <a:rPr lang="en-IN" dirty="0"/>
              <a:t>takes into account:</a:t>
            </a:r>
          </a:p>
          <a:p>
            <a:pPr marL="0" indent="0">
              <a:buNone/>
            </a:pPr>
            <a:endParaRPr lang="en-IN" dirty="0"/>
          </a:p>
          <a:p>
            <a:pPr>
              <a:buFont typeface="Arial" panose="020B0604020202020204" pitchFamily="34" charset="0"/>
              <a:buChar char="•"/>
            </a:pPr>
            <a:r>
              <a:rPr lang="en-IN" sz="2200" dirty="0"/>
              <a:t>Price to various channel members</a:t>
            </a:r>
          </a:p>
          <a:p>
            <a:pPr>
              <a:buFont typeface="Arial" panose="020B0604020202020204" pitchFamily="34" charset="0"/>
              <a:buChar char="•"/>
            </a:pPr>
            <a:r>
              <a:rPr lang="en-IN" sz="2200" dirty="0"/>
              <a:t>Recommended price to final consumers or organizational buyer</a:t>
            </a:r>
            <a:endParaRPr lang="en-US" sz="2200" dirty="0"/>
          </a:p>
        </p:txBody>
      </p:sp>
    </p:spTree>
    <p:extLst>
      <p:ext uri="{BB962C8B-B14F-4D97-AF65-F5344CB8AC3E}">
        <p14:creationId xmlns:p14="http://schemas.microsoft.com/office/powerpoint/2010/main" val="2630308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Changing Price as Needed</a:t>
            </a:r>
            <a:endParaRPr lang="en-US" dirty="0"/>
          </a:p>
        </p:txBody>
      </p:sp>
      <p:sp>
        <p:nvSpPr>
          <p:cNvPr id="3" name="Content Placeholder 2"/>
          <p:cNvSpPr>
            <a:spLocks noGrp="1"/>
          </p:cNvSpPr>
          <p:nvPr>
            <p:ph idx="1"/>
          </p:nvPr>
        </p:nvSpPr>
        <p:spPr/>
        <p:txBody>
          <a:bodyPr/>
          <a:lstStyle/>
          <a:p>
            <a:pPr marL="0" indent="0">
              <a:buNone/>
            </a:pPr>
            <a:r>
              <a:rPr lang="en-US" altLang="en-US" dirty="0"/>
              <a:t>Reasons for changing </a:t>
            </a:r>
            <a:r>
              <a:rPr lang="en-US" dirty="0"/>
              <a:t>initial price structure </a:t>
            </a:r>
            <a:endParaRPr lang="en-US" altLang="en-US" dirty="0"/>
          </a:p>
          <a:p>
            <a:r>
              <a:rPr lang="en-US" altLang="en-US" sz="2200" dirty="0"/>
              <a:t>Channel members may bargain for greater margins</a:t>
            </a:r>
          </a:p>
          <a:p>
            <a:r>
              <a:rPr lang="en-US" altLang="en-US" sz="2200" dirty="0"/>
              <a:t>Competitors may lower their prices</a:t>
            </a:r>
          </a:p>
          <a:p>
            <a:r>
              <a:rPr lang="en-US" altLang="en-US" sz="2200" dirty="0"/>
              <a:t>Costs may increase with inflation</a:t>
            </a:r>
          </a:p>
          <a:p>
            <a:pPr marL="0" indent="0">
              <a:buNone/>
            </a:pPr>
            <a:endParaRPr lang="en-US" altLang="en-US" sz="2200" dirty="0"/>
          </a:p>
          <a:p>
            <a:pPr marL="0" indent="0">
              <a:buNone/>
            </a:pPr>
            <a:r>
              <a:rPr lang="en-US" altLang="en-US" dirty="0"/>
              <a:t>In the short term, discounts and allowances have to be larger or more frequent than planned</a:t>
            </a:r>
          </a:p>
          <a:p>
            <a:pPr marL="0" indent="0">
              <a:buNone/>
            </a:pPr>
            <a:endParaRPr lang="en-US" altLang="en-US" dirty="0"/>
          </a:p>
          <a:p>
            <a:pPr marL="0" indent="0">
              <a:buNone/>
            </a:pPr>
            <a:r>
              <a:rPr lang="en-US" altLang="en-US" dirty="0"/>
              <a:t>In the long term, price structures tend to increase for most products</a:t>
            </a:r>
          </a:p>
        </p:txBody>
      </p:sp>
    </p:spTree>
    <p:extLst>
      <p:ext uri="{BB962C8B-B14F-4D97-AF65-F5344CB8AC3E}">
        <p14:creationId xmlns:p14="http://schemas.microsoft.com/office/powerpoint/2010/main" val="972433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APPENDICES</a:t>
            </a:r>
          </a:p>
        </p:txBody>
      </p:sp>
    </p:spTree>
    <p:extLst>
      <p:ext uri="{BB962C8B-B14F-4D97-AF65-F5344CB8AC3E}">
        <p14:creationId xmlns:p14="http://schemas.microsoft.com/office/powerpoint/2010/main" val="2716889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 </a:t>
            </a:r>
            <a:r>
              <a:rPr lang="en-US" dirty="0"/>
              <a:t>Demographic Factors</a:t>
            </a:r>
            <a:r>
              <a:rPr lang="en-US" altLang="en-US" dirty="0"/>
              <a:t>, </a:t>
            </a:r>
            <a:r>
              <a:rPr lang="en-US" altLang="en-US" dirty="0">
                <a:solidFill>
                  <a:srgbClr val="C30C20"/>
                </a:solidFill>
              </a:rPr>
              <a:t>Appendix </a:t>
            </a:r>
            <a:endParaRPr lang="en-US" dirty="0"/>
          </a:p>
        </p:txBody>
      </p:sp>
      <p:sp>
        <p:nvSpPr>
          <p:cNvPr id="5" name="Content Placeholder 4"/>
          <p:cNvSpPr>
            <a:spLocks noGrp="1"/>
          </p:cNvSpPr>
          <p:nvPr>
            <p:ph idx="1"/>
          </p:nvPr>
        </p:nvSpPr>
        <p:spPr>
          <a:xfrm>
            <a:off x="457200" y="1066800"/>
            <a:ext cx="8229600" cy="5562600"/>
          </a:xfrm>
        </p:spPr>
        <p:txBody>
          <a:bodyPr/>
          <a:lstStyle/>
          <a:p>
            <a:pPr marL="0" indent="0">
              <a:buNone/>
            </a:pPr>
            <a:r>
              <a:rPr lang="en-US" sz="2000" dirty="0"/>
              <a:t>There are 5 small rectangular boxes partially overlapping 5 large rectangular boxes. Each pair of small and large boxes is placed one below the other. The small boxes contain labels. The large boxes are empty. In the first pair of boxes, the small box is labeled </a:t>
            </a:r>
            <a:r>
              <a:rPr lang="en-IN" sz="2000" dirty="0"/>
              <a:t>number of potential buyers. </a:t>
            </a:r>
            <a:r>
              <a:rPr lang="en-US" sz="2000" dirty="0"/>
              <a:t>In the second pair of boxes, the small box is labeled </a:t>
            </a:r>
            <a:r>
              <a:rPr lang="en-IN" sz="2000" dirty="0"/>
              <a:t>location of potential buyers</a:t>
            </a:r>
            <a:r>
              <a:rPr lang="en-US" sz="2000" dirty="0"/>
              <a:t>. In the third pair of boxes, the small box is labeled position of potential buyers. In the fourth pair of boxes, the small box is labeled expected consumption rates of potential buyers. In the fifth pair of boxes, the small box is labeled </a:t>
            </a:r>
            <a:r>
              <a:rPr lang="en-IN" sz="2000" dirty="0"/>
              <a:t>economic strength of potential buyers.</a:t>
            </a:r>
            <a:endParaRPr lang="en-US" sz="2000" dirty="0"/>
          </a:p>
        </p:txBody>
      </p:sp>
      <p:sp>
        <p:nvSpPr>
          <p:cNvPr id="6" name="Text Placeholder 5"/>
          <p:cNvSpPr>
            <a:spLocks noGrp="1"/>
          </p:cNvSpPr>
          <p:nvPr>
            <p:ph type="body" sz="quarter" idx="4294967295"/>
          </p:nvPr>
        </p:nvSpPr>
        <p:spPr>
          <a:xfrm>
            <a:off x="6934200" y="6019800"/>
            <a:ext cx="3048000" cy="152400"/>
          </a:xfrm>
          <a:prstGeom prst="rect">
            <a:avLst/>
          </a:prstGeom>
        </p:spPr>
        <p:txBody>
          <a:bodyPr/>
          <a:lstStyle/>
          <a:p>
            <a:pPr marL="0" indent="0">
              <a:buNone/>
            </a:pPr>
            <a:r>
              <a:rPr lang="en-US" sz="1000" dirty="0">
                <a:solidFill>
                  <a:schemeClr val="tx1"/>
                </a:solidFill>
                <a:hlinkClick r:id="rId2" action="ppaction://hlinksldjump"/>
              </a:rPr>
              <a:t>Jump back to </a:t>
            </a:r>
            <a:r>
              <a:rPr lang="en-US" sz="1000" dirty="0">
                <a:hlinkClick r:id="rId2" action="ppaction://hlinksldjump"/>
              </a:rPr>
              <a:t>Demographic Factors</a:t>
            </a:r>
            <a:endParaRPr lang="en-US" sz="1000" dirty="0">
              <a:solidFill>
                <a:schemeClr val="tx1"/>
              </a:solidFill>
              <a:hlinkClick r:id="rId3" action="ppaction://hlinksldjump"/>
            </a:endParaRPr>
          </a:p>
        </p:txBody>
      </p:sp>
    </p:spTree>
    <p:extLst>
      <p:ext uri="{BB962C8B-B14F-4D97-AF65-F5344CB8AC3E}">
        <p14:creationId xmlns:p14="http://schemas.microsoft.com/office/powerpoint/2010/main" val="278410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3000" dirty="0"/>
              <a:t>Types of Psychological Pricing Strategies, </a:t>
            </a:r>
            <a:br>
              <a:rPr lang="en-US" altLang="en-US" sz="3000" dirty="0"/>
            </a:br>
            <a:r>
              <a:rPr lang="en-US" altLang="en-US" sz="3000" dirty="0">
                <a:solidFill>
                  <a:srgbClr val="C30C20"/>
                </a:solidFill>
              </a:rPr>
              <a:t>Appendix </a:t>
            </a:r>
            <a:endParaRPr lang="en-US" sz="3000" dirty="0"/>
          </a:p>
        </p:txBody>
      </p:sp>
      <p:sp>
        <p:nvSpPr>
          <p:cNvPr id="5" name="Content Placeholder 4"/>
          <p:cNvSpPr>
            <a:spLocks noGrp="1"/>
          </p:cNvSpPr>
          <p:nvPr>
            <p:ph idx="1"/>
          </p:nvPr>
        </p:nvSpPr>
        <p:spPr>
          <a:xfrm>
            <a:off x="457200" y="1066800"/>
            <a:ext cx="8229600" cy="5562600"/>
          </a:xfrm>
        </p:spPr>
        <p:txBody>
          <a:bodyPr/>
          <a:lstStyle/>
          <a:p>
            <a:pPr marL="0" indent="0">
              <a:buNone/>
            </a:pPr>
            <a:r>
              <a:rPr lang="en-US" sz="2000" dirty="0"/>
              <a:t>There are 3 small rectangular boxes partially overlapping 3 large rectangular boxes. Each pair of small and large boxes is placed one below the other. The content in the large box explains the term provided in the small box. In the first pair of boxes, the small box is labeled prestige pricing</a:t>
            </a:r>
            <a:r>
              <a:rPr lang="en-IN" sz="2000" dirty="0"/>
              <a:t>. </a:t>
            </a:r>
            <a:r>
              <a:rPr lang="en-US" sz="2000" dirty="0"/>
              <a:t>The content in the large box reads </a:t>
            </a:r>
            <a:r>
              <a:rPr lang="en-IN" sz="2000" dirty="0"/>
              <a:t>involves charging a high price to create a signal that the product is exceptionally fine. </a:t>
            </a:r>
            <a:r>
              <a:rPr lang="en-US" sz="2000" dirty="0"/>
              <a:t>In the second pair of boxes, the small box is labeled odd pricing. The content in the large box reads </a:t>
            </a:r>
            <a:r>
              <a:rPr lang="en-IN" sz="2000" dirty="0"/>
              <a:t>setting </a:t>
            </a:r>
            <a:r>
              <a:rPr lang="en-US" sz="2000" dirty="0"/>
              <a:t>prices </a:t>
            </a:r>
            <a:r>
              <a:rPr lang="en-IN" sz="2000" dirty="0"/>
              <a:t>at one or a few cents or dollars below a round number in order to create the perception that the price is low. </a:t>
            </a:r>
            <a:r>
              <a:rPr lang="en-US" sz="2000" dirty="0"/>
              <a:t>In the third pair of boxes, the small box is labeled bundle pricing. The content in the large box reads </a:t>
            </a:r>
            <a:r>
              <a:rPr lang="en-IN" sz="2000" dirty="0"/>
              <a:t>involves selling several products together at a single price in order to suggest a good value.</a:t>
            </a:r>
            <a:endParaRPr lang="en-US" sz="2000" dirty="0"/>
          </a:p>
        </p:txBody>
      </p:sp>
      <p:sp>
        <p:nvSpPr>
          <p:cNvPr id="6" name="Text Placeholder 5"/>
          <p:cNvSpPr>
            <a:spLocks noGrp="1"/>
          </p:cNvSpPr>
          <p:nvPr>
            <p:ph type="body" sz="quarter" idx="4294967295"/>
          </p:nvPr>
        </p:nvSpPr>
        <p:spPr>
          <a:xfrm>
            <a:off x="6096000" y="6019800"/>
            <a:ext cx="3048000" cy="152400"/>
          </a:xfrm>
          <a:prstGeom prst="rect">
            <a:avLst/>
          </a:prstGeom>
        </p:spPr>
        <p:txBody>
          <a:bodyPr/>
          <a:lstStyle/>
          <a:p>
            <a:pPr marL="0" indent="0">
              <a:buNone/>
            </a:pPr>
            <a:r>
              <a:rPr lang="en-US" sz="1000" dirty="0">
                <a:solidFill>
                  <a:schemeClr val="tx1"/>
                </a:solidFill>
                <a:hlinkClick r:id="rId2" action="ppaction://hlinksldjump"/>
              </a:rPr>
              <a:t>Jump back to </a:t>
            </a:r>
            <a:r>
              <a:rPr lang="en-US" altLang="en-US" sz="1000" dirty="0">
                <a:hlinkClick r:id="rId2" action="ppaction://hlinksldjump"/>
              </a:rPr>
              <a:t>Types of Psychological Pricing Strategies</a:t>
            </a:r>
            <a:endParaRPr lang="en-US" sz="1000" dirty="0">
              <a:solidFill>
                <a:schemeClr val="tx1"/>
              </a:solidFill>
              <a:hlinkClick r:id="rId2" action="ppaction://hlinksldjump"/>
            </a:endParaRPr>
          </a:p>
        </p:txBody>
      </p:sp>
    </p:spTree>
    <p:extLst>
      <p:ext uri="{BB962C8B-B14F-4D97-AF65-F5344CB8AC3E}">
        <p14:creationId xmlns:p14="http://schemas.microsoft.com/office/powerpoint/2010/main" val="1319421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t>Government Regulations, 1</a:t>
            </a:r>
            <a:r>
              <a:rPr lang="en-US" altLang="en-US" sz="3000" dirty="0"/>
              <a:t>, </a:t>
            </a:r>
            <a:r>
              <a:rPr lang="en-US" altLang="en-US" sz="3000" dirty="0">
                <a:solidFill>
                  <a:srgbClr val="C30C20"/>
                </a:solidFill>
              </a:rPr>
              <a:t>Appendix </a:t>
            </a:r>
            <a:endParaRPr lang="en-US" sz="3000" dirty="0"/>
          </a:p>
        </p:txBody>
      </p:sp>
      <p:sp>
        <p:nvSpPr>
          <p:cNvPr id="5" name="Content Placeholder 4"/>
          <p:cNvSpPr>
            <a:spLocks noGrp="1"/>
          </p:cNvSpPr>
          <p:nvPr>
            <p:ph idx="1"/>
          </p:nvPr>
        </p:nvSpPr>
        <p:spPr>
          <a:xfrm>
            <a:off x="457200" y="1066800"/>
            <a:ext cx="8229600" cy="5562600"/>
          </a:xfrm>
        </p:spPr>
        <p:txBody>
          <a:bodyPr/>
          <a:lstStyle/>
          <a:p>
            <a:pPr marL="0" indent="0">
              <a:buNone/>
            </a:pPr>
            <a:r>
              <a:rPr lang="en-US" sz="2000" dirty="0"/>
              <a:t>There are 2 small rectangular boxes partially overlapping 2 large rectangular boxes. Each pair of small and large boxes is placed one below the other. The content in the large box contains sub-points, which explain the term provided in the small box. In the first pair of boxes, the small box is labeled price fixing</a:t>
            </a:r>
            <a:r>
              <a:rPr lang="en-IN" sz="2000" dirty="0"/>
              <a:t>. </a:t>
            </a:r>
            <a:r>
              <a:rPr lang="en-US" sz="2000" dirty="0"/>
              <a:t>The content in the large box has two sub-points. The first sub-point reads </a:t>
            </a:r>
            <a:r>
              <a:rPr lang="en-IN" sz="2000" dirty="0"/>
              <a:t>competitors in a market collude to set the final price of a product. The second sub-point reads </a:t>
            </a:r>
            <a:r>
              <a:rPr lang="en-US" sz="2000" dirty="0"/>
              <a:t>illegal under the Sherman Antitrust Act and the Federal Trade Commission Act. In the second pair of boxes, the small box is labeled deceptive pricing. The content in the large box has two sub-points. The first sub-point reads </a:t>
            </a:r>
            <a:r>
              <a:rPr lang="en-IN" sz="2000" dirty="0"/>
              <a:t>involves price deals that mislead the consumer. The second sub-point reads Illegal under Section 5 of the Federal Trade Commission Act.</a:t>
            </a:r>
            <a:endParaRPr lang="en-US" sz="2000" dirty="0"/>
          </a:p>
        </p:txBody>
      </p:sp>
      <p:sp>
        <p:nvSpPr>
          <p:cNvPr id="6" name="Text Placeholder 5"/>
          <p:cNvSpPr>
            <a:spLocks noGrp="1"/>
          </p:cNvSpPr>
          <p:nvPr>
            <p:ph type="body" sz="quarter" idx="4294967295"/>
          </p:nvPr>
        </p:nvSpPr>
        <p:spPr>
          <a:xfrm>
            <a:off x="6781800" y="6019800"/>
            <a:ext cx="3048000" cy="152400"/>
          </a:xfrm>
          <a:prstGeom prst="rect">
            <a:avLst/>
          </a:prstGeom>
        </p:spPr>
        <p:txBody>
          <a:bodyPr/>
          <a:lstStyle/>
          <a:p>
            <a:pPr marL="0" indent="0">
              <a:buNone/>
            </a:pPr>
            <a:r>
              <a:rPr lang="en-US" sz="1000" dirty="0">
                <a:solidFill>
                  <a:schemeClr val="tx1"/>
                </a:solidFill>
                <a:hlinkClick r:id="rId2" action="ppaction://hlinksldjump"/>
              </a:rPr>
              <a:t>Jump back </a:t>
            </a:r>
            <a:r>
              <a:rPr lang="en-US" sz="1000" dirty="0">
                <a:hlinkClick r:id="rId2" action="ppaction://hlinksldjump"/>
              </a:rPr>
              <a:t>to Government Regulations, 1</a:t>
            </a:r>
            <a:endParaRPr lang="en-US" sz="1000" dirty="0">
              <a:solidFill>
                <a:schemeClr val="tx1"/>
              </a:solidFill>
              <a:hlinkClick r:id="rId3" action="ppaction://hlinksldjump"/>
            </a:endParaRPr>
          </a:p>
        </p:txBody>
      </p:sp>
    </p:spTree>
    <p:extLst>
      <p:ext uri="{BB962C8B-B14F-4D97-AF65-F5344CB8AC3E}">
        <p14:creationId xmlns:p14="http://schemas.microsoft.com/office/powerpoint/2010/main" val="1872923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t>Government Regulations, 2</a:t>
            </a:r>
            <a:r>
              <a:rPr lang="en-US" altLang="en-US" sz="3000" dirty="0"/>
              <a:t>, </a:t>
            </a:r>
            <a:r>
              <a:rPr lang="en-US" altLang="en-US" sz="3000" dirty="0">
                <a:solidFill>
                  <a:srgbClr val="C30C20"/>
                </a:solidFill>
              </a:rPr>
              <a:t>Appendix </a:t>
            </a:r>
            <a:endParaRPr lang="en-US" sz="3000" dirty="0"/>
          </a:p>
        </p:txBody>
      </p:sp>
      <p:sp>
        <p:nvSpPr>
          <p:cNvPr id="5" name="Content Placeholder 4"/>
          <p:cNvSpPr>
            <a:spLocks noGrp="1"/>
          </p:cNvSpPr>
          <p:nvPr>
            <p:ph idx="1"/>
          </p:nvPr>
        </p:nvSpPr>
        <p:spPr>
          <a:xfrm>
            <a:off x="457200" y="1066800"/>
            <a:ext cx="8229600" cy="5562600"/>
          </a:xfrm>
        </p:spPr>
        <p:txBody>
          <a:bodyPr/>
          <a:lstStyle/>
          <a:p>
            <a:pPr marL="0" indent="0">
              <a:buNone/>
            </a:pPr>
            <a:r>
              <a:rPr lang="en-US" sz="2000" dirty="0"/>
              <a:t>There are 2 small rectangular boxes partially overlapping 2 large rectangular boxes. Each pair of small and large boxes is placed one below the other. The content in the large box explains the term provided in the small box. In the first pair of boxes, the small box is labeled price discrimination</a:t>
            </a:r>
            <a:r>
              <a:rPr lang="en-IN" sz="2000" dirty="0"/>
              <a:t>. </a:t>
            </a:r>
            <a:r>
              <a:rPr lang="en-US" sz="2000" dirty="0"/>
              <a:t>The large box has two points. The first point reads charges different prices to different buyers for goods of like grade and quality. </a:t>
            </a:r>
            <a:r>
              <a:rPr lang="en-IN" sz="2000" dirty="0"/>
              <a:t>The second point reads illegal under the Robinson-Patman Act if it lessens or is deemed injurious to competition. In the second pair of boxes, the small box is labeled predatory pricing. The large box has two points. The first point reads involves charging a very low price for a product with the intent of driving competitors out of business. The second point reads illegal under the Sherman Act and Federal Trade Commission Act.</a:t>
            </a:r>
            <a:endParaRPr lang="en-US" sz="2000" dirty="0"/>
          </a:p>
        </p:txBody>
      </p:sp>
      <p:sp>
        <p:nvSpPr>
          <p:cNvPr id="6" name="Text Placeholder 5"/>
          <p:cNvSpPr>
            <a:spLocks noGrp="1"/>
          </p:cNvSpPr>
          <p:nvPr>
            <p:ph type="body" sz="quarter" idx="4294967295"/>
          </p:nvPr>
        </p:nvSpPr>
        <p:spPr>
          <a:xfrm>
            <a:off x="6629400" y="6019800"/>
            <a:ext cx="2362200" cy="228600"/>
          </a:xfrm>
          <a:prstGeom prst="rect">
            <a:avLst/>
          </a:prstGeom>
        </p:spPr>
        <p:txBody>
          <a:bodyPr/>
          <a:lstStyle/>
          <a:p>
            <a:pPr marL="0" indent="0">
              <a:buNone/>
            </a:pPr>
            <a:r>
              <a:rPr lang="en-US" sz="1000" dirty="0">
                <a:solidFill>
                  <a:schemeClr val="tx1"/>
                </a:solidFill>
                <a:hlinkClick r:id="rId2" action="ppaction://hlinksldjump"/>
              </a:rPr>
              <a:t>Jump back </a:t>
            </a:r>
            <a:r>
              <a:rPr lang="en-US" sz="1000" dirty="0">
                <a:hlinkClick r:id="rId2" action="ppaction://hlinksldjump"/>
              </a:rPr>
              <a:t>to Government Regulations, 2</a:t>
            </a:r>
            <a:endParaRPr lang="en-US" sz="1000" dirty="0">
              <a:solidFill>
                <a:schemeClr val="tx1"/>
              </a:solidFill>
              <a:hlinkClick r:id="rId3" action="ppaction://hlinksldjump"/>
            </a:endParaRPr>
          </a:p>
        </p:txBody>
      </p:sp>
    </p:spTree>
    <p:extLst>
      <p:ext uri="{BB962C8B-B14F-4D97-AF65-F5344CB8AC3E}">
        <p14:creationId xmlns:p14="http://schemas.microsoft.com/office/powerpoint/2010/main" val="1222941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Demand Influences on Pricing Decisions</a:t>
            </a:r>
            <a:br>
              <a:rPr lang="en-US" dirty="0"/>
            </a:br>
            <a:endParaRPr lang="en-US" dirty="0"/>
          </a:p>
        </p:txBody>
      </p:sp>
      <p:sp>
        <p:nvSpPr>
          <p:cNvPr id="32" name="Content Placeholder 18"/>
          <p:cNvSpPr>
            <a:spLocks noGrp="1"/>
          </p:cNvSpPr>
          <p:nvPr>
            <p:ph idx="1"/>
          </p:nvPr>
        </p:nvSpPr>
        <p:spPr/>
        <p:txBody>
          <a:bodyPr/>
          <a:lstStyle/>
          <a:p>
            <a:pPr marL="0" indent="0">
              <a:buNone/>
            </a:pPr>
            <a:r>
              <a:rPr lang="en-US" dirty="0"/>
              <a:t>Concern the nature of the target market and expected reaction of consumers to a given price or change in price</a:t>
            </a:r>
          </a:p>
          <a:p>
            <a:pPr marL="0" indent="0">
              <a:buNone/>
            </a:pPr>
            <a:endParaRPr lang="en-US" dirty="0"/>
          </a:p>
          <a:p>
            <a:pPr marL="0" indent="0">
              <a:buNone/>
            </a:pPr>
            <a:r>
              <a:rPr lang="en-US" dirty="0"/>
              <a:t>Primary considerations</a:t>
            </a:r>
          </a:p>
          <a:p>
            <a:pPr>
              <a:buFont typeface="Arial" panose="020B0604020202020204" pitchFamily="34" charset="0"/>
              <a:buChar char="•"/>
            </a:pPr>
            <a:r>
              <a:rPr lang="en-US" sz="2200" dirty="0"/>
              <a:t>Demographic factors</a:t>
            </a:r>
          </a:p>
          <a:p>
            <a:pPr>
              <a:buFont typeface="Arial" panose="020B0604020202020204" pitchFamily="34" charset="0"/>
              <a:buChar char="•"/>
            </a:pPr>
            <a:r>
              <a:rPr lang="en-US" sz="2200" dirty="0"/>
              <a:t>Psychological factors</a:t>
            </a:r>
          </a:p>
          <a:p>
            <a:pPr>
              <a:buFont typeface="Arial" panose="020B0604020202020204" pitchFamily="34" charset="0"/>
              <a:buChar char="•"/>
            </a:pPr>
            <a:r>
              <a:rPr lang="en-US" sz="2200" dirty="0"/>
              <a:t>Price elasticity</a:t>
            </a:r>
          </a:p>
          <a:p>
            <a:endParaRPr lang="en-US" dirty="0"/>
          </a:p>
        </p:txBody>
      </p:sp>
    </p:spTree>
    <p:extLst>
      <p:ext uri="{BB962C8B-B14F-4D97-AF65-F5344CB8AC3E}">
        <p14:creationId xmlns:p14="http://schemas.microsoft.com/office/powerpoint/2010/main" val="872121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a:t>Figure 11.1: A General Pricing Model</a:t>
            </a:r>
            <a:r>
              <a:rPr lang="en-US" altLang="en-US" sz="3000" dirty="0"/>
              <a:t>, </a:t>
            </a:r>
            <a:r>
              <a:rPr lang="en-US" altLang="en-US" sz="3000" dirty="0">
                <a:solidFill>
                  <a:srgbClr val="C30C20"/>
                </a:solidFill>
              </a:rPr>
              <a:t>Appendix </a:t>
            </a:r>
            <a:endParaRPr lang="en-US" sz="3000" dirty="0"/>
          </a:p>
        </p:txBody>
      </p:sp>
      <p:sp>
        <p:nvSpPr>
          <p:cNvPr id="5" name="Content Placeholder 4"/>
          <p:cNvSpPr>
            <a:spLocks noGrp="1"/>
          </p:cNvSpPr>
          <p:nvPr>
            <p:ph idx="1"/>
          </p:nvPr>
        </p:nvSpPr>
        <p:spPr>
          <a:xfrm>
            <a:off x="457200" y="1066800"/>
            <a:ext cx="8229600" cy="5562600"/>
          </a:xfrm>
        </p:spPr>
        <p:txBody>
          <a:bodyPr/>
          <a:lstStyle/>
          <a:p>
            <a:pPr marL="0" indent="0">
              <a:buNone/>
            </a:pPr>
            <a:r>
              <a:rPr lang="en-IN" sz="2000" dirty="0"/>
              <a:t>There are six rectangular boxes placed one below the other. To denote a process, downward pointing arrows are placed at the bottom of each of the boxes, except for the last one. The content in the first box reads set pricing objectives. The content in the second box reads evaluate product and price relationships. The content in the third box reads estimate costs and other price limitations. The content in the fourth box reads analyze profit potential. The content in the fifth box reads set initial price structure. The content in the fifth box reads change price as needed.</a:t>
            </a:r>
            <a:endParaRPr lang="en-US" sz="2000" dirty="0"/>
          </a:p>
        </p:txBody>
      </p:sp>
      <p:sp>
        <p:nvSpPr>
          <p:cNvPr id="6" name="Text Placeholder 5"/>
          <p:cNvSpPr>
            <a:spLocks noGrp="1"/>
          </p:cNvSpPr>
          <p:nvPr>
            <p:ph type="body" sz="quarter" idx="4294967295"/>
          </p:nvPr>
        </p:nvSpPr>
        <p:spPr>
          <a:xfrm>
            <a:off x="6248400" y="6019800"/>
            <a:ext cx="3048000" cy="152400"/>
          </a:xfrm>
          <a:prstGeom prst="rect">
            <a:avLst/>
          </a:prstGeom>
        </p:spPr>
        <p:txBody>
          <a:bodyPr/>
          <a:lstStyle/>
          <a:p>
            <a:pPr marL="0" indent="0">
              <a:buNone/>
            </a:pPr>
            <a:r>
              <a:rPr lang="en-US" sz="1000" dirty="0">
                <a:solidFill>
                  <a:schemeClr val="tx1"/>
                </a:solidFill>
                <a:hlinkClick r:id="rId2" action="ppaction://hlinksldjump"/>
              </a:rPr>
              <a:t>Jump back </a:t>
            </a:r>
            <a:r>
              <a:rPr lang="en-US" sz="1000" dirty="0">
                <a:hlinkClick r:id="rId2" action="ppaction://hlinksldjump"/>
              </a:rPr>
              <a:t>to Figure 11.1: A General Pricing Model</a:t>
            </a:r>
            <a:endParaRPr lang="en-US" sz="1000" dirty="0">
              <a:solidFill>
                <a:schemeClr val="tx1"/>
              </a:solidFill>
              <a:hlinkClick r:id="rId3" action="ppaction://hlinksldjump"/>
            </a:endParaRPr>
          </a:p>
        </p:txBody>
      </p:sp>
    </p:spTree>
    <p:extLst>
      <p:ext uri="{BB962C8B-B14F-4D97-AF65-F5344CB8AC3E}">
        <p14:creationId xmlns:p14="http://schemas.microsoft.com/office/powerpoint/2010/main" val="3567997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3200" dirty="0"/>
              <a:t>Analyze Profit Potential</a:t>
            </a:r>
            <a:r>
              <a:rPr lang="en-US" altLang="en-US" sz="3000" dirty="0"/>
              <a:t>, </a:t>
            </a:r>
            <a:r>
              <a:rPr lang="en-US" altLang="en-US" sz="3000" dirty="0">
                <a:solidFill>
                  <a:srgbClr val="C30C20"/>
                </a:solidFill>
              </a:rPr>
              <a:t>Appendix </a:t>
            </a:r>
            <a:endParaRPr lang="en-US" sz="3000" dirty="0"/>
          </a:p>
        </p:txBody>
      </p:sp>
      <p:sp>
        <p:nvSpPr>
          <p:cNvPr id="5" name="Content Placeholder 4"/>
          <p:cNvSpPr>
            <a:spLocks noGrp="1"/>
          </p:cNvSpPr>
          <p:nvPr>
            <p:ph idx="1"/>
          </p:nvPr>
        </p:nvSpPr>
        <p:spPr>
          <a:xfrm>
            <a:off x="457200" y="1066800"/>
            <a:ext cx="8229600" cy="5562600"/>
          </a:xfrm>
        </p:spPr>
        <p:txBody>
          <a:bodyPr/>
          <a:lstStyle/>
          <a:p>
            <a:pPr marL="0" indent="0">
              <a:buNone/>
            </a:pPr>
            <a:r>
              <a:rPr lang="en-US" sz="2000" dirty="0"/>
              <a:t>There are 3 small rectangular boxes partially overlapping 3 large rectangular boxes. Each pair of small and large boxes is placed one below the other. The content in the large box explains the term provided in the small box. In the first pair of boxes, the small box is labeled quantity discounts</a:t>
            </a:r>
            <a:r>
              <a:rPr lang="en-IN" sz="2000" dirty="0"/>
              <a:t>. </a:t>
            </a:r>
            <a:r>
              <a:rPr lang="en-US" sz="2000" dirty="0"/>
              <a:t>The content in the large box reads discounts for purchasing a large number of units</a:t>
            </a:r>
            <a:r>
              <a:rPr lang="en-IN" sz="2000" dirty="0"/>
              <a:t>. </a:t>
            </a:r>
            <a:r>
              <a:rPr lang="en-US" sz="2000" dirty="0"/>
              <a:t>In the second pair of boxes, the small box is labeled promotional allowances. The content in the large box reads </a:t>
            </a:r>
            <a:r>
              <a:rPr lang="en-IN" sz="2000" dirty="0"/>
              <a:t>price reduction offered to channel members in exchange for performing various promotional activities. </a:t>
            </a:r>
            <a:r>
              <a:rPr lang="en-US" sz="2000" dirty="0"/>
              <a:t>In the third pair of boxes, the small box is labeled slotting allowances. The content in the large box reads </a:t>
            </a:r>
            <a:r>
              <a:rPr lang="en-IN" sz="2000" dirty="0"/>
              <a:t>payments to retailers to get them to stock items on their shelves, a common tactic for getting new products into stores.</a:t>
            </a:r>
            <a:endParaRPr lang="en-US" sz="2000" dirty="0"/>
          </a:p>
        </p:txBody>
      </p:sp>
      <p:sp>
        <p:nvSpPr>
          <p:cNvPr id="6" name="Text Placeholder 5"/>
          <p:cNvSpPr>
            <a:spLocks noGrp="1"/>
          </p:cNvSpPr>
          <p:nvPr>
            <p:ph type="body" sz="quarter" idx="4294967295"/>
          </p:nvPr>
        </p:nvSpPr>
        <p:spPr>
          <a:xfrm>
            <a:off x="6934200" y="6019800"/>
            <a:ext cx="3048000" cy="152400"/>
          </a:xfrm>
          <a:prstGeom prst="rect">
            <a:avLst/>
          </a:prstGeom>
        </p:spPr>
        <p:txBody>
          <a:bodyPr/>
          <a:lstStyle/>
          <a:p>
            <a:pPr marL="0" indent="0">
              <a:buNone/>
            </a:pPr>
            <a:r>
              <a:rPr lang="en-US" sz="1000" dirty="0">
                <a:solidFill>
                  <a:schemeClr val="tx1"/>
                </a:solidFill>
                <a:hlinkClick r:id="rId2" action="ppaction://hlinksldjump"/>
              </a:rPr>
              <a:t>Jump back </a:t>
            </a:r>
            <a:r>
              <a:rPr lang="en-US" sz="1000" dirty="0">
                <a:hlinkClick r:id="rId2" action="ppaction://hlinksldjump"/>
              </a:rPr>
              <a:t>to </a:t>
            </a:r>
            <a:r>
              <a:rPr lang="en-US" altLang="en-US" sz="1000" dirty="0">
                <a:hlinkClick r:id="rId2" action="ppaction://hlinksldjump"/>
              </a:rPr>
              <a:t>Analyze Profit Potential</a:t>
            </a:r>
            <a:endParaRPr lang="en-US" sz="1000" dirty="0">
              <a:solidFill>
                <a:schemeClr val="tx1"/>
              </a:solidFill>
              <a:hlinkClick r:id="rId3" action="ppaction://hlinksldjump"/>
            </a:endParaRPr>
          </a:p>
        </p:txBody>
      </p:sp>
    </p:spTree>
    <p:extLst>
      <p:ext uri="{BB962C8B-B14F-4D97-AF65-F5344CB8AC3E}">
        <p14:creationId xmlns:p14="http://schemas.microsoft.com/office/powerpoint/2010/main" val="651943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p:txBody>
          <a:bodyPr/>
          <a:lstStyle/>
          <a:p>
            <a:r>
              <a:rPr lang="en-US" dirty="0"/>
              <a:t>Demographic Factors</a:t>
            </a:r>
          </a:p>
        </p:txBody>
      </p:sp>
      <p:grpSp>
        <p:nvGrpSpPr>
          <p:cNvPr id="7" name="Group 6" descr="This Smart Art lists the demographic factors."/>
          <p:cNvGrpSpPr/>
          <p:nvPr/>
        </p:nvGrpSpPr>
        <p:grpSpPr>
          <a:xfrm>
            <a:off x="609600" y="1219200"/>
            <a:ext cx="8229600" cy="4649401"/>
            <a:chOff x="609600" y="1066800"/>
            <a:chExt cx="8229600" cy="4649401"/>
          </a:xfrm>
        </p:grpSpPr>
        <p:grpSp>
          <p:nvGrpSpPr>
            <p:cNvPr id="28" name="Group 27"/>
            <p:cNvGrpSpPr/>
            <p:nvPr/>
          </p:nvGrpSpPr>
          <p:grpSpPr>
            <a:xfrm>
              <a:off x="609600" y="1066800"/>
              <a:ext cx="8229600" cy="839160"/>
              <a:chOff x="457200" y="1590074"/>
              <a:chExt cx="8229600" cy="839160"/>
            </a:xfrm>
          </p:grpSpPr>
          <p:sp>
            <p:nvSpPr>
              <p:cNvPr id="18" name="Rectangle 17"/>
              <p:cNvSpPr/>
              <p:nvPr/>
            </p:nvSpPr>
            <p:spPr>
              <a:xfrm>
                <a:off x="457200" y="1900034"/>
                <a:ext cx="8229600" cy="529200"/>
              </a:xfrm>
              <a:prstGeom prst="rect">
                <a:avLst/>
              </a:prstGeom>
              <a:ln>
                <a:solidFill>
                  <a:srgbClr val="C30C20"/>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Freeform 18"/>
              <p:cNvSpPr/>
              <p:nvPr/>
            </p:nvSpPr>
            <p:spPr>
              <a:xfrm>
                <a:off x="868680" y="1590074"/>
                <a:ext cx="5760720" cy="619920"/>
              </a:xfrm>
              <a:custGeom>
                <a:avLst/>
                <a:gdLst>
                  <a:gd name="connsiteX0" fmla="*/ 0 w 5760720"/>
                  <a:gd name="connsiteY0" fmla="*/ 103322 h 619920"/>
                  <a:gd name="connsiteX1" fmla="*/ 103322 w 5760720"/>
                  <a:gd name="connsiteY1" fmla="*/ 0 h 619920"/>
                  <a:gd name="connsiteX2" fmla="*/ 5657398 w 5760720"/>
                  <a:gd name="connsiteY2" fmla="*/ 0 h 619920"/>
                  <a:gd name="connsiteX3" fmla="*/ 5760720 w 5760720"/>
                  <a:gd name="connsiteY3" fmla="*/ 103322 h 619920"/>
                  <a:gd name="connsiteX4" fmla="*/ 5760720 w 5760720"/>
                  <a:gd name="connsiteY4" fmla="*/ 516598 h 619920"/>
                  <a:gd name="connsiteX5" fmla="*/ 5657398 w 5760720"/>
                  <a:gd name="connsiteY5" fmla="*/ 619920 h 619920"/>
                  <a:gd name="connsiteX6" fmla="*/ 103322 w 5760720"/>
                  <a:gd name="connsiteY6" fmla="*/ 619920 h 619920"/>
                  <a:gd name="connsiteX7" fmla="*/ 0 w 5760720"/>
                  <a:gd name="connsiteY7" fmla="*/ 516598 h 619920"/>
                  <a:gd name="connsiteX8" fmla="*/ 0 w 5760720"/>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619920">
                    <a:moveTo>
                      <a:pt x="0" y="103322"/>
                    </a:moveTo>
                    <a:cubicBezTo>
                      <a:pt x="0" y="46259"/>
                      <a:pt x="46259" y="0"/>
                      <a:pt x="103322" y="0"/>
                    </a:cubicBezTo>
                    <a:lnTo>
                      <a:pt x="5657398" y="0"/>
                    </a:lnTo>
                    <a:cubicBezTo>
                      <a:pt x="5714461" y="0"/>
                      <a:pt x="5760720" y="46259"/>
                      <a:pt x="5760720" y="103322"/>
                    </a:cubicBezTo>
                    <a:lnTo>
                      <a:pt x="5760720" y="516598"/>
                    </a:lnTo>
                    <a:cubicBezTo>
                      <a:pt x="5760720" y="573661"/>
                      <a:pt x="5714461" y="619920"/>
                      <a:pt x="5657398" y="619920"/>
                    </a:cubicBezTo>
                    <a:lnTo>
                      <a:pt x="103322" y="619920"/>
                    </a:lnTo>
                    <a:cubicBezTo>
                      <a:pt x="46259" y="619920"/>
                      <a:pt x="0" y="573661"/>
                      <a:pt x="0" y="516598"/>
                    </a:cubicBezTo>
                    <a:lnTo>
                      <a:pt x="0" y="103322"/>
                    </a:lnTo>
                    <a:close/>
                  </a:path>
                </a:pathLst>
              </a:custGeom>
              <a:solidFill>
                <a:srgbClr val="C30C20"/>
              </a:solidFill>
              <a:ln>
                <a:solidFill>
                  <a:srgbClr val="C30C2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48004" tIns="30262" rIns="248004" bIns="30262" numCol="1" spcCol="1270" anchor="ctr" anchorCtr="0">
                <a:noAutofit/>
              </a:bodyPr>
              <a:lstStyle/>
              <a:p>
                <a:pPr lvl="0" algn="l" defTabSz="933450" rtl="0">
                  <a:lnSpc>
                    <a:spcPct val="90000"/>
                  </a:lnSpc>
                  <a:spcBef>
                    <a:spcPct val="0"/>
                  </a:spcBef>
                  <a:spcAft>
                    <a:spcPct val="35000"/>
                  </a:spcAft>
                </a:pPr>
                <a:r>
                  <a:rPr lang="en-US" sz="2100" b="0" kern="1200" dirty="0"/>
                  <a:t>Number of potential buyers</a:t>
                </a:r>
                <a:endParaRPr lang="en-US" sz="2100" kern="1200" dirty="0"/>
              </a:p>
            </p:txBody>
          </p:sp>
        </p:grpSp>
        <p:grpSp>
          <p:nvGrpSpPr>
            <p:cNvPr id="29" name="Group 28"/>
            <p:cNvGrpSpPr/>
            <p:nvPr/>
          </p:nvGrpSpPr>
          <p:grpSpPr>
            <a:xfrm>
              <a:off x="609600" y="2019360"/>
              <a:ext cx="8229600" cy="839160"/>
              <a:chOff x="457200" y="2542634"/>
              <a:chExt cx="8229600" cy="839160"/>
            </a:xfrm>
          </p:grpSpPr>
          <p:sp>
            <p:nvSpPr>
              <p:cNvPr id="20" name="Rectangle 19"/>
              <p:cNvSpPr/>
              <p:nvPr/>
            </p:nvSpPr>
            <p:spPr>
              <a:xfrm>
                <a:off x="457200" y="2852594"/>
                <a:ext cx="8229600" cy="529200"/>
              </a:xfrm>
              <a:prstGeom prst="rect">
                <a:avLst/>
              </a:prstGeom>
              <a:ln>
                <a:solidFill>
                  <a:srgbClr val="C30C20"/>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Freeform 20"/>
              <p:cNvSpPr/>
              <p:nvPr/>
            </p:nvSpPr>
            <p:spPr>
              <a:xfrm>
                <a:off x="868680" y="2542634"/>
                <a:ext cx="5760720" cy="619920"/>
              </a:xfrm>
              <a:custGeom>
                <a:avLst/>
                <a:gdLst>
                  <a:gd name="connsiteX0" fmla="*/ 0 w 5760720"/>
                  <a:gd name="connsiteY0" fmla="*/ 103322 h 619920"/>
                  <a:gd name="connsiteX1" fmla="*/ 103322 w 5760720"/>
                  <a:gd name="connsiteY1" fmla="*/ 0 h 619920"/>
                  <a:gd name="connsiteX2" fmla="*/ 5657398 w 5760720"/>
                  <a:gd name="connsiteY2" fmla="*/ 0 h 619920"/>
                  <a:gd name="connsiteX3" fmla="*/ 5760720 w 5760720"/>
                  <a:gd name="connsiteY3" fmla="*/ 103322 h 619920"/>
                  <a:gd name="connsiteX4" fmla="*/ 5760720 w 5760720"/>
                  <a:gd name="connsiteY4" fmla="*/ 516598 h 619920"/>
                  <a:gd name="connsiteX5" fmla="*/ 5657398 w 5760720"/>
                  <a:gd name="connsiteY5" fmla="*/ 619920 h 619920"/>
                  <a:gd name="connsiteX6" fmla="*/ 103322 w 5760720"/>
                  <a:gd name="connsiteY6" fmla="*/ 619920 h 619920"/>
                  <a:gd name="connsiteX7" fmla="*/ 0 w 5760720"/>
                  <a:gd name="connsiteY7" fmla="*/ 516598 h 619920"/>
                  <a:gd name="connsiteX8" fmla="*/ 0 w 5760720"/>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619920">
                    <a:moveTo>
                      <a:pt x="0" y="103322"/>
                    </a:moveTo>
                    <a:cubicBezTo>
                      <a:pt x="0" y="46259"/>
                      <a:pt x="46259" y="0"/>
                      <a:pt x="103322" y="0"/>
                    </a:cubicBezTo>
                    <a:lnTo>
                      <a:pt x="5657398" y="0"/>
                    </a:lnTo>
                    <a:cubicBezTo>
                      <a:pt x="5714461" y="0"/>
                      <a:pt x="5760720" y="46259"/>
                      <a:pt x="5760720" y="103322"/>
                    </a:cubicBezTo>
                    <a:lnTo>
                      <a:pt x="5760720" y="516598"/>
                    </a:lnTo>
                    <a:cubicBezTo>
                      <a:pt x="5760720" y="573661"/>
                      <a:pt x="5714461" y="619920"/>
                      <a:pt x="5657398" y="619920"/>
                    </a:cubicBezTo>
                    <a:lnTo>
                      <a:pt x="103322" y="619920"/>
                    </a:lnTo>
                    <a:cubicBezTo>
                      <a:pt x="46259" y="619920"/>
                      <a:pt x="0" y="573661"/>
                      <a:pt x="0" y="516598"/>
                    </a:cubicBezTo>
                    <a:lnTo>
                      <a:pt x="0" y="103322"/>
                    </a:lnTo>
                    <a:close/>
                  </a:path>
                </a:pathLst>
              </a:custGeom>
              <a:solidFill>
                <a:srgbClr val="C30C20"/>
              </a:solidFill>
              <a:ln>
                <a:solidFill>
                  <a:srgbClr val="C30C2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48004" tIns="30262" rIns="248004" bIns="30262" numCol="1" spcCol="1270" anchor="ctr" anchorCtr="0">
                <a:noAutofit/>
              </a:bodyPr>
              <a:lstStyle/>
              <a:p>
                <a:pPr lvl="0" algn="l" defTabSz="933450" rtl="0">
                  <a:lnSpc>
                    <a:spcPct val="90000"/>
                  </a:lnSpc>
                  <a:spcBef>
                    <a:spcPct val="0"/>
                  </a:spcBef>
                  <a:spcAft>
                    <a:spcPct val="35000"/>
                  </a:spcAft>
                </a:pPr>
                <a:r>
                  <a:rPr lang="en-US" sz="2100" b="0" kern="1200" dirty="0"/>
                  <a:t>Location of potential buyers</a:t>
                </a:r>
                <a:endParaRPr lang="en-US" sz="2100" kern="1200" dirty="0"/>
              </a:p>
            </p:txBody>
          </p:sp>
        </p:grpSp>
        <p:grpSp>
          <p:nvGrpSpPr>
            <p:cNvPr id="30" name="Group 29"/>
            <p:cNvGrpSpPr/>
            <p:nvPr/>
          </p:nvGrpSpPr>
          <p:grpSpPr>
            <a:xfrm>
              <a:off x="609600" y="2971920"/>
              <a:ext cx="8229600" cy="839160"/>
              <a:chOff x="457200" y="3495194"/>
              <a:chExt cx="8229600" cy="839160"/>
            </a:xfrm>
          </p:grpSpPr>
          <p:sp>
            <p:nvSpPr>
              <p:cNvPr id="22" name="Rectangle 21"/>
              <p:cNvSpPr/>
              <p:nvPr/>
            </p:nvSpPr>
            <p:spPr>
              <a:xfrm>
                <a:off x="457200" y="3805154"/>
                <a:ext cx="8229600" cy="529200"/>
              </a:xfrm>
              <a:prstGeom prst="rect">
                <a:avLst/>
              </a:prstGeom>
              <a:ln>
                <a:solidFill>
                  <a:srgbClr val="C30C20"/>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Freeform 22"/>
              <p:cNvSpPr/>
              <p:nvPr/>
            </p:nvSpPr>
            <p:spPr>
              <a:xfrm>
                <a:off x="868680" y="3495194"/>
                <a:ext cx="5760720" cy="619920"/>
              </a:xfrm>
              <a:custGeom>
                <a:avLst/>
                <a:gdLst>
                  <a:gd name="connsiteX0" fmla="*/ 0 w 5760720"/>
                  <a:gd name="connsiteY0" fmla="*/ 103322 h 619920"/>
                  <a:gd name="connsiteX1" fmla="*/ 103322 w 5760720"/>
                  <a:gd name="connsiteY1" fmla="*/ 0 h 619920"/>
                  <a:gd name="connsiteX2" fmla="*/ 5657398 w 5760720"/>
                  <a:gd name="connsiteY2" fmla="*/ 0 h 619920"/>
                  <a:gd name="connsiteX3" fmla="*/ 5760720 w 5760720"/>
                  <a:gd name="connsiteY3" fmla="*/ 103322 h 619920"/>
                  <a:gd name="connsiteX4" fmla="*/ 5760720 w 5760720"/>
                  <a:gd name="connsiteY4" fmla="*/ 516598 h 619920"/>
                  <a:gd name="connsiteX5" fmla="*/ 5657398 w 5760720"/>
                  <a:gd name="connsiteY5" fmla="*/ 619920 h 619920"/>
                  <a:gd name="connsiteX6" fmla="*/ 103322 w 5760720"/>
                  <a:gd name="connsiteY6" fmla="*/ 619920 h 619920"/>
                  <a:gd name="connsiteX7" fmla="*/ 0 w 5760720"/>
                  <a:gd name="connsiteY7" fmla="*/ 516598 h 619920"/>
                  <a:gd name="connsiteX8" fmla="*/ 0 w 5760720"/>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619920">
                    <a:moveTo>
                      <a:pt x="0" y="103322"/>
                    </a:moveTo>
                    <a:cubicBezTo>
                      <a:pt x="0" y="46259"/>
                      <a:pt x="46259" y="0"/>
                      <a:pt x="103322" y="0"/>
                    </a:cubicBezTo>
                    <a:lnTo>
                      <a:pt x="5657398" y="0"/>
                    </a:lnTo>
                    <a:cubicBezTo>
                      <a:pt x="5714461" y="0"/>
                      <a:pt x="5760720" y="46259"/>
                      <a:pt x="5760720" y="103322"/>
                    </a:cubicBezTo>
                    <a:lnTo>
                      <a:pt x="5760720" y="516598"/>
                    </a:lnTo>
                    <a:cubicBezTo>
                      <a:pt x="5760720" y="573661"/>
                      <a:pt x="5714461" y="619920"/>
                      <a:pt x="5657398" y="619920"/>
                    </a:cubicBezTo>
                    <a:lnTo>
                      <a:pt x="103322" y="619920"/>
                    </a:lnTo>
                    <a:cubicBezTo>
                      <a:pt x="46259" y="619920"/>
                      <a:pt x="0" y="573661"/>
                      <a:pt x="0" y="516598"/>
                    </a:cubicBezTo>
                    <a:lnTo>
                      <a:pt x="0" y="103322"/>
                    </a:lnTo>
                    <a:close/>
                  </a:path>
                </a:pathLst>
              </a:custGeom>
              <a:solidFill>
                <a:srgbClr val="C30C20"/>
              </a:solidFill>
              <a:ln>
                <a:solidFill>
                  <a:srgbClr val="C30C2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48004" tIns="30262" rIns="248004" bIns="30262" numCol="1" spcCol="1270" anchor="ctr" anchorCtr="0">
                <a:noAutofit/>
              </a:bodyPr>
              <a:lstStyle/>
              <a:p>
                <a:pPr lvl="0" algn="l" defTabSz="933450" rtl="0">
                  <a:lnSpc>
                    <a:spcPct val="90000"/>
                  </a:lnSpc>
                  <a:spcBef>
                    <a:spcPct val="0"/>
                  </a:spcBef>
                  <a:spcAft>
                    <a:spcPct val="35000"/>
                  </a:spcAft>
                </a:pPr>
                <a:r>
                  <a:rPr lang="en-US" sz="2100" b="0" kern="1200" dirty="0"/>
                  <a:t>Position of potential buyers</a:t>
                </a:r>
                <a:endParaRPr lang="en-US" sz="2100" kern="1200" dirty="0"/>
              </a:p>
            </p:txBody>
          </p:sp>
        </p:grpSp>
        <p:grpSp>
          <p:nvGrpSpPr>
            <p:cNvPr id="31" name="Group 30"/>
            <p:cNvGrpSpPr/>
            <p:nvPr/>
          </p:nvGrpSpPr>
          <p:grpSpPr>
            <a:xfrm>
              <a:off x="609600" y="3924481"/>
              <a:ext cx="8229600" cy="839160"/>
              <a:chOff x="457200" y="4447755"/>
              <a:chExt cx="8229600" cy="839160"/>
            </a:xfrm>
          </p:grpSpPr>
          <p:sp>
            <p:nvSpPr>
              <p:cNvPr id="24" name="Rectangle 23"/>
              <p:cNvSpPr/>
              <p:nvPr/>
            </p:nvSpPr>
            <p:spPr>
              <a:xfrm>
                <a:off x="457200" y="4757715"/>
                <a:ext cx="8229600" cy="529200"/>
              </a:xfrm>
              <a:prstGeom prst="rect">
                <a:avLst/>
              </a:prstGeom>
              <a:ln>
                <a:solidFill>
                  <a:srgbClr val="C30C20"/>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Freeform 24"/>
              <p:cNvSpPr/>
              <p:nvPr/>
            </p:nvSpPr>
            <p:spPr>
              <a:xfrm>
                <a:off x="868680" y="4447755"/>
                <a:ext cx="5760720" cy="619920"/>
              </a:xfrm>
              <a:custGeom>
                <a:avLst/>
                <a:gdLst>
                  <a:gd name="connsiteX0" fmla="*/ 0 w 5760720"/>
                  <a:gd name="connsiteY0" fmla="*/ 103322 h 619920"/>
                  <a:gd name="connsiteX1" fmla="*/ 103322 w 5760720"/>
                  <a:gd name="connsiteY1" fmla="*/ 0 h 619920"/>
                  <a:gd name="connsiteX2" fmla="*/ 5657398 w 5760720"/>
                  <a:gd name="connsiteY2" fmla="*/ 0 h 619920"/>
                  <a:gd name="connsiteX3" fmla="*/ 5760720 w 5760720"/>
                  <a:gd name="connsiteY3" fmla="*/ 103322 h 619920"/>
                  <a:gd name="connsiteX4" fmla="*/ 5760720 w 5760720"/>
                  <a:gd name="connsiteY4" fmla="*/ 516598 h 619920"/>
                  <a:gd name="connsiteX5" fmla="*/ 5657398 w 5760720"/>
                  <a:gd name="connsiteY5" fmla="*/ 619920 h 619920"/>
                  <a:gd name="connsiteX6" fmla="*/ 103322 w 5760720"/>
                  <a:gd name="connsiteY6" fmla="*/ 619920 h 619920"/>
                  <a:gd name="connsiteX7" fmla="*/ 0 w 5760720"/>
                  <a:gd name="connsiteY7" fmla="*/ 516598 h 619920"/>
                  <a:gd name="connsiteX8" fmla="*/ 0 w 5760720"/>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619920">
                    <a:moveTo>
                      <a:pt x="0" y="103322"/>
                    </a:moveTo>
                    <a:cubicBezTo>
                      <a:pt x="0" y="46259"/>
                      <a:pt x="46259" y="0"/>
                      <a:pt x="103322" y="0"/>
                    </a:cubicBezTo>
                    <a:lnTo>
                      <a:pt x="5657398" y="0"/>
                    </a:lnTo>
                    <a:cubicBezTo>
                      <a:pt x="5714461" y="0"/>
                      <a:pt x="5760720" y="46259"/>
                      <a:pt x="5760720" y="103322"/>
                    </a:cubicBezTo>
                    <a:lnTo>
                      <a:pt x="5760720" y="516598"/>
                    </a:lnTo>
                    <a:cubicBezTo>
                      <a:pt x="5760720" y="573661"/>
                      <a:pt x="5714461" y="619920"/>
                      <a:pt x="5657398" y="619920"/>
                    </a:cubicBezTo>
                    <a:lnTo>
                      <a:pt x="103322" y="619920"/>
                    </a:lnTo>
                    <a:cubicBezTo>
                      <a:pt x="46259" y="619920"/>
                      <a:pt x="0" y="573661"/>
                      <a:pt x="0" y="516598"/>
                    </a:cubicBezTo>
                    <a:lnTo>
                      <a:pt x="0" y="103322"/>
                    </a:lnTo>
                    <a:close/>
                  </a:path>
                </a:pathLst>
              </a:custGeom>
              <a:solidFill>
                <a:srgbClr val="C30C20"/>
              </a:solidFill>
              <a:ln>
                <a:solidFill>
                  <a:srgbClr val="C30C2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48004" tIns="30262" rIns="248004" bIns="30262" numCol="1" spcCol="1270" anchor="ctr" anchorCtr="0">
                <a:noAutofit/>
              </a:bodyPr>
              <a:lstStyle/>
              <a:p>
                <a:pPr lvl="0" algn="l" defTabSz="933450" rtl="0">
                  <a:lnSpc>
                    <a:spcPct val="90000"/>
                  </a:lnSpc>
                  <a:spcBef>
                    <a:spcPct val="0"/>
                  </a:spcBef>
                  <a:spcAft>
                    <a:spcPct val="35000"/>
                  </a:spcAft>
                </a:pPr>
                <a:r>
                  <a:rPr lang="en-US" sz="2100" b="0" kern="1200" dirty="0"/>
                  <a:t>Expected consumption rates of potential buyers</a:t>
                </a:r>
                <a:endParaRPr lang="en-US" sz="2100" kern="1200" dirty="0"/>
              </a:p>
            </p:txBody>
          </p:sp>
        </p:grpSp>
        <p:grpSp>
          <p:nvGrpSpPr>
            <p:cNvPr id="32" name="Group 31"/>
            <p:cNvGrpSpPr/>
            <p:nvPr/>
          </p:nvGrpSpPr>
          <p:grpSpPr>
            <a:xfrm>
              <a:off x="609600" y="4877041"/>
              <a:ext cx="8229600" cy="839160"/>
              <a:chOff x="457200" y="5400315"/>
              <a:chExt cx="8229600" cy="839160"/>
            </a:xfrm>
          </p:grpSpPr>
          <p:sp>
            <p:nvSpPr>
              <p:cNvPr id="26" name="Rectangle 25"/>
              <p:cNvSpPr/>
              <p:nvPr/>
            </p:nvSpPr>
            <p:spPr>
              <a:xfrm>
                <a:off x="457200" y="5710275"/>
                <a:ext cx="8229600" cy="529200"/>
              </a:xfrm>
              <a:prstGeom prst="rect">
                <a:avLst/>
              </a:prstGeom>
              <a:ln>
                <a:solidFill>
                  <a:srgbClr val="C30C20"/>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Freeform 26"/>
              <p:cNvSpPr/>
              <p:nvPr/>
            </p:nvSpPr>
            <p:spPr>
              <a:xfrm>
                <a:off x="868680" y="5400315"/>
                <a:ext cx="5760720" cy="619920"/>
              </a:xfrm>
              <a:custGeom>
                <a:avLst/>
                <a:gdLst>
                  <a:gd name="connsiteX0" fmla="*/ 0 w 5760720"/>
                  <a:gd name="connsiteY0" fmla="*/ 103322 h 619920"/>
                  <a:gd name="connsiteX1" fmla="*/ 103322 w 5760720"/>
                  <a:gd name="connsiteY1" fmla="*/ 0 h 619920"/>
                  <a:gd name="connsiteX2" fmla="*/ 5657398 w 5760720"/>
                  <a:gd name="connsiteY2" fmla="*/ 0 h 619920"/>
                  <a:gd name="connsiteX3" fmla="*/ 5760720 w 5760720"/>
                  <a:gd name="connsiteY3" fmla="*/ 103322 h 619920"/>
                  <a:gd name="connsiteX4" fmla="*/ 5760720 w 5760720"/>
                  <a:gd name="connsiteY4" fmla="*/ 516598 h 619920"/>
                  <a:gd name="connsiteX5" fmla="*/ 5657398 w 5760720"/>
                  <a:gd name="connsiteY5" fmla="*/ 619920 h 619920"/>
                  <a:gd name="connsiteX6" fmla="*/ 103322 w 5760720"/>
                  <a:gd name="connsiteY6" fmla="*/ 619920 h 619920"/>
                  <a:gd name="connsiteX7" fmla="*/ 0 w 5760720"/>
                  <a:gd name="connsiteY7" fmla="*/ 516598 h 619920"/>
                  <a:gd name="connsiteX8" fmla="*/ 0 w 5760720"/>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619920">
                    <a:moveTo>
                      <a:pt x="0" y="103322"/>
                    </a:moveTo>
                    <a:cubicBezTo>
                      <a:pt x="0" y="46259"/>
                      <a:pt x="46259" y="0"/>
                      <a:pt x="103322" y="0"/>
                    </a:cubicBezTo>
                    <a:lnTo>
                      <a:pt x="5657398" y="0"/>
                    </a:lnTo>
                    <a:cubicBezTo>
                      <a:pt x="5714461" y="0"/>
                      <a:pt x="5760720" y="46259"/>
                      <a:pt x="5760720" y="103322"/>
                    </a:cubicBezTo>
                    <a:lnTo>
                      <a:pt x="5760720" y="516598"/>
                    </a:lnTo>
                    <a:cubicBezTo>
                      <a:pt x="5760720" y="573661"/>
                      <a:pt x="5714461" y="619920"/>
                      <a:pt x="5657398" y="619920"/>
                    </a:cubicBezTo>
                    <a:lnTo>
                      <a:pt x="103322" y="619920"/>
                    </a:lnTo>
                    <a:cubicBezTo>
                      <a:pt x="46259" y="619920"/>
                      <a:pt x="0" y="573661"/>
                      <a:pt x="0" y="516598"/>
                    </a:cubicBezTo>
                    <a:lnTo>
                      <a:pt x="0" y="103322"/>
                    </a:lnTo>
                    <a:close/>
                  </a:path>
                </a:pathLst>
              </a:custGeom>
              <a:solidFill>
                <a:srgbClr val="C30C20"/>
              </a:solidFill>
              <a:ln>
                <a:solidFill>
                  <a:srgbClr val="C30C2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48004" tIns="30262" rIns="248004" bIns="30262" numCol="1" spcCol="1270" anchor="ctr" anchorCtr="0">
                <a:noAutofit/>
              </a:bodyPr>
              <a:lstStyle/>
              <a:p>
                <a:pPr lvl="0" algn="l" defTabSz="933450" rtl="0">
                  <a:lnSpc>
                    <a:spcPct val="90000"/>
                  </a:lnSpc>
                  <a:spcBef>
                    <a:spcPct val="0"/>
                  </a:spcBef>
                  <a:spcAft>
                    <a:spcPct val="35000"/>
                  </a:spcAft>
                </a:pPr>
                <a:r>
                  <a:rPr lang="en-US" sz="2100" b="0" kern="1200" dirty="0"/>
                  <a:t>Economic strength of potential buyers</a:t>
                </a:r>
                <a:endParaRPr lang="en-US" sz="2100" kern="1200" dirty="0"/>
              </a:p>
            </p:txBody>
          </p:sp>
        </p:grpSp>
      </p:grpSp>
      <p:sp>
        <p:nvSpPr>
          <p:cNvPr id="33" name="Text Placeholder 5"/>
          <p:cNvSpPr txBox="1">
            <a:spLocks/>
          </p:cNvSpPr>
          <p:nvPr/>
        </p:nvSpPr>
        <p:spPr>
          <a:xfrm>
            <a:off x="3390900" y="6002715"/>
            <a:ext cx="2362200" cy="2658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00" dirty="0">
                <a:hlinkClick r:id="rId3" action="ppaction://hlinksldjump"/>
              </a:rPr>
              <a:t>Jump </a:t>
            </a:r>
            <a:r>
              <a:rPr lang="en-US" sz="1000">
                <a:hlinkClick r:id="rId3" action="ppaction://hlinksldjump"/>
              </a:rPr>
              <a:t>to Demographic </a:t>
            </a:r>
            <a:r>
              <a:rPr lang="en-US" sz="1000" dirty="0">
                <a:hlinkClick r:id="rId3" action="ppaction://hlinksldjump"/>
              </a:rPr>
              <a:t>Factors</a:t>
            </a:r>
            <a:r>
              <a:rPr lang="en-US" altLang="en-US" sz="1000" dirty="0">
                <a:hlinkClick r:id="rId3" action="ppaction://hlinksldjump"/>
              </a:rPr>
              <a:t>, </a:t>
            </a:r>
            <a:r>
              <a:rPr lang="en-US" altLang="en-US" sz="1000" dirty="0">
                <a:solidFill>
                  <a:srgbClr val="C30C20"/>
                </a:solidFill>
                <a:hlinkClick r:id="rId3" action="ppaction://hlinksldjump"/>
              </a:rPr>
              <a:t>Appendix </a:t>
            </a:r>
            <a:endParaRPr lang="en-US" sz="1000" dirty="0">
              <a:hlinkClick r:id="rId4" action="ppaction://hlinksldjump"/>
            </a:endParaRPr>
          </a:p>
        </p:txBody>
      </p:sp>
    </p:spTree>
    <p:extLst>
      <p:ext uri="{BB962C8B-B14F-4D97-AF65-F5344CB8AC3E}">
        <p14:creationId xmlns:p14="http://schemas.microsoft.com/office/powerpoint/2010/main" val="1525444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r>
              <a:rPr lang="en-US" altLang="en-US" dirty="0"/>
              <a:t>Types of Psychological Pricing Strategies</a:t>
            </a:r>
          </a:p>
        </p:txBody>
      </p:sp>
      <p:grpSp>
        <p:nvGrpSpPr>
          <p:cNvPr id="7" name="Group 6" descr="This Smart Art depicts the types of psychological pricing strategies. "/>
          <p:cNvGrpSpPr/>
          <p:nvPr/>
        </p:nvGrpSpPr>
        <p:grpSpPr>
          <a:xfrm>
            <a:off x="457200" y="1253662"/>
            <a:ext cx="8458200" cy="4728781"/>
            <a:chOff x="457200" y="990600"/>
            <a:chExt cx="8458200" cy="4728781"/>
          </a:xfrm>
        </p:grpSpPr>
        <p:grpSp>
          <p:nvGrpSpPr>
            <p:cNvPr id="20" name="Group 19"/>
            <p:cNvGrpSpPr/>
            <p:nvPr/>
          </p:nvGrpSpPr>
          <p:grpSpPr>
            <a:xfrm>
              <a:off x="457200" y="990600"/>
              <a:ext cx="8458200" cy="1500660"/>
              <a:chOff x="457200" y="1598009"/>
              <a:chExt cx="8458200" cy="1500660"/>
            </a:xfrm>
          </p:grpSpPr>
          <p:sp>
            <p:nvSpPr>
              <p:cNvPr id="14" name="Freeform 13"/>
              <p:cNvSpPr/>
              <p:nvPr/>
            </p:nvSpPr>
            <p:spPr>
              <a:xfrm>
                <a:off x="457200" y="1907969"/>
                <a:ext cx="8458200" cy="1190700"/>
              </a:xfrm>
              <a:custGeom>
                <a:avLst/>
                <a:gdLst>
                  <a:gd name="connsiteX0" fmla="*/ 0 w 8458200"/>
                  <a:gd name="connsiteY0" fmla="*/ 0 h 1190700"/>
                  <a:gd name="connsiteX1" fmla="*/ 8458200 w 8458200"/>
                  <a:gd name="connsiteY1" fmla="*/ 0 h 1190700"/>
                  <a:gd name="connsiteX2" fmla="*/ 8458200 w 8458200"/>
                  <a:gd name="connsiteY2" fmla="*/ 1190700 h 1190700"/>
                  <a:gd name="connsiteX3" fmla="*/ 0 w 8458200"/>
                  <a:gd name="connsiteY3" fmla="*/ 1190700 h 1190700"/>
                  <a:gd name="connsiteX4" fmla="*/ 0 w 8458200"/>
                  <a:gd name="connsiteY4" fmla="*/ 0 h 119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8200" h="1190700">
                    <a:moveTo>
                      <a:pt x="0" y="0"/>
                    </a:moveTo>
                    <a:lnTo>
                      <a:pt x="8458200" y="0"/>
                    </a:lnTo>
                    <a:lnTo>
                      <a:pt x="8458200" y="1190700"/>
                    </a:lnTo>
                    <a:lnTo>
                      <a:pt x="0" y="1190700"/>
                    </a:lnTo>
                    <a:lnTo>
                      <a:pt x="0" y="0"/>
                    </a:lnTo>
                    <a:close/>
                  </a:path>
                </a:pathLst>
              </a:custGeom>
              <a:ln>
                <a:solidFill>
                  <a:srgbClr val="C30C20"/>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56450" tIns="437388" rIns="656450" bIns="149352" numCol="1" spcCol="1270" anchor="t" anchorCtr="0">
                <a:noAutofit/>
              </a:bodyPr>
              <a:lstStyle/>
              <a:p>
                <a:pPr marL="228600" lvl="1" indent="-228600" algn="l" defTabSz="933450">
                  <a:lnSpc>
                    <a:spcPct val="90000"/>
                  </a:lnSpc>
                  <a:spcBef>
                    <a:spcPct val="0"/>
                  </a:spcBef>
                  <a:spcAft>
                    <a:spcPct val="15000"/>
                  </a:spcAft>
                  <a:buChar char="••"/>
                </a:pPr>
                <a:r>
                  <a:rPr lang="en-IN" sz="2100" b="0" kern="1200" dirty="0"/>
                  <a:t>Involves charging a high price to create a signal that the product is exceptionally fine</a:t>
                </a:r>
                <a:endParaRPr lang="en-US" sz="2100" kern="1200" dirty="0"/>
              </a:p>
            </p:txBody>
          </p:sp>
          <p:sp>
            <p:nvSpPr>
              <p:cNvPr id="15" name="Freeform 14"/>
              <p:cNvSpPr/>
              <p:nvPr/>
            </p:nvSpPr>
            <p:spPr>
              <a:xfrm>
                <a:off x="880110" y="1598009"/>
                <a:ext cx="5920740" cy="619920"/>
              </a:xfrm>
              <a:custGeom>
                <a:avLst/>
                <a:gdLst>
                  <a:gd name="connsiteX0" fmla="*/ 0 w 5920740"/>
                  <a:gd name="connsiteY0" fmla="*/ 103322 h 619920"/>
                  <a:gd name="connsiteX1" fmla="*/ 103322 w 5920740"/>
                  <a:gd name="connsiteY1" fmla="*/ 0 h 619920"/>
                  <a:gd name="connsiteX2" fmla="*/ 5817418 w 5920740"/>
                  <a:gd name="connsiteY2" fmla="*/ 0 h 619920"/>
                  <a:gd name="connsiteX3" fmla="*/ 5920740 w 5920740"/>
                  <a:gd name="connsiteY3" fmla="*/ 103322 h 619920"/>
                  <a:gd name="connsiteX4" fmla="*/ 5920740 w 5920740"/>
                  <a:gd name="connsiteY4" fmla="*/ 516598 h 619920"/>
                  <a:gd name="connsiteX5" fmla="*/ 5817418 w 5920740"/>
                  <a:gd name="connsiteY5" fmla="*/ 619920 h 619920"/>
                  <a:gd name="connsiteX6" fmla="*/ 103322 w 5920740"/>
                  <a:gd name="connsiteY6" fmla="*/ 619920 h 619920"/>
                  <a:gd name="connsiteX7" fmla="*/ 0 w 5920740"/>
                  <a:gd name="connsiteY7" fmla="*/ 516598 h 619920"/>
                  <a:gd name="connsiteX8" fmla="*/ 0 w 5920740"/>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0740" h="619920">
                    <a:moveTo>
                      <a:pt x="0" y="103322"/>
                    </a:moveTo>
                    <a:cubicBezTo>
                      <a:pt x="0" y="46259"/>
                      <a:pt x="46259" y="0"/>
                      <a:pt x="103322" y="0"/>
                    </a:cubicBezTo>
                    <a:lnTo>
                      <a:pt x="5817418" y="0"/>
                    </a:lnTo>
                    <a:cubicBezTo>
                      <a:pt x="5874481" y="0"/>
                      <a:pt x="5920740" y="46259"/>
                      <a:pt x="5920740" y="103322"/>
                    </a:cubicBezTo>
                    <a:lnTo>
                      <a:pt x="5920740" y="516598"/>
                    </a:lnTo>
                    <a:cubicBezTo>
                      <a:pt x="5920740" y="573661"/>
                      <a:pt x="5874481" y="619920"/>
                      <a:pt x="5817418" y="619920"/>
                    </a:cubicBezTo>
                    <a:lnTo>
                      <a:pt x="103322" y="619920"/>
                    </a:lnTo>
                    <a:cubicBezTo>
                      <a:pt x="46259" y="619920"/>
                      <a:pt x="0" y="573661"/>
                      <a:pt x="0" y="516598"/>
                    </a:cubicBezTo>
                    <a:lnTo>
                      <a:pt x="0" y="103322"/>
                    </a:lnTo>
                    <a:close/>
                  </a:path>
                </a:pathLst>
              </a:custGeom>
              <a:solidFill>
                <a:srgbClr val="C30C20"/>
              </a:solidFill>
              <a:ln>
                <a:solidFill>
                  <a:srgbClr val="C30C2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4052" tIns="30262" rIns="254052" bIns="30262" numCol="1" spcCol="1270" anchor="ctr" anchorCtr="0">
                <a:noAutofit/>
              </a:bodyPr>
              <a:lstStyle/>
              <a:p>
                <a:pPr lvl="0" algn="l" defTabSz="933450">
                  <a:lnSpc>
                    <a:spcPct val="90000"/>
                  </a:lnSpc>
                  <a:spcBef>
                    <a:spcPct val="0"/>
                  </a:spcBef>
                  <a:spcAft>
                    <a:spcPct val="35000"/>
                  </a:spcAft>
                </a:pPr>
                <a:r>
                  <a:rPr lang="en-US" sz="2100" b="0" kern="1200" dirty="0"/>
                  <a:t>Prestige pricing</a:t>
                </a:r>
              </a:p>
            </p:txBody>
          </p:sp>
        </p:grpSp>
        <p:grpSp>
          <p:nvGrpSpPr>
            <p:cNvPr id="21" name="Group 20"/>
            <p:cNvGrpSpPr/>
            <p:nvPr/>
          </p:nvGrpSpPr>
          <p:grpSpPr>
            <a:xfrm>
              <a:off x="457200" y="2604660"/>
              <a:ext cx="8458200" cy="1500660"/>
              <a:chOff x="457200" y="3212069"/>
              <a:chExt cx="8458200" cy="1500660"/>
            </a:xfrm>
          </p:grpSpPr>
          <p:sp>
            <p:nvSpPr>
              <p:cNvPr id="16" name="Freeform 15"/>
              <p:cNvSpPr/>
              <p:nvPr/>
            </p:nvSpPr>
            <p:spPr>
              <a:xfrm>
                <a:off x="457200" y="3522029"/>
                <a:ext cx="8458200" cy="1190700"/>
              </a:xfrm>
              <a:custGeom>
                <a:avLst/>
                <a:gdLst>
                  <a:gd name="connsiteX0" fmla="*/ 0 w 8458200"/>
                  <a:gd name="connsiteY0" fmla="*/ 0 h 1190700"/>
                  <a:gd name="connsiteX1" fmla="*/ 8458200 w 8458200"/>
                  <a:gd name="connsiteY1" fmla="*/ 0 h 1190700"/>
                  <a:gd name="connsiteX2" fmla="*/ 8458200 w 8458200"/>
                  <a:gd name="connsiteY2" fmla="*/ 1190700 h 1190700"/>
                  <a:gd name="connsiteX3" fmla="*/ 0 w 8458200"/>
                  <a:gd name="connsiteY3" fmla="*/ 1190700 h 1190700"/>
                  <a:gd name="connsiteX4" fmla="*/ 0 w 8458200"/>
                  <a:gd name="connsiteY4" fmla="*/ 0 h 119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8200" h="1190700">
                    <a:moveTo>
                      <a:pt x="0" y="0"/>
                    </a:moveTo>
                    <a:lnTo>
                      <a:pt x="8458200" y="0"/>
                    </a:lnTo>
                    <a:lnTo>
                      <a:pt x="8458200" y="1190700"/>
                    </a:lnTo>
                    <a:lnTo>
                      <a:pt x="0" y="1190700"/>
                    </a:lnTo>
                    <a:lnTo>
                      <a:pt x="0" y="0"/>
                    </a:lnTo>
                    <a:close/>
                  </a:path>
                </a:pathLst>
              </a:custGeom>
              <a:ln>
                <a:solidFill>
                  <a:srgbClr val="C30C20"/>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56450" tIns="437388" rIns="656450" bIns="149352" numCol="1" spcCol="1270" anchor="t" anchorCtr="0">
                <a:noAutofit/>
              </a:bodyPr>
              <a:lstStyle/>
              <a:p>
                <a:pPr marL="228600" lvl="1" indent="-228600" algn="l" defTabSz="933450">
                  <a:lnSpc>
                    <a:spcPct val="90000"/>
                  </a:lnSpc>
                  <a:spcBef>
                    <a:spcPct val="0"/>
                  </a:spcBef>
                  <a:spcAft>
                    <a:spcPct val="15000"/>
                  </a:spcAft>
                  <a:buChar char="••"/>
                </a:pPr>
                <a:r>
                  <a:rPr lang="en-US" sz="2100" b="0" kern="1200" dirty="0"/>
                  <a:t>S</a:t>
                </a:r>
                <a:r>
                  <a:rPr lang="en-IN" sz="2100" b="0" kern="1200" dirty="0"/>
                  <a:t>etting prices at one or a few cents or dollars below a round number in order to create the perception that the price is low</a:t>
                </a:r>
                <a:endParaRPr lang="en-US" sz="2100" kern="1200" dirty="0"/>
              </a:p>
            </p:txBody>
          </p:sp>
          <p:sp>
            <p:nvSpPr>
              <p:cNvPr id="17" name="Freeform 16" descr="This figure shows types of psychological pricing strategies. "/>
              <p:cNvSpPr/>
              <p:nvPr/>
            </p:nvSpPr>
            <p:spPr>
              <a:xfrm>
                <a:off x="880110" y="3212069"/>
                <a:ext cx="5920740" cy="619920"/>
              </a:xfrm>
              <a:custGeom>
                <a:avLst/>
                <a:gdLst>
                  <a:gd name="connsiteX0" fmla="*/ 0 w 5920740"/>
                  <a:gd name="connsiteY0" fmla="*/ 103322 h 619920"/>
                  <a:gd name="connsiteX1" fmla="*/ 103322 w 5920740"/>
                  <a:gd name="connsiteY1" fmla="*/ 0 h 619920"/>
                  <a:gd name="connsiteX2" fmla="*/ 5817418 w 5920740"/>
                  <a:gd name="connsiteY2" fmla="*/ 0 h 619920"/>
                  <a:gd name="connsiteX3" fmla="*/ 5920740 w 5920740"/>
                  <a:gd name="connsiteY3" fmla="*/ 103322 h 619920"/>
                  <a:gd name="connsiteX4" fmla="*/ 5920740 w 5920740"/>
                  <a:gd name="connsiteY4" fmla="*/ 516598 h 619920"/>
                  <a:gd name="connsiteX5" fmla="*/ 5817418 w 5920740"/>
                  <a:gd name="connsiteY5" fmla="*/ 619920 h 619920"/>
                  <a:gd name="connsiteX6" fmla="*/ 103322 w 5920740"/>
                  <a:gd name="connsiteY6" fmla="*/ 619920 h 619920"/>
                  <a:gd name="connsiteX7" fmla="*/ 0 w 5920740"/>
                  <a:gd name="connsiteY7" fmla="*/ 516598 h 619920"/>
                  <a:gd name="connsiteX8" fmla="*/ 0 w 5920740"/>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0740" h="619920">
                    <a:moveTo>
                      <a:pt x="0" y="103322"/>
                    </a:moveTo>
                    <a:cubicBezTo>
                      <a:pt x="0" y="46259"/>
                      <a:pt x="46259" y="0"/>
                      <a:pt x="103322" y="0"/>
                    </a:cubicBezTo>
                    <a:lnTo>
                      <a:pt x="5817418" y="0"/>
                    </a:lnTo>
                    <a:cubicBezTo>
                      <a:pt x="5874481" y="0"/>
                      <a:pt x="5920740" y="46259"/>
                      <a:pt x="5920740" y="103322"/>
                    </a:cubicBezTo>
                    <a:lnTo>
                      <a:pt x="5920740" y="516598"/>
                    </a:lnTo>
                    <a:cubicBezTo>
                      <a:pt x="5920740" y="573661"/>
                      <a:pt x="5874481" y="619920"/>
                      <a:pt x="5817418" y="619920"/>
                    </a:cubicBezTo>
                    <a:lnTo>
                      <a:pt x="103322" y="619920"/>
                    </a:lnTo>
                    <a:cubicBezTo>
                      <a:pt x="46259" y="619920"/>
                      <a:pt x="0" y="573661"/>
                      <a:pt x="0" y="516598"/>
                    </a:cubicBezTo>
                    <a:lnTo>
                      <a:pt x="0" y="103322"/>
                    </a:lnTo>
                    <a:close/>
                  </a:path>
                </a:pathLst>
              </a:custGeom>
              <a:solidFill>
                <a:srgbClr val="C30C20"/>
              </a:solidFill>
              <a:ln>
                <a:solidFill>
                  <a:srgbClr val="C30C2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4052" tIns="30262" rIns="254052" bIns="30262" numCol="1" spcCol="1270" anchor="ctr" anchorCtr="0">
                <a:noAutofit/>
              </a:bodyPr>
              <a:lstStyle/>
              <a:p>
                <a:pPr lvl="0" algn="l" defTabSz="933450">
                  <a:lnSpc>
                    <a:spcPct val="90000"/>
                  </a:lnSpc>
                  <a:spcBef>
                    <a:spcPct val="0"/>
                  </a:spcBef>
                  <a:spcAft>
                    <a:spcPct val="35000"/>
                  </a:spcAft>
                </a:pPr>
                <a:r>
                  <a:rPr lang="en-US" sz="2100" b="0" kern="1200" dirty="0"/>
                  <a:t>Odd pricing</a:t>
                </a:r>
              </a:p>
            </p:txBody>
          </p:sp>
        </p:grpSp>
        <p:grpSp>
          <p:nvGrpSpPr>
            <p:cNvPr id="22" name="Group 21"/>
            <p:cNvGrpSpPr/>
            <p:nvPr/>
          </p:nvGrpSpPr>
          <p:grpSpPr>
            <a:xfrm>
              <a:off x="457200" y="4218721"/>
              <a:ext cx="8458200" cy="1500660"/>
              <a:chOff x="457200" y="4826130"/>
              <a:chExt cx="8458200" cy="1500660"/>
            </a:xfrm>
          </p:grpSpPr>
          <p:sp>
            <p:nvSpPr>
              <p:cNvPr id="18" name="Freeform 17"/>
              <p:cNvSpPr/>
              <p:nvPr/>
            </p:nvSpPr>
            <p:spPr>
              <a:xfrm>
                <a:off x="457200" y="5136090"/>
                <a:ext cx="8458200" cy="1190700"/>
              </a:xfrm>
              <a:custGeom>
                <a:avLst/>
                <a:gdLst>
                  <a:gd name="connsiteX0" fmla="*/ 0 w 8458200"/>
                  <a:gd name="connsiteY0" fmla="*/ 0 h 1190700"/>
                  <a:gd name="connsiteX1" fmla="*/ 8458200 w 8458200"/>
                  <a:gd name="connsiteY1" fmla="*/ 0 h 1190700"/>
                  <a:gd name="connsiteX2" fmla="*/ 8458200 w 8458200"/>
                  <a:gd name="connsiteY2" fmla="*/ 1190700 h 1190700"/>
                  <a:gd name="connsiteX3" fmla="*/ 0 w 8458200"/>
                  <a:gd name="connsiteY3" fmla="*/ 1190700 h 1190700"/>
                  <a:gd name="connsiteX4" fmla="*/ 0 w 8458200"/>
                  <a:gd name="connsiteY4" fmla="*/ 0 h 119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8200" h="1190700">
                    <a:moveTo>
                      <a:pt x="0" y="0"/>
                    </a:moveTo>
                    <a:lnTo>
                      <a:pt x="8458200" y="0"/>
                    </a:lnTo>
                    <a:lnTo>
                      <a:pt x="8458200" y="1190700"/>
                    </a:lnTo>
                    <a:lnTo>
                      <a:pt x="0" y="1190700"/>
                    </a:lnTo>
                    <a:lnTo>
                      <a:pt x="0" y="0"/>
                    </a:lnTo>
                    <a:close/>
                  </a:path>
                </a:pathLst>
              </a:custGeom>
              <a:ln>
                <a:solidFill>
                  <a:srgbClr val="C30C20"/>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56450" tIns="437388" rIns="656450" bIns="149352" numCol="1" spcCol="1270" anchor="t" anchorCtr="0">
                <a:noAutofit/>
              </a:bodyPr>
              <a:lstStyle/>
              <a:p>
                <a:pPr marL="228600" lvl="1" indent="-228600" algn="l" defTabSz="933450">
                  <a:lnSpc>
                    <a:spcPct val="90000"/>
                  </a:lnSpc>
                  <a:spcBef>
                    <a:spcPct val="0"/>
                  </a:spcBef>
                  <a:spcAft>
                    <a:spcPct val="15000"/>
                  </a:spcAft>
                  <a:buChar char="••"/>
                </a:pPr>
                <a:r>
                  <a:rPr lang="en-IN" sz="2100" b="0" kern="1200" dirty="0"/>
                  <a:t>Involves selling several products together at a single price in order to suggest a good value</a:t>
                </a:r>
                <a:endParaRPr lang="en-US" sz="2100" kern="1200" dirty="0"/>
              </a:p>
            </p:txBody>
          </p:sp>
          <p:sp>
            <p:nvSpPr>
              <p:cNvPr id="19" name="Freeform 18"/>
              <p:cNvSpPr/>
              <p:nvPr/>
            </p:nvSpPr>
            <p:spPr>
              <a:xfrm>
                <a:off x="880110" y="4826130"/>
                <a:ext cx="5920740" cy="619920"/>
              </a:xfrm>
              <a:custGeom>
                <a:avLst/>
                <a:gdLst>
                  <a:gd name="connsiteX0" fmla="*/ 0 w 5920740"/>
                  <a:gd name="connsiteY0" fmla="*/ 103322 h 619920"/>
                  <a:gd name="connsiteX1" fmla="*/ 103322 w 5920740"/>
                  <a:gd name="connsiteY1" fmla="*/ 0 h 619920"/>
                  <a:gd name="connsiteX2" fmla="*/ 5817418 w 5920740"/>
                  <a:gd name="connsiteY2" fmla="*/ 0 h 619920"/>
                  <a:gd name="connsiteX3" fmla="*/ 5920740 w 5920740"/>
                  <a:gd name="connsiteY3" fmla="*/ 103322 h 619920"/>
                  <a:gd name="connsiteX4" fmla="*/ 5920740 w 5920740"/>
                  <a:gd name="connsiteY4" fmla="*/ 516598 h 619920"/>
                  <a:gd name="connsiteX5" fmla="*/ 5817418 w 5920740"/>
                  <a:gd name="connsiteY5" fmla="*/ 619920 h 619920"/>
                  <a:gd name="connsiteX6" fmla="*/ 103322 w 5920740"/>
                  <a:gd name="connsiteY6" fmla="*/ 619920 h 619920"/>
                  <a:gd name="connsiteX7" fmla="*/ 0 w 5920740"/>
                  <a:gd name="connsiteY7" fmla="*/ 516598 h 619920"/>
                  <a:gd name="connsiteX8" fmla="*/ 0 w 5920740"/>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0740" h="619920">
                    <a:moveTo>
                      <a:pt x="0" y="103322"/>
                    </a:moveTo>
                    <a:cubicBezTo>
                      <a:pt x="0" y="46259"/>
                      <a:pt x="46259" y="0"/>
                      <a:pt x="103322" y="0"/>
                    </a:cubicBezTo>
                    <a:lnTo>
                      <a:pt x="5817418" y="0"/>
                    </a:lnTo>
                    <a:cubicBezTo>
                      <a:pt x="5874481" y="0"/>
                      <a:pt x="5920740" y="46259"/>
                      <a:pt x="5920740" y="103322"/>
                    </a:cubicBezTo>
                    <a:lnTo>
                      <a:pt x="5920740" y="516598"/>
                    </a:lnTo>
                    <a:cubicBezTo>
                      <a:pt x="5920740" y="573661"/>
                      <a:pt x="5874481" y="619920"/>
                      <a:pt x="5817418" y="619920"/>
                    </a:cubicBezTo>
                    <a:lnTo>
                      <a:pt x="103322" y="619920"/>
                    </a:lnTo>
                    <a:cubicBezTo>
                      <a:pt x="46259" y="619920"/>
                      <a:pt x="0" y="573661"/>
                      <a:pt x="0" y="516598"/>
                    </a:cubicBezTo>
                    <a:lnTo>
                      <a:pt x="0" y="103322"/>
                    </a:lnTo>
                    <a:close/>
                  </a:path>
                </a:pathLst>
              </a:custGeom>
              <a:solidFill>
                <a:srgbClr val="C30C20"/>
              </a:solidFill>
              <a:ln>
                <a:solidFill>
                  <a:srgbClr val="C30C2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4052" tIns="30262" rIns="254052" bIns="30262" numCol="1" spcCol="1270" anchor="ctr" anchorCtr="0">
                <a:noAutofit/>
              </a:bodyPr>
              <a:lstStyle/>
              <a:p>
                <a:pPr lvl="0" algn="l" defTabSz="933450">
                  <a:lnSpc>
                    <a:spcPct val="90000"/>
                  </a:lnSpc>
                  <a:spcBef>
                    <a:spcPct val="0"/>
                  </a:spcBef>
                  <a:spcAft>
                    <a:spcPct val="35000"/>
                  </a:spcAft>
                </a:pPr>
                <a:r>
                  <a:rPr lang="en-US" sz="2100" b="0" kern="1200" dirty="0"/>
                  <a:t>Bundle pricing</a:t>
                </a:r>
              </a:p>
            </p:txBody>
          </p:sp>
        </p:grpSp>
      </p:grpSp>
      <p:sp>
        <p:nvSpPr>
          <p:cNvPr id="23" name="Text Placeholder 5"/>
          <p:cNvSpPr txBox="1">
            <a:spLocks/>
          </p:cNvSpPr>
          <p:nvPr/>
        </p:nvSpPr>
        <p:spPr>
          <a:xfrm>
            <a:off x="2933700" y="5982443"/>
            <a:ext cx="3276600" cy="2753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00" dirty="0">
                <a:hlinkClick r:id="rId2" action="ppaction://hlinksldjump"/>
              </a:rPr>
              <a:t>Jump to </a:t>
            </a:r>
            <a:r>
              <a:rPr lang="en-US" altLang="en-US" sz="1000" dirty="0">
                <a:hlinkClick r:id="rId2" action="ppaction://hlinksldjump"/>
              </a:rPr>
              <a:t>Types of Psychological Pricing Strategies, </a:t>
            </a:r>
            <a:r>
              <a:rPr lang="en-US" altLang="en-US" sz="1000" dirty="0">
                <a:solidFill>
                  <a:srgbClr val="C30C20"/>
                </a:solidFill>
                <a:hlinkClick r:id="rId2" action="ppaction://hlinksldjump"/>
              </a:rPr>
              <a:t>Appendix </a:t>
            </a:r>
            <a:endParaRPr lang="en-US" sz="1000" dirty="0">
              <a:hlinkClick r:id="rId3" action="ppaction://hlinksldjump"/>
            </a:endParaRPr>
          </a:p>
        </p:txBody>
      </p:sp>
    </p:spTree>
    <p:extLst>
      <p:ext uri="{BB962C8B-B14F-4D97-AF65-F5344CB8AC3E}">
        <p14:creationId xmlns:p14="http://schemas.microsoft.com/office/powerpoint/2010/main" val="1768346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Price Elasticity</a:t>
            </a:r>
          </a:p>
        </p:txBody>
      </p:sp>
      <p:sp>
        <p:nvSpPr>
          <p:cNvPr id="3" name="Content Placeholder 2"/>
          <p:cNvSpPr>
            <a:spLocks noGrp="1"/>
          </p:cNvSpPr>
          <p:nvPr>
            <p:ph idx="1"/>
          </p:nvPr>
        </p:nvSpPr>
        <p:spPr/>
        <p:txBody>
          <a:bodyPr/>
          <a:lstStyle/>
          <a:p>
            <a:r>
              <a:rPr lang="en-IN" dirty="0"/>
              <a:t>Measure of consumers’ price sensitivity, which is estimated by dividing relative changes in the quantity sold by relative changes in price</a:t>
            </a:r>
          </a:p>
          <a:p>
            <a:r>
              <a:rPr lang="en-IN" dirty="0"/>
              <a:t>Calculated by dividing percent change in quantity demand by percent change in price</a:t>
            </a:r>
          </a:p>
        </p:txBody>
      </p:sp>
    </p:spTree>
    <p:extLst>
      <p:ext uri="{BB962C8B-B14F-4D97-AF65-F5344CB8AC3E}">
        <p14:creationId xmlns:p14="http://schemas.microsoft.com/office/powerpoint/2010/main" val="3667263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Basic Methods of Measuring Price Elasticity</a:t>
            </a:r>
            <a:endParaRPr lang="en-US" dirty="0"/>
          </a:p>
        </p:txBody>
      </p:sp>
      <p:sp>
        <p:nvSpPr>
          <p:cNvPr id="3" name="Content Placeholder 2"/>
          <p:cNvSpPr>
            <a:spLocks noGrp="1"/>
          </p:cNvSpPr>
          <p:nvPr>
            <p:ph idx="1"/>
          </p:nvPr>
        </p:nvSpPr>
        <p:spPr/>
        <p:txBody>
          <a:bodyPr/>
          <a:lstStyle/>
          <a:p>
            <a:r>
              <a:rPr lang="en-US" altLang="en-US" dirty="0"/>
              <a:t>Historical data or from price slash quantity data across different sales districts</a:t>
            </a:r>
          </a:p>
          <a:p>
            <a:r>
              <a:rPr lang="en-US" altLang="en-US" dirty="0"/>
              <a:t>Sampling a group of consumers from the target market and polling them concerning various price slash quantity relationships</a:t>
            </a:r>
            <a:endParaRPr lang="en-IN" altLang="en-US" dirty="0"/>
          </a:p>
        </p:txBody>
      </p:sp>
    </p:spTree>
    <p:extLst>
      <p:ext uri="{BB962C8B-B14F-4D97-AF65-F5344CB8AC3E}">
        <p14:creationId xmlns:p14="http://schemas.microsoft.com/office/powerpoint/2010/main" val="4006058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Supply Influences on Pricing Decisions</a:t>
            </a:r>
          </a:p>
        </p:txBody>
      </p:sp>
      <p:sp>
        <p:nvSpPr>
          <p:cNvPr id="3" name="Content Placeholder 2"/>
          <p:cNvSpPr>
            <a:spLocks noGrp="1"/>
          </p:cNvSpPr>
          <p:nvPr>
            <p:ph idx="1"/>
          </p:nvPr>
        </p:nvSpPr>
        <p:spPr/>
        <p:txBody>
          <a:bodyPr/>
          <a:lstStyle/>
          <a:p>
            <a:pPr marL="0" indent="0">
              <a:buNone/>
            </a:pPr>
            <a:r>
              <a:rPr lang="en-US" dirty="0"/>
              <a:t>Pricing objectives</a:t>
            </a:r>
          </a:p>
          <a:p>
            <a:r>
              <a:rPr lang="en-US" sz="2200" dirty="0"/>
              <a:t>Should be derived from overall marketing objectives, which in turn should be derived from corporate objectives</a:t>
            </a:r>
          </a:p>
          <a:p>
            <a:pPr marL="0" indent="0">
              <a:buNone/>
            </a:pPr>
            <a:endParaRPr lang="en-IN" dirty="0"/>
          </a:p>
          <a:p>
            <a:pPr marL="0" indent="0">
              <a:buNone/>
            </a:pPr>
            <a:r>
              <a:rPr lang="en-IN" dirty="0"/>
              <a:t>Common pricing objectives according to research</a:t>
            </a:r>
            <a:endParaRPr lang="en-US" dirty="0"/>
          </a:p>
          <a:p>
            <a:r>
              <a:rPr lang="en-US" sz="2200" dirty="0"/>
              <a:t>Achieving a target return on investment</a:t>
            </a:r>
          </a:p>
          <a:p>
            <a:r>
              <a:rPr lang="en-US" sz="2200" dirty="0"/>
              <a:t>Stabilizing price and margin</a:t>
            </a:r>
          </a:p>
          <a:p>
            <a:r>
              <a:rPr lang="en-US" sz="2200" dirty="0"/>
              <a:t>Achieving a target market share</a:t>
            </a:r>
          </a:p>
          <a:p>
            <a:r>
              <a:rPr lang="en-US" sz="2200" dirty="0"/>
              <a:t>Meeting or preventing competition</a:t>
            </a:r>
          </a:p>
        </p:txBody>
      </p:sp>
    </p:spTree>
    <p:extLst>
      <p:ext uri="{BB962C8B-B14F-4D97-AF65-F5344CB8AC3E}">
        <p14:creationId xmlns:p14="http://schemas.microsoft.com/office/powerpoint/2010/main" val="85335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Considerations in Pricing, 1</a:t>
            </a:r>
          </a:p>
        </p:txBody>
      </p:sp>
      <p:sp>
        <p:nvSpPr>
          <p:cNvPr id="3" name="Content Placeholder 2"/>
          <p:cNvSpPr>
            <a:spLocks noGrp="1"/>
          </p:cNvSpPr>
          <p:nvPr>
            <p:ph idx="1"/>
          </p:nvPr>
        </p:nvSpPr>
        <p:spPr/>
        <p:txBody>
          <a:bodyPr/>
          <a:lstStyle/>
          <a:p>
            <a:pPr marL="0" indent="0">
              <a:buNone/>
            </a:pPr>
            <a:r>
              <a:rPr lang="en-US" altLang="en-US" dirty="0"/>
              <a:t>Price of a product must cover costs of production, promotion, distribution and a profit</a:t>
            </a:r>
          </a:p>
          <a:p>
            <a:pPr marL="0" indent="0">
              <a:buNone/>
            </a:pPr>
            <a:endParaRPr lang="en-US" altLang="en-US" dirty="0"/>
          </a:p>
          <a:p>
            <a:pPr marL="0" indent="0">
              <a:buNone/>
            </a:pPr>
            <a:r>
              <a:rPr lang="en-US" altLang="en-US" dirty="0"/>
              <a:t>Variations in </a:t>
            </a:r>
            <a:r>
              <a:rPr lang="en-US" dirty="0"/>
              <a:t>cost-oriented pricing </a:t>
            </a:r>
            <a:endParaRPr lang="en-US" altLang="en-US" dirty="0"/>
          </a:p>
          <a:p>
            <a:r>
              <a:rPr lang="en-US" altLang="en-US" sz="2200" b="1" dirty="0"/>
              <a:t>Markup pricing</a:t>
            </a:r>
            <a:r>
              <a:rPr lang="en-US" altLang="en-US" sz="2200" dirty="0"/>
              <a:t>: Involves adding a percentage to the invoice price in order to determine the final selling price</a:t>
            </a:r>
          </a:p>
          <a:p>
            <a:r>
              <a:rPr lang="en-US" altLang="en-US" sz="2200" b="1" dirty="0"/>
              <a:t>Cost-plus pricing</a:t>
            </a:r>
            <a:r>
              <a:rPr lang="en-US" altLang="en-US" sz="2200" dirty="0"/>
              <a:t>: Totaling of the costs of producing a product or completing a project and then adding on a percentage or fixed profit amount</a:t>
            </a:r>
          </a:p>
          <a:p>
            <a:r>
              <a:rPr lang="en-US" sz="2200" b="1" dirty="0"/>
              <a:t>Rate-of-return pricing</a:t>
            </a:r>
            <a:r>
              <a:rPr lang="en-US" sz="2200" dirty="0"/>
              <a:t>: Involves </a:t>
            </a:r>
            <a:r>
              <a:rPr lang="en-IN" sz="2200" dirty="0"/>
              <a:t>adding a desired rate of return on investment to total costs</a:t>
            </a:r>
          </a:p>
          <a:p>
            <a:pPr marL="0" indent="0">
              <a:buNone/>
            </a:pPr>
            <a:endParaRPr lang="en-US" altLang="en-US" dirty="0"/>
          </a:p>
        </p:txBody>
      </p:sp>
    </p:spTree>
    <p:extLst>
      <p:ext uri="{BB962C8B-B14F-4D97-AF65-F5344CB8AC3E}">
        <p14:creationId xmlns:p14="http://schemas.microsoft.com/office/powerpoint/2010/main" val="2245126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MHHE_Accessible_PPT_Template-v3">
  <a:themeElements>
    <a:clrScheme name="Custom 20">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00000"/>
      </a:hlink>
      <a:folHlink>
        <a:srgbClr val="C30C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3B1605E6CAFF34DA7688D4A3DE741FC" ma:contentTypeVersion="" ma:contentTypeDescription="Create a new document." ma:contentTypeScope="" ma:versionID="05ef95cd2ad246d0c8271ec60b17ad4f">
  <xsd:schema xmlns:xsd="http://www.w3.org/2001/XMLSchema" xmlns:xs="http://www.w3.org/2001/XMLSchema" xmlns:p="http://schemas.microsoft.com/office/2006/metadata/properties" xmlns:ns2="dd132adf-85ac-4a18-8a8f-eabd02632a11" xmlns:ns3="8f5cc36b-c016-4758-adce-9e0f69c0453c" targetNamespace="http://schemas.microsoft.com/office/2006/metadata/properties" ma:root="true" ma:fieldsID="c503de9789163bd5bbe326fdacfa265e" ns2:_="" ns3:_="">
    <xsd:import namespace="dd132adf-85ac-4a18-8a8f-eabd02632a11"/>
    <xsd:import namespace="8f5cc36b-c016-4758-adce-9e0f69c0453c"/>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132adf-85ac-4a18-8a8f-eabd02632a1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f5cc36b-c016-4758-adce-9e0f69c0453c"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FE5D90-E7F8-4406-9071-90F92893EAEB}">
  <ds:schemaRefs>
    <ds:schemaRef ds:uri="http://schemas.microsoft.com/office/2006/metadata/properties"/>
    <ds:schemaRef ds:uri="http://schemas.microsoft.com/office/infopath/2007/PartnerControls"/>
    <ds:schemaRef ds:uri="aa4f5ada-9d1d-46d6-b705-f2cf90d05a91"/>
  </ds:schemaRefs>
</ds:datastoreItem>
</file>

<file path=customXml/itemProps2.xml><?xml version="1.0" encoding="utf-8"?>
<ds:datastoreItem xmlns:ds="http://schemas.openxmlformats.org/officeDocument/2006/customXml" ds:itemID="{057CF8A0-1FF7-48D3-A6D5-9D34EAE74E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132adf-85ac-4a18-8a8f-eabd02632a11"/>
    <ds:schemaRef ds:uri="8f5cc36b-c016-4758-adce-9e0f69c045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865746-5D3B-4B1B-8C1C-A914BBDBAF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390</TotalTime>
  <Words>2235</Words>
  <Application>Microsoft Office PowerPoint</Application>
  <PresentationFormat>On-screen Show (4:3)</PresentationFormat>
  <Paragraphs>175</Paragraphs>
  <Slides>31</Slides>
  <Notes>2</Notes>
  <HiddenSlides>7</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ArumSans Bold</vt:lpstr>
      <vt:lpstr>ArumSans Regular</vt:lpstr>
      <vt:lpstr>Calibri</vt:lpstr>
      <vt:lpstr>Times New Roman</vt:lpstr>
      <vt:lpstr>MHHE_Accessible_PPT_Template-v3</vt:lpstr>
      <vt:lpstr>Chapter 11</vt:lpstr>
      <vt:lpstr>Chapter Outline</vt:lpstr>
      <vt:lpstr>Demand Influences on Pricing Decisions </vt:lpstr>
      <vt:lpstr>Demographic Factors</vt:lpstr>
      <vt:lpstr>Types of Psychological Pricing Strategies</vt:lpstr>
      <vt:lpstr>Price Elasticity</vt:lpstr>
      <vt:lpstr>Basic Methods of Measuring Price Elasticity</vt:lpstr>
      <vt:lpstr>Supply Influences on Pricing Decisions</vt:lpstr>
      <vt:lpstr>Cost Considerations in Pricing, 1</vt:lpstr>
      <vt:lpstr>Cost Considerations in Pricing, 2</vt:lpstr>
      <vt:lpstr>Product Considerations, 1</vt:lpstr>
      <vt:lpstr>Product Considerations, 2</vt:lpstr>
      <vt:lpstr>Environmental Influences on Pricing Decisions, 1</vt:lpstr>
      <vt:lpstr>Environmental Influences on Pricing Decisions, 2</vt:lpstr>
      <vt:lpstr> Environmental Influences on Pricing Decisions: Government Regulations, 1</vt:lpstr>
      <vt:lpstr> Environmental Influences on Pricing Decisions: Government Regulations, 2</vt:lpstr>
      <vt:lpstr>Figure 11.1: A General Pricing Model</vt:lpstr>
      <vt:lpstr>Set Pricing Objectives</vt:lpstr>
      <vt:lpstr>Evaluating Product and Price Relationships, 1</vt:lpstr>
      <vt:lpstr>Evaluating Product and Price Relationships, 2</vt:lpstr>
      <vt:lpstr>Estimating Costs and Other Price Limitations</vt:lpstr>
      <vt:lpstr>Analyzing Profit Potential</vt:lpstr>
      <vt:lpstr>Setting Initial Price Structure</vt:lpstr>
      <vt:lpstr>Changing Price as Needed</vt:lpstr>
      <vt:lpstr>APPENDICES</vt:lpstr>
      <vt:lpstr> Demographic Factors, Appendix </vt:lpstr>
      <vt:lpstr>Types of Psychological Pricing Strategies,  Appendix </vt:lpstr>
      <vt:lpstr>Government Regulations, 1, Appendix </vt:lpstr>
      <vt:lpstr>Government Regulations, 2, Appendix </vt:lpstr>
      <vt:lpstr>Figure 11.1: A General Pricing Model, Appendix </vt:lpstr>
      <vt:lpstr>Analyze Profit Potential, Appendix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Thomas</dc:creator>
  <cp:lastModifiedBy>Muppidi, Rithwik</cp:lastModifiedBy>
  <cp:revision>44</cp:revision>
  <dcterms:created xsi:type="dcterms:W3CDTF">2013-12-11T10:20:04Z</dcterms:created>
  <dcterms:modified xsi:type="dcterms:W3CDTF">2020-04-09T00:14:05Z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0x010100E3B1605E6CAFF34DA7688D4A3DE741FC</vt:lpwstr>
  </property>
</Properties>
</file>