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8" r:id="rId5"/>
    <p:sldMasterId id="2147483686" r:id="rId6"/>
    <p:sldMasterId id="2147483696" r:id="rId7"/>
    <p:sldMasterId id="2147483706" r:id="rId8"/>
    <p:sldMasterId id="2147483714" r:id="rId9"/>
    <p:sldMasterId id="2147483722" r:id="rId10"/>
    <p:sldMasterId id="2147483725" r:id="rId11"/>
  </p:sldMasterIdLst>
  <p:notesMasterIdLst>
    <p:notesMasterId r:id="rId40"/>
  </p:notesMasterIdLst>
  <p:sldIdLst>
    <p:sldId id="256" r:id="rId12"/>
    <p:sldId id="279" r:id="rId13"/>
    <p:sldId id="257" r:id="rId14"/>
    <p:sldId id="278" r:id="rId15"/>
    <p:sldId id="259" r:id="rId16"/>
    <p:sldId id="281" r:id="rId17"/>
    <p:sldId id="261" r:id="rId18"/>
    <p:sldId id="262" r:id="rId19"/>
    <p:sldId id="263" r:id="rId20"/>
    <p:sldId id="282" r:id="rId21"/>
    <p:sldId id="265" r:id="rId22"/>
    <p:sldId id="266" r:id="rId23"/>
    <p:sldId id="267" r:id="rId24"/>
    <p:sldId id="283" r:id="rId25"/>
    <p:sldId id="268" r:id="rId26"/>
    <p:sldId id="270" r:id="rId27"/>
    <p:sldId id="271" r:id="rId28"/>
    <p:sldId id="272" r:id="rId29"/>
    <p:sldId id="273" r:id="rId30"/>
    <p:sldId id="274" r:id="rId31"/>
    <p:sldId id="275" r:id="rId32"/>
    <p:sldId id="289" r:id="rId33"/>
    <p:sldId id="277" r:id="rId34"/>
    <p:sldId id="288" r:id="rId35"/>
    <p:sldId id="290" r:id="rId36"/>
    <p:sldId id="284" r:id="rId37"/>
    <p:sldId id="285" r:id="rId38"/>
    <p:sldId id="28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C20"/>
    <a:srgbClr val="A40000"/>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67864" autoAdjust="0"/>
  </p:normalViewPr>
  <p:slideViewPr>
    <p:cSldViewPr>
      <p:cViewPr varScale="1">
        <p:scale>
          <a:sx n="86" d="100"/>
          <a:sy n="86" d="100"/>
        </p:scale>
        <p:origin x="1421"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6D95D-F4AF-49C9-996C-C421E6A14808}" type="datetimeFigureOut">
              <a:rPr lang="en-US" smtClean="0"/>
              <a:t>4/8/2020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F7D84-3401-46FF-8468-56B503521107}" type="slidenum">
              <a:rPr lang="en-US" smtClean="0"/>
              <a:t>‹#›</a:t>
            </a:fld>
            <a:endParaRPr lang="en-US" dirty="0"/>
          </a:p>
        </p:txBody>
      </p:sp>
    </p:spTree>
    <p:extLst>
      <p:ext uri="{BB962C8B-B14F-4D97-AF65-F5344CB8AC3E}">
        <p14:creationId xmlns:p14="http://schemas.microsoft.com/office/powerpoint/2010/main" val="113966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DF7D84-3401-46FF-8468-56B503521107}" type="slidenum">
              <a:rPr lang="en-US" smtClean="0"/>
              <a:t>6</a:t>
            </a:fld>
            <a:endParaRPr lang="en-US" dirty="0"/>
          </a:p>
        </p:txBody>
      </p:sp>
    </p:spTree>
    <p:extLst>
      <p:ext uri="{BB962C8B-B14F-4D97-AF65-F5344CB8AC3E}">
        <p14:creationId xmlns:p14="http://schemas.microsoft.com/office/powerpoint/2010/main" val="340650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sz="1200" dirty="0"/>
          </a:p>
        </p:txBody>
      </p:sp>
      <p:sp>
        <p:nvSpPr>
          <p:cNvPr id="4" name="Slide Number Placeholder 3"/>
          <p:cNvSpPr>
            <a:spLocks noGrp="1"/>
          </p:cNvSpPr>
          <p:nvPr>
            <p:ph type="sldNum" sz="quarter" idx="10"/>
          </p:nvPr>
        </p:nvSpPr>
        <p:spPr/>
        <p:txBody>
          <a:bodyPr/>
          <a:lstStyle/>
          <a:p>
            <a:fld id="{6ADF7D84-3401-46FF-8468-56B503521107}" type="slidenum">
              <a:rPr lang="en-US" smtClean="0"/>
              <a:t>7</a:t>
            </a:fld>
            <a:endParaRPr lang="en-US" dirty="0"/>
          </a:p>
        </p:txBody>
      </p:sp>
    </p:spTree>
    <p:extLst>
      <p:ext uri="{BB962C8B-B14F-4D97-AF65-F5344CB8AC3E}">
        <p14:creationId xmlns:p14="http://schemas.microsoft.com/office/powerpoint/2010/main" val="125388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6ADF7D84-3401-46FF-8468-56B503521107}" type="slidenum">
              <a:rPr lang="en-US" smtClean="0"/>
              <a:t>8</a:t>
            </a:fld>
            <a:endParaRPr lang="en-US" dirty="0"/>
          </a:p>
        </p:txBody>
      </p:sp>
    </p:spTree>
    <p:extLst>
      <p:ext uri="{BB962C8B-B14F-4D97-AF65-F5344CB8AC3E}">
        <p14:creationId xmlns:p14="http://schemas.microsoft.com/office/powerpoint/2010/main" val="125747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605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FE147A4E-2BCF-4C79-960F-88F20329B569}"/>
              </a:ext>
            </a:extLst>
          </p:cNvPr>
          <p:cNvSpPr/>
          <p:nvPr userDrawn="1"/>
        </p:nvSpPr>
        <p:spPr>
          <a:xfrm>
            <a:off x="-29817" y="6718852"/>
            <a:ext cx="4572000" cy="215444"/>
          </a:xfrm>
          <a:prstGeom prst="rect">
            <a:avLst/>
          </a:prstGeom>
        </p:spPr>
        <p:txBody>
          <a:bodyPr>
            <a:spAutoFit/>
          </a:bodyPr>
          <a:lstStyle/>
          <a:p>
            <a:pPr marL="0" lvl="2" indent="0" algn="l">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756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FE147A4E-2BCF-4C79-960F-88F20329B569}"/>
              </a:ext>
            </a:extLst>
          </p:cNvPr>
          <p:cNvSpPr/>
          <p:nvPr userDrawn="1"/>
        </p:nvSpPr>
        <p:spPr>
          <a:xfrm>
            <a:off x="-29817" y="6718852"/>
            <a:ext cx="4572000" cy="215444"/>
          </a:xfrm>
          <a:prstGeom prst="rect">
            <a:avLst/>
          </a:prstGeom>
        </p:spPr>
        <p:txBody>
          <a:bodyPr>
            <a:spAutoFit/>
          </a:bodyPr>
          <a:lstStyle/>
          <a:p>
            <a:pPr marL="0" lvl="2" indent="0" algn="l">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388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FE147A4E-2BCF-4C79-960F-88F20329B569}"/>
              </a:ext>
            </a:extLst>
          </p:cNvPr>
          <p:cNvSpPr/>
          <p:nvPr userDrawn="1"/>
        </p:nvSpPr>
        <p:spPr>
          <a:xfrm>
            <a:off x="-29817" y="6718852"/>
            <a:ext cx="4572000" cy="215444"/>
          </a:xfrm>
          <a:prstGeom prst="rect">
            <a:avLst/>
          </a:prstGeom>
        </p:spPr>
        <p:txBody>
          <a:bodyPr>
            <a:spAutoFit/>
          </a:bodyPr>
          <a:lstStyle/>
          <a:p>
            <a:pPr marL="0" lvl="2" indent="0" algn="l">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00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8535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982004572"/>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986361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315591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2439205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bg>
      <p:bgPr>
        <a:gradFill flip="none" rotWithShape="1">
          <a:gsLst>
            <a:gs pos="39000">
              <a:schemeClr val="accent1">
                <a:tint val="66000"/>
                <a:satMod val="160000"/>
              </a:schemeClr>
            </a:gs>
            <a:gs pos="98000">
              <a:srgbClr val="A40000"/>
            </a:gs>
            <a:gs pos="0">
              <a:srgbClr val="00206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3284368" cy="2895600"/>
          </a:xfrm>
        </p:spPr>
        <p:txBody>
          <a:bodyPr/>
          <a:lstStyle>
            <a:lvl1pPr>
              <a:defRPr>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685800"/>
            <a:ext cx="4728436" cy="5486400"/>
          </a:xfrm>
          <a:prstGeom prst="rect">
            <a:avLst/>
          </a:prstGeom>
          <a:ln w="38100">
            <a:solidFill>
              <a:schemeClr val="tx1"/>
            </a:solidFill>
          </a:ln>
          <a:effectLst>
            <a:outerShdw blurRad="190500" algn="tl" rotWithShape="0">
              <a:srgbClr val="000000">
                <a:alpha val="70000"/>
              </a:srgbClr>
            </a:outerShdw>
          </a:effectLst>
        </p:spPr>
      </p:pic>
      <p:sp>
        <p:nvSpPr>
          <p:cNvPr id="12" name="TextBox 11"/>
          <p:cNvSpPr txBox="1"/>
          <p:nvPr userDrawn="1"/>
        </p:nvSpPr>
        <p:spPr>
          <a:xfrm>
            <a:off x="76200" y="76200"/>
            <a:ext cx="685800"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14 e</a:t>
            </a:r>
          </a:p>
        </p:txBody>
      </p:sp>
    </p:spTree>
    <p:extLst>
      <p:ext uri="{BB962C8B-B14F-4D97-AF65-F5344CB8AC3E}">
        <p14:creationId xmlns:p14="http://schemas.microsoft.com/office/powerpoint/2010/main" val="2750274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09966"/>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447800"/>
            <a:ext cx="8458200" cy="5029200"/>
          </a:xfrm>
        </p:spPr>
        <p:txBody>
          <a:bodyPr/>
          <a:lstStyle>
            <a:lvl1pPr marL="342900" indent="-342900">
              <a:buClr>
                <a:srgbClr val="0070C0"/>
              </a:buClr>
              <a:buFont typeface="Arial" panose="020B0604020202020204" pitchFamily="34" charset="0"/>
              <a:buChar char="•"/>
              <a:defRPr sz="3000">
                <a:latin typeface="Times New Roman" panose="02020603050405020304" pitchFamily="18" charset="0"/>
                <a:cs typeface="Times New Roman" panose="02020603050405020304" pitchFamily="18" charset="0"/>
              </a:defRPr>
            </a:lvl1pPr>
            <a:lvl2pPr marL="742950" indent="-285750">
              <a:buClr>
                <a:srgbClr val="0070C0"/>
              </a:buClr>
              <a:buFont typeface="Arial" panose="020B0604020202020204" pitchFamily="34" charset="0"/>
              <a:buChar char="•"/>
              <a:defRPr>
                <a:latin typeface="Times New Roman" panose="02020603050405020304" pitchFamily="18" charset="0"/>
                <a:cs typeface="Times New Roman" panose="02020603050405020304" pitchFamily="18" charset="0"/>
              </a:defRPr>
            </a:lvl2pPr>
            <a:lvl3pPr marL="1143000" indent="-228600">
              <a:buClr>
                <a:srgbClr val="0070C0"/>
              </a:buClr>
              <a:buFont typeface="Arial" panose="020B0604020202020204" pitchFamily="34" charset="0"/>
              <a:buChar char="•"/>
              <a:defRPr sz="2600">
                <a:latin typeface="Times New Roman" panose="02020603050405020304" pitchFamily="18" charset="0"/>
                <a:cs typeface="Times New Roman" panose="02020603050405020304" pitchFamily="18" charset="0"/>
              </a:defRPr>
            </a:lvl3pPr>
            <a:lvl4pPr marL="1600200" indent="-228600">
              <a:buClr>
                <a:srgbClr val="0070C0"/>
              </a:buClr>
              <a:buFont typeface="Arial" panose="020B0604020202020204" pitchFamily="34" charset="0"/>
              <a:buChar char="•"/>
              <a:defRPr sz="2400">
                <a:latin typeface="Times New Roman" panose="02020603050405020304" pitchFamily="18" charset="0"/>
                <a:cs typeface="Times New Roman" panose="02020603050405020304" pitchFamily="18" charset="0"/>
              </a:defRPr>
            </a:lvl4pPr>
            <a:lvl5pPr marL="2057400" indent="-228600">
              <a:buClr>
                <a:srgbClr val="0070C0"/>
              </a:buClr>
              <a:buFont typeface="Arial" panose="020B0604020202020204" pitchFamily="34" charset="0"/>
              <a:buChar cha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D66E1DF1-D325-4DEC-92AF-708C3A06F72D}" type="slidenum">
              <a:rPr lang="en-US" smtClean="0"/>
              <a:pPr/>
              <a:t>‹#›</a:t>
            </a:fld>
            <a:endParaRPr lang="en-US" dirty="0"/>
          </a:p>
        </p:txBody>
      </p:sp>
      <p:sp>
        <p:nvSpPr>
          <p:cNvPr id="14" name="Rectangle 13">
            <a:extLst>
              <a:ext uri="{FF2B5EF4-FFF2-40B4-BE49-F238E27FC236}">
                <a16:creationId xmlns:a16="http://schemas.microsoft.com/office/drawing/2014/main" id="{132A72A1-A4EC-452D-9625-A0F3CDC07400}"/>
              </a:ext>
            </a:extLst>
          </p:cNvPr>
          <p:cNvSpPr/>
          <p:nvPr userDrawn="1"/>
        </p:nvSpPr>
        <p:spPr>
          <a:xfrm>
            <a:off x="2286000" y="6699708"/>
            <a:ext cx="4572000" cy="215444"/>
          </a:xfrm>
          <a:prstGeom prst="rect">
            <a:avLst/>
          </a:prstGeom>
        </p:spPr>
        <p:txBody>
          <a:bodyPr>
            <a:spAutoFit/>
          </a:bodyPr>
          <a:lstStyle/>
          <a:p>
            <a:pPr marL="0" lvl="2" indent="0" algn="ctr">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28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559196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35404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331973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738080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782212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202115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636547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950334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a:t>
            </a:r>
            <a:r>
              <a:rPr lang="en-US" sz="800" dirty="0" err="1">
                <a:solidFill>
                  <a:srgbClr val="6A6A6A"/>
                </a:solidFill>
              </a:rPr>
              <a:t>Creit</a:t>
            </a:r>
            <a:r>
              <a:rPr lang="en-US" sz="800" dirty="0">
                <a:solidFill>
                  <a:srgbClr val="6A6A6A"/>
                </a:solidFill>
              </a:rPr>
              <a:t> Here</a:t>
            </a:r>
          </a:p>
        </p:txBody>
      </p:sp>
    </p:spTree>
    <p:extLst>
      <p:ext uri="{BB962C8B-B14F-4D97-AF65-F5344CB8AC3E}">
        <p14:creationId xmlns:p14="http://schemas.microsoft.com/office/powerpoint/2010/main" val="183784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171826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06214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5" name="TextBox 4"/>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29650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1" name="TextBox 10"/>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088107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3" name="TextBox 12"/>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335159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4195874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468210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693409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00331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49491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843383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805014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1" name="TextBox 10"/>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3624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5" name="TextBox 4"/>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7263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3" name="TextBox 12"/>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653343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70915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901410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508697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06451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841126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74759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863384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41969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83514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31519450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4565222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7389726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539609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1915507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3483779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1849464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480852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73240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34340664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869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Box 5"/>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37784385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12819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ppendix_Title and Tex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969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ppendix_2-up 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3"/>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15" name="Text Placeholder 14"/>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2179953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ppendix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0" name="Text Placeholder 6"/>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8"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20" name="Text Placeholder 19"/>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3" name="Text Placeholder 2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400"/>
            </a:lvl1pPr>
          </a:lstStyle>
          <a:p>
            <a:pPr lvl="0"/>
            <a:r>
              <a:rPr lang="en-US" dirty="0"/>
              <a:t>Click to edit Master text styles</a:t>
            </a:r>
          </a:p>
        </p:txBody>
      </p:sp>
      <p:sp>
        <p:nvSpPr>
          <p:cNvPr id="25" name="Text Placeholder 24"/>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400"/>
            </a:lvl1pPr>
          </a:lstStyle>
          <a:p>
            <a:pPr lvl="0"/>
            <a:r>
              <a:rPr lang="en-US" dirty="0"/>
              <a:t>Click to edit Master text styles</a:t>
            </a:r>
          </a:p>
        </p:txBody>
      </p:sp>
      <p:sp>
        <p:nvSpPr>
          <p:cNvPr id="27" name="Text Placeholder 26"/>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400"/>
            </a:lvl1pPr>
          </a:lstStyle>
          <a:p>
            <a:pPr lvl="0"/>
            <a:r>
              <a:rPr lang="en-US" dirty="0"/>
              <a:t>Click to edit Master text styles</a:t>
            </a:r>
          </a:p>
        </p:txBody>
      </p:sp>
    </p:spTree>
    <p:extLst>
      <p:ext uri="{BB962C8B-B14F-4D97-AF65-F5344CB8AC3E}">
        <p14:creationId xmlns:p14="http://schemas.microsoft.com/office/powerpoint/2010/main" val="144828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Box 4"/>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75535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05085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marL="742950" indent="-285750">
              <a:spcAft>
                <a:spcPts val="800"/>
              </a:spcAft>
              <a:buFont typeface="Arial" panose="020B0604020202020204" pitchFamily="34" charset="0"/>
              <a:buChar char="•"/>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E147A4E-2BCF-4C79-960F-88F20329B569}"/>
              </a:ext>
            </a:extLst>
          </p:cNvPr>
          <p:cNvSpPr/>
          <p:nvPr userDrawn="1"/>
        </p:nvSpPr>
        <p:spPr>
          <a:xfrm>
            <a:off x="-29817" y="6705600"/>
            <a:ext cx="4572000" cy="215444"/>
          </a:xfrm>
          <a:prstGeom prst="rect">
            <a:avLst/>
          </a:prstGeom>
        </p:spPr>
        <p:txBody>
          <a:bodyPr>
            <a:spAutoFit/>
          </a:bodyPr>
          <a:lstStyle/>
          <a:p>
            <a:pPr marL="0" lvl="2" indent="0" algn="l">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265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4.gif"/><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Picture 11" descr="Tagline: Because learning changes everythi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745108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29" r:id="rId18"/>
    <p:sldLayoutId id="2147483730" r:id="rId1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Picture 1" descr="Tag line: Because learning changes everyth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0953734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22046002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Text Placeholder 2"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226261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descr="©McGraw-Hill Education&#10;"/>
          <p:cNvSpPr txBox="1"/>
          <p:nvPr/>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7427925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sldNum="0" hdr="0" ftr="0" dt="0"/>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extBox 4"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10648526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sldNum="0" hdr="0" ftr="0" dt="0"/>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TextBox 7"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1045492741"/>
      </p:ext>
    </p:extLst>
  </p:cSld>
  <p:clrMap bg1="lt1" tx1="dk1" bg2="lt2" tx2="dk2" accent1="accent1" accent2="accent2" accent3="accent3" accent4="accent4" accent5="accent5" accent6="accent6" hlink="hlink" folHlink="folHlink"/>
  <p:sldLayoutIdLst>
    <p:sldLayoutId id="2147483723" r:id="rId1"/>
    <p:sldLayoutId id="2147483724"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36531196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slide" Target="slide2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slide" Target="slide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449782"/>
            <a:ext cx="5105400" cy="609600"/>
          </a:xfrm>
        </p:spPr>
        <p:txBody>
          <a:bodyPr/>
          <a:lstStyle/>
          <a:p>
            <a:r>
              <a:rPr lang="en-IN" altLang="en-US" dirty="0"/>
              <a:t>Chapter 10</a:t>
            </a:r>
            <a:br>
              <a:rPr lang="en-US" altLang="en-US" dirty="0"/>
            </a:br>
            <a:endParaRPr lang="en-US" altLang="en-US" dirty="0"/>
          </a:p>
        </p:txBody>
      </p:sp>
      <p:sp>
        <p:nvSpPr>
          <p:cNvPr id="3" name="Text Placeholder 2">
            <a:extLst>
              <a:ext uri="{FF2B5EF4-FFF2-40B4-BE49-F238E27FC236}">
                <a16:creationId xmlns:a16="http://schemas.microsoft.com/office/drawing/2014/main" id="{78340B1F-6E31-4BF4-B7DD-CCD6F542CBE2}"/>
              </a:ext>
            </a:extLst>
          </p:cNvPr>
          <p:cNvSpPr>
            <a:spLocks noGrp="1"/>
          </p:cNvSpPr>
          <p:nvPr>
            <p:ph type="body" sz="quarter" idx="10"/>
          </p:nvPr>
        </p:nvSpPr>
        <p:spPr/>
        <p:txBody>
          <a:bodyPr/>
          <a:lstStyle/>
          <a:p>
            <a:r>
              <a:rPr lang="en-US" altLang="en-US" sz="3600" dirty="0">
                <a:latin typeface="+mj-lt"/>
              </a:rPr>
              <a:t>Distribution Strategy</a:t>
            </a:r>
            <a:endParaRPr lang="en-US" sz="3600" dirty="0">
              <a:latin typeface="+mj-lt"/>
            </a:endParaRPr>
          </a:p>
        </p:txBody>
      </p:sp>
      <p:sp>
        <p:nvSpPr>
          <p:cNvPr id="4" name="Content placeholder 1">
            <a:extLst>
              <a:ext uri="{FF2B5EF4-FFF2-40B4-BE49-F238E27FC236}">
                <a16:creationId xmlns:a16="http://schemas.microsoft.com/office/drawing/2014/main" id="{584D8D55-5C9A-4DAA-BBE9-0E77571DF25A}"/>
              </a:ext>
            </a:extLst>
          </p:cNvPr>
          <p:cNvSpPr/>
          <p:nvPr/>
        </p:nvSpPr>
        <p:spPr>
          <a:xfrm>
            <a:off x="53481" y="6699050"/>
            <a:ext cx="9220200" cy="215444"/>
          </a:xfrm>
          <a:prstGeom prst="rect">
            <a:avLst/>
          </a:prstGeom>
        </p:spPr>
        <p:txBody>
          <a:bodyPr wrap="square">
            <a:spAutoFit/>
          </a:bodyPr>
          <a:lstStyle/>
          <a:p>
            <a:pPr marL="0" lvl="2" indent="0" algn="l">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 All rights reserved. Authorized only for instructor use in the classroom. No reproduction or further distribution permitted without the prior written consent of McGraw-Hill Education.           </a:t>
            </a:r>
            <a:endParaRPr lang="en-IN" sz="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1A1A8FA-01DB-49F6-891C-813D2314157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81000"/>
            <a:ext cx="4343400" cy="5495655"/>
          </a:xfrm>
          <a:prstGeom prst="rect">
            <a:avLst/>
          </a:prstGeom>
        </p:spPr>
      </p:pic>
    </p:spTree>
    <p:extLst>
      <p:ext uri="{BB962C8B-B14F-4D97-AF65-F5344CB8AC3E}">
        <p14:creationId xmlns:p14="http://schemas.microsoft.com/office/powerpoint/2010/main" val="239085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Selecting Channels of Distribution, 2</a:t>
            </a:r>
          </a:p>
        </p:txBody>
      </p:sp>
      <p:sp>
        <p:nvSpPr>
          <p:cNvPr id="9219" name="Content Placeholder 2"/>
          <p:cNvSpPr>
            <a:spLocks noGrp="1"/>
          </p:cNvSpPr>
          <p:nvPr>
            <p:ph idx="1"/>
          </p:nvPr>
        </p:nvSpPr>
        <p:spPr/>
        <p:txBody>
          <a:bodyPr/>
          <a:lstStyle/>
          <a:p>
            <a:pPr marL="0" indent="0">
              <a:buNone/>
            </a:pPr>
            <a:r>
              <a:rPr lang="en-US" altLang="en-US" dirty="0"/>
              <a:t>Specific considerations</a:t>
            </a:r>
          </a:p>
          <a:p>
            <a:pPr>
              <a:buFont typeface="Arial" panose="020B0604020202020204" pitchFamily="34" charset="0"/>
              <a:buChar char="•"/>
            </a:pPr>
            <a:r>
              <a:rPr lang="en-US" altLang="en-US" sz="2200" dirty="0"/>
              <a:t>Distribution coverage required </a:t>
            </a:r>
          </a:p>
          <a:p>
            <a:pPr>
              <a:buFont typeface="Arial" panose="020B0604020202020204" pitchFamily="34" charset="0"/>
              <a:buChar char="•"/>
            </a:pPr>
            <a:r>
              <a:rPr lang="en-US" altLang="en-US" sz="2200" dirty="0"/>
              <a:t>Degree of control desired </a:t>
            </a:r>
          </a:p>
          <a:p>
            <a:pPr>
              <a:buFont typeface="Arial" panose="020B0604020202020204" pitchFamily="34" charset="0"/>
              <a:buChar char="•"/>
            </a:pPr>
            <a:r>
              <a:rPr lang="en-US" altLang="en-US" sz="2200" dirty="0"/>
              <a:t>Total distribution cost</a:t>
            </a:r>
          </a:p>
          <a:p>
            <a:pPr>
              <a:buFont typeface="Arial" panose="020B0604020202020204" pitchFamily="34" charset="0"/>
              <a:buChar char="•"/>
            </a:pPr>
            <a:r>
              <a:rPr lang="en-US" altLang="en-US" sz="2200" dirty="0"/>
              <a:t>Channel flexibility</a:t>
            </a:r>
          </a:p>
        </p:txBody>
      </p:sp>
    </p:spTree>
    <p:extLst>
      <p:ext uri="{BB962C8B-B14F-4D97-AF65-F5344CB8AC3E}">
        <p14:creationId xmlns:p14="http://schemas.microsoft.com/office/powerpoint/2010/main" val="2825789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Distribution Coverage Required</a:t>
            </a:r>
          </a:p>
        </p:txBody>
      </p:sp>
      <p:sp>
        <p:nvSpPr>
          <p:cNvPr id="2" name="Content Placeholder 1">
            <a:extLst>
              <a:ext uri="{FF2B5EF4-FFF2-40B4-BE49-F238E27FC236}">
                <a16:creationId xmlns:a16="http://schemas.microsoft.com/office/drawing/2014/main" id="{FD774516-665B-4DEC-A8DF-12BF4B0C4279}"/>
              </a:ext>
            </a:extLst>
          </p:cNvPr>
          <p:cNvSpPr>
            <a:spLocks noGrp="1"/>
          </p:cNvSpPr>
          <p:nvPr>
            <p:ph idx="1"/>
          </p:nvPr>
        </p:nvSpPr>
        <p:spPr/>
        <p:txBody>
          <a:bodyPr/>
          <a:lstStyle/>
          <a:p>
            <a:r>
              <a:rPr lang="en-US" b="1" dirty="0"/>
              <a:t>Intensive distribution</a:t>
            </a:r>
            <a:r>
              <a:rPr lang="en-US" dirty="0"/>
              <a:t>: Manufacturer attempts to gain exposure through as many wholesalers and retailers as possible</a:t>
            </a:r>
          </a:p>
          <a:p>
            <a:r>
              <a:rPr lang="en-US" b="1" dirty="0"/>
              <a:t>Selective distribution</a:t>
            </a:r>
            <a:r>
              <a:rPr lang="en-US" dirty="0"/>
              <a:t>: Manufacturer limits the use of intermediaries to the ones believed to be the best available in a geographic area</a:t>
            </a:r>
          </a:p>
          <a:p>
            <a:r>
              <a:rPr lang="en-US" b="1" dirty="0"/>
              <a:t>Exclusive distribution</a:t>
            </a:r>
            <a:r>
              <a:rPr lang="en-US" dirty="0"/>
              <a:t>: Manufacturer limits distribution, and intermediaries are provided exclusive rights within a particular territory</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936297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Degree of Control Desired</a:t>
            </a:r>
          </a:p>
        </p:txBody>
      </p:sp>
      <p:sp>
        <p:nvSpPr>
          <p:cNvPr id="12291" name="Content Placeholder 2"/>
          <p:cNvSpPr>
            <a:spLocks noGrp="1"/>
          </p:cNvSpPr>
          <p:nvPr>
            <p:ph idx="1"/>
          </p:nvPr>
        </p:nvSpPr>
        <p:spPr/>
        <p:txBody>
          <a:bodyPr/>
          <a:lstStyle/>
          <a:p>
            <a:pPr marL="0" indent="0">
              <a:buNone/>
            </a:pPr>
            <a:r>
              <a:rPr lang="en-US" altLang="en-US" dirty="0"/>
              <a:t>Seller must make decisions concerning the degree of control desired over the marketing of the firm’s products</a:t>
            </a:r>
          </a:p>
          <a:p>
            <a:r>
              <a:rPr lang="en-US" altLang="en-US" sz="2200" dirty="0"/>
              <a:t>Degree of control achieved by the seller is proportionate to the directness of the channel</a:t>
            </a:r>
          </a:p>
          <a:p>
            <a:r>
              <a:rPr lang="en-US" altLang="en-US" sz="2200" dirty="0"/>
              <a:t>When more indirect channels are used, the manufacturer must surrender some control over the marketing of the firm’s product</a:t>
            </a:r>
          </a:p>
        </p:txBody>
      </p:sp>
    </p:spTree>
    <p:extLst>
      <p:ext uri="{BB962C8B-B14F-4D97-AF65-F5344CB8AC3E}">
        <p14:creationId xmlns:p14="http://schemas.microsoft.com/office/powerpoint/2010/main" val="263458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altLang="en-US" dirty="0"/>
              <a:t>	Total Distribution Cost and Channel Flexibility, 1</a:t>
            </a:r>
          </a:p>
        </p:txBody>
      </p:sp>
      <p:sp>
        <p:nvSpPr>
          <p:cNvPr id="13315" name="Content Placeholder 2"/>
          <p:cNvSpPr>
            <a:spLocks noGrp="1"/>
          </p:cNvSpPr>
          <p:nvPr>
            <p:ph idx="1"/>
          </p:nvPr>
        </p:nvSpPr>
        <p:spPr/>
        <p:txBody>
          <a:bodyPr/>
          <a:lstStyle/>
          <a:p>
            <a:pPr marL="0" indent="0">
              <a:buNone/>
            </a:pPr>
            <a:r>
              <a:rPr lang="en-US" dirty="0"/>
              <a:t>Channel of distribution should be viewed as a total system composed of interdependent subsystems</a:t>
            </a:r>
          </a:p>
          <a:p>
            <a:r>
              <a:rPr lang="en-US" sz="2200" dirty="0"/>
              <a:t>Objective of the system manager should be to optimize total system performance</a:t>
            </a:r>
          </a:p>
          <a:p>
            <a:pPr marL="0" indent="0">
              <a:buNone/>
            </a:pPr>
            <a:endParaRPr lang="en-US" altLang="en-US" sz="2200" dirty="0"/>
          </a:p>
          <a:p>
            <a:pPr marL="0" indent="0">
              <a:buNone/>
            </a:pPr>
            <a:r>
              <a:rPr lang="en-US" altLang="en-US" dirty="0"/>
              <a:t>Major distribution costs to be minimized are:</a:t>
            </a:r>
          </a:p>
          <a:p>
            <a:pPr marL="0" indent="0">
              <a:buNone/>
            </a:pPr>
            <a:endParaRPr lang="en-US" altLang="en-US" sz="800" dirty="0"/>
          </a:p>
          <a:p>
            <a:pPr>
              <a:buFont typeface="Arial" panose="020B0604020202020204" pitchFamily="34" charset="0"/>
              <a:buChar char="•"/>
            </a:pPr>
            <a:r>
              <a:rPr lang="en-US" altLang="en-US" sz="2200" dirty="0"/>
              <a:t>Transportation</a:t>
            </a:r>
          </a:p>
          <a:p>
            <a:pPr>
              <a:buFont typeface="Arial" panose="020B0604020202020204" pitchFamily="34" charset="0"/>
              <a:buChar char="•"/>
            </a:pPr>
            <a:r>
              <a:rPr lang="en-US" altLang="en-US" sz="2200" dirty="0"/>
              <a:t>Order processing </a:t>
            </a:r>
          </a:p>
          <a:p>
            <a:pPr>
              <a:buFont typeface="Arial" panose="020B0604020202020204" pitchFamily="34" charset="0"/>
              <a:buChar char="•"/>
            </a:pPr>
            <a:r>
              <a:rPr lang="en-US" altLang="en-US" sz="2200" dirty="0"/>
              <a:t>Cost of lost business </a:t>
            </a:r>
          </a:p>
        </p:txBody>
      </p:sp>
    </p:spTree>
    <p:extLst>
      <p:ext uri="{BB962C8B-B14F-4D97-AF65-F5344CB8AC3E}">
        <p14:creationId xmlns:p14="http://schemas.microsoft.com/office/powerpoint/2010/main" val="132708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altLang="en-US" dirty="0"/>
              <a:t>	Total Distribution Cost and Channel Flexibility, 2</a:t>
            </a:r>
          </a:p>
        </p:txBody>
      </p:sp>
      <p:sp>
        <p:nvSpPr>
          <p:cNvPr id="13315" name="Content Placeholder 2"/>
          <p:cNvSpPr>
            <a:spLocks noGrp="1"/>
          </p:cNvSpPr>
          <p:nvPr>
            <p:ph idx="1"/>
          </p:nvPr>
        </p:nvSpPr>
        <p:spPr/>
        <p:txBody>
          <a:bodyPr/>
          <a:lstStyle/>
          <a:p>
            <a:pPr>
              <a:buFont typeface="Arial" panose="020B0604020202020204" pitchFamily="34" charset="0"/>
              <a:buChar char="•"/>
            </a:pPr>
            <a:r>
              <a:rPr lang="en-US" altLang="en-US" sz="2200" dirty="0"/>
              <a:t>Inventory carrying costs</a:t>
            </a:r>
          </a:p>
          <a:p>
            <a:pPr lvl="1"/>
            <a:r>
              <a:rPr lang="en-US" altLang="en-US" dirty="0"/>
              <a:t>Storage-space charges, cost of capital invested, taxes, insurance, obsolescence, and deterioration</a:t>
            </a:r>
            <a:endParaRPr lang="en-US" altLang="en-US" sz="800" dirty="0"/>
          </a:p>
          <a:p>
            <a:pPr>
              <a:buFont typeface="Arial" panose="020B0604020202020204" pitchFamily="34" charset="0"/>
              <a:buChar char="•"/>
            </a:pPr>
            <a:r>
              <a:rPr lang="en-US" altLang="en-US" sz="2200" dirty="0"/>
              <a:t>Packaging </a:t>
            </a:r>
          </a:p>
          <a:p>
            <a:pPr>
              <a:buFont typeface="Arial" panose="020B0604020202020204" pitchFamily="34" charset="0"/>
              <a:buChar char="•"/>
            </a:pPr>
            <a:r>
              <a:rPr lang="en-US" altLang="en-US" sz="2200" dirty="0"/>
              <a:t>Materials handling </a:t>
            </a:r>
          </a:p>
          <a:p>
            <a:pPr marL="0" indent="0">
              <a:buNone/>
            </a:pPr>
            <a:endParaRPr lang="en-US" altLang="en-US" sz="2200" dirty="0"/>
          </a:p>
          <a:p>
            <a:pPr marL="0" indent="0">
              <a:buNone/>
            </a:pPr>
            <a:r>
              <a:rPr lang="en-US" altLang="en-US" dirty="0"/>
              <a:t>Channel flexibility: Ability of the manufacturer to adapt to changing conditions</a:t>
            </a:r>
          </a:p>
        </p:txBody>
      </p:sp>
    </p:spTree>
    <p:extLst>
      <p:ext uri="{BB962C8B-B14F-4D97-AF65-F5344CB8AC3E}">
        <p14:creationId xmlns:p14="http://schemas.microsoft.com/office/powerpoint/2010/main" val="1643961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Managing a Channel of Distribution</a:t>
            </a:r>
          </a:p>
        </p:txBody>
      </p:sp>
      <p:sp>
        <p:nvSpPr>
          <p:cNvPr id="3" name="Content Placeholder 2">
            <a:extLst>
              <a:ext uri="{FF2B5EF4-FFF2-40B4-BE49-F238E27FC236}">
                <a16:creationId xmlns:a16="http://schemas.microsoft.com/office/drawing/2014/main" id="{57CC56F1-CB36-40DA-8046-DDB1933F6C13}"/>
              </a:ext>
            </a:extLst>
          </p:cNvPr>
          <p:cNvSpPr>
            <a:spLocks noGrp="1"/>
          </p:cNvSpPr>
          <p:nvPr>
            <p:ph idx="1"/>
          </p:nvPr>
        </p:nvSpPr>
        <p:spPr/>
        <p:txBody>
          <a:bodyPr/>
          <a:lstStyle/>
          <a:p>
            <a:pPr marL="0" indent="0">
              <a:buNone/>
            </a:pPr>
            <a:r>
              <a:rPr lang="en-US" b="1" dirty="0"/>
              <a:t>Relationship marketing </a:t>
            </a:r>
          </a:p>
          <a:p>
            <a:r>
              <a:rPr lang="en-US" sz="2200" dirty="0"/>
              <a:t>Marketing with the conscious aim to develop and manage long-term and slash or trusting relationships with customers, distributors, suppliers, or other parties in the marketing environment</a:t>
            </a:r>
          </a:p>
          <a:p>
            <a:pPr marL="0" indent="0">
              <a:buNone/>
            </a:pPr>
            <a:endParaRPr lang="en-US" sz="2200" dirty="0"/>
          </a:p>
          <a:p>
            <a:pPr marL="0" indent="0">
              <a:buNone/>
            </a:pPr>
            <a:r>
              <a:rPr lang="en-US" dirty="0"/>
              <a:t>Long-term relationships throughout the channel lead to higher-quality products with lower costs and can account for the increased use of vertical marketing systems</a:t>
            </a:r>
          </a:p>
          <a:p>
            <a:r>
              <a:rPr lang="en-US" sz="2200" b="1" dirty="0"/>
              <a:t>Vertical marketing systems</a:t>
            </a:r>
            <a:r>
              <a:rPr lang="en-US" sz="2200" dirty="0"/>
              <a:t>:</a:t>
            </a:r>
            <a:r>
              <a:rPr lang="en-US" sz="2200" b="1" dirty="0"/>
              <a:t> </a:t>
            </a:r>
            <a:r>
              <a:rPr lang="en-US" sz="2200" dirty="0"/>
              <a:t>Channels in which members are more dependent on one another and develop long-term working relationships to improve efficiency and effectiveness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585210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Types of Vertical Marketing Systems, 1</a:t>
            </a:r>
          </a:p>
        </p:txBody>
      </p:sp>
      <p:sp>
        <p:nvSpPr>
          <p:cNvPr id="3" name="Content Placeholder 2"/>
          <p:cNvSpPr>
            <a:spLocks noGrp="1"/>
          </p:cNvSpPr>
          <p:nvPr>
            <p:ph idx="1"/>
          </p:nvPr>
        </p:nvSpPr>
        <p:spPr/>
        <p:txBody>
          <a:bodyPr/>
          <a:lstStyle/>
          <a:p>
            <a:pPr marL="0" indent="0">
              <a:buNone/>
            </a:pPr>
            <a:r>
              <a:rPr lang="en-US" b="1" dirty="0"/>
              <a:t>Administered systems</a:t>
            </a:r>
            <a:r>
              <a:rPr lang="en-US" dirty="0"/>
              <a:t>: Have higher degree of interorganizational planning and management than in a conventional channel</a:t>
            </a:r>
          </a:p>
          <a:p>
            <a:pPr marL="0" indent="0">
              <a:buNone/>
            </a:pPr>
            <a:endParaRPr lang="en-US" sz="1200" dirty="0"/>
          </a:p>
          <a:p>
            <a:pPr marL="0" indent="0">
              <a:buNone/>
            </a:pPr>
            <a:r>
              <a:rPr lang="en-US" b="1" dirty="0"/>
              <a:t>Contractual systems</a:t>
            </a:r>
            <a:r>
              <a:rPr lang="en-US" dirty="0"/>
              <a:t>: Involve independent production and distribution companies entering into formal contracts to perform designated marketing functions </a:t>
            </a:r>
          </a:p>
          <a:p>
            <a:r>
              <a:rPr lang="en-US" dirty="0"/>
              <a:t>Types</a:t>
            </a:r>
          </a:p>
          <a:p>
            <a:pPr lvl="1"/>
            <a:r>
              <a:rPr lang="en-US" dirty="0"/>
              <a:t>Retail cooperative organization</a:t>
            </a:r>
          </a:p>
          <a:p>
            <a:pPr lvl="1"/>
            <a:r>
              <a:rPr lang="en-US" dirty="0"/>
              <a:t>Wholesaler-sponsored voluntary chain</a:t>
            </a:r>
          </a:p>
          <a:p>
            <a:pPr lvl="1"/>
            <a:r>
              <a:rPr lang="en-US" dirty="0"/>
              <a:t>Various franchising programs</a:t>
            </a:r>
          </a:p>
        </p:txBody>
      </p:sp>
    </p:spTree>
    <p:extLst>
      <p:ext uri="{BB962C8B-B14F-4D97-AF65-F5344CB8AC3E}">
        <p14:creationId xmlns:p14="http://schemas.microsoft.com/office/powerpoint/2010/main" val="3799590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Types of Vertical Marketing Systems, 2</a:t>
            </a:r>
          </a:p>
        </p:txBody>
      </p:sp>
      <p:sp>
        <p:nvSpPr>
          <p:cNvPr id="17411" name="Content Placeholder 2"/>
          <p:cNvSpPr>
            <a:spLocks noGrp="1"/>
          </p:cNvSpPr>
          <p:nvPr>
            <p:ph idx="1"/>
          </p:nvPr>
        </p:nvSpPr>
        <p:spPr/>
        <p:txBody>
          <a:bodyPr/>
          <a:lstStyle/>
          <a:p>
            <a:pPr marL="0" indent="0">
              <a:buNone/>
            </a:pPr>
            <a:r>
              <a:rPr lang="en-US" altLang="en-US" b="1" dirty="0"/>
              <a:t>Corporate systems</a:t>
            </a:r>
            <a:r>
              <a:rPr lang="en-US" altLang="en-US" dirty="0"/>
              <a:t>: Single ownership of two or more levels of a channel</a:t>
            </a:r>
          </a:p>
          <a:p>
            <a:pPr>
              <a:buFont typeface="Arial" panose="020B0604020202020204" pitchFamily="34" charset="0"/>
              <a:buChar char="•"/>
            </a:pPr>
            <a:r>
              <a:rPr lang="en-US" altLang="en-US" sz="2200" b="1" dirty="0"/>
              <a:t>Forward integration</a:t>
            </a:r>
            <a:r>
              <a:rPr lang="en-US" altLang="en-US" sz="2200" dirty="0"/>
              <a:t>: Manufacturer’s purchase of wholesalers or retailers who distribute its products</a:t>
            </a:r>
          </a:p>
          <a:p>
            <a:pPr>
              <a:buFont typeface="Arial" panose="020B0604020202020204" pitchFamily="34" charset="0"/>
              <a:buChar char="•"/>
            </a:pPr>
            <a:r>
              <a:rPr lang="en-US" altLang="en-US" sz="2200" b="1" dirty="0"/>
              <a:t>Backward integration</a:t>
            </a:r>
            <a:r>
              <a:rPr lang="en-US" altLang="en-US" sz="2200" dirty="0"/>
              <a:t>: Wholesalers or retailers purchase channel members above them</a:t>
            </a:r>
          </a:p>
        </p:txBody>
      </p:sp>
    </p:spTree>
    <p:extLst>
      <p:ext uri="{BB962C8B-B14F-4D97-AF65-F5344CB8AC3E}">
        <p14:creationId xmlns:p14="http://schemas.microsoft.com/office/powerpoint/2010/main" val="3302885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Wholesaling</a:t>
            </a:r>
          </a:p>
        </p:txBody>
      </p:sp>
      <p:sp>
        <p:nvSpPr>
          <p:cNvPr id="18435" name="Content Placeholder 2"/>
          <p:cNvSpPr>
            <a:spLocks noGrp="1"/>
          </p:cNvSpPr>
          <p:nvPr>
            <p:ph idx="1"/>
          </p:nvPr>
        </p:nvSpPr>
        <p:spPr/>
        <p:txBody>
          <a:bodyPr/>
          <a:lstStyle/>
          <a:p>
            <a:pPr marL="0" indent="0">
              <a:buNone/>
            </a:pPr>
            <a:r>
              <a:rPr lang="en-US" altLang="en-US" dirty="0"/>
              <a:t>Wholesalers are merchants engaged in buying, taking title to, storing and physically handling goods, and reselling the goods to retailers or to industrial or business risers</a:t>
            </a:r>
          </a:p>
          <a:p>
            <a:pPr>
              <a:buFont typeface="Arial" panose="020B0604020202020204" pitchFamily="34" charset="0"/>
              <a:buChar char="•"/>
            </a:pPr>
            <a:r>
              <a:rPr lang="en-US" altLang="en-US" sz="2200" dirty="0"/>
              <a:t>Also called distributors in some industries</a:t>
            </a:r>
          </a:p>
          <a:p>
            <a:r>
              <a:rPr lang="en-US" altLang="en-US" sz="2200" dirty="0"/>
              <a:t>Create value for suppliers, retailers, and users of goods by performing distribution functions efficiently and effectively </a:t>
            </a:r>
          </a:p>
          <a:p>
            <a:r>
              <a:rPr lang="en-US" altLang="en-US" sz="2200" dirty="0"/>
              <a:t>Try to attract producers to use their services</a:t>
            </a:r>
          </a:p>
          <a:p>
            <a:r>
              <a:rPr lang="en-US" altLang="en-US" sz="2200" dirty="0"/>
              <a:t>Need to attract retailers and organizational customers to buy from them</a:t>
            </a:r>
          </a:p>
        </p:txBody>
      </p:sp>
    </p:spTree>
    <p:extLst>
      <p:ext uri="{BB962C8B-B14F-4D97-AF65-F5344CB8AC3E}">
        <p14:creationId xmlns:p14="http://schemas.microsoft.com/office/powerpoint/2010/main" val="1219608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Store Retailing, 1</a:t>
            </a:r>
          </a:p>
        </p:txBody>
      </p:sp>
      <p:sp>
        <p:nvSpPr>
          <p:cNvPr id="19459" name="Content Placeholder 2"/>
          <p:cNvSpPr>
            <a:spLocks noGrp="1"/>
          </p:cNvSpPr>
          <p:nvPr>
            <p:ph idx="1"/>
          </p:nvPr>
        </p:nvSpPr>
        <p:spPr/>
        <p:txBody>
          <a:bodyPr/>
          <a:lstStyle/>
          <a:p>
            <a:pPr marL="0" indent="0">
              <a:buNone/>
            </a:pPr>
            <a:r>
              <a:rPr lang="en-US" altLang="en-US" dirty="0"/>
              <a:t>Retailers vary in the:</a:t>
            </a:r>
          </a:p>
          <a:p>
            <a:pPr marL="0" indent="0">
              <a:buNone/>
            </a:pPr>
            <a:endParaRPr lang="en-US" altLang="en-US" dirty="0"/>
          </a:p>
          <a:p>
            <a:pPr>
              <a:buFont typeface="Arial" panose="020B0604020202020204" pitchFamily="34" charset="0"/>
              <a:buChar char="•"/>
            </a:pPr>
            <a:r>
              <a:rPr lang="en-US" altLang="en-US" sz="2200" dirty="0"/>
              <a:t>Types of merchandise they carry </a:t>
            </a:r>
          </a:p>
          <a:p>
            <a:pPr>
              <a:buFont typeface="Arial" panose="020B0604020202020204" pitchFamily="34" charset="0"/>
              <a:buChar char="•"/>
            </a:pPr>
            <a:r>
              <a:rPr lang="en-US" altLang="en-US" sz="2200" dirty="0"/>
              <a:t>Breadth and depth of their product assortments</a:t>
            </a:r>
          </a:p>
          <a:p>
            <a:pPr>
              <a:buFont typeface="Arial" panose="020B0604020202020204" pitchFamily="34" charset="0"/>
              <a:buChar char="•"/>
            </a:pPr>
            <a:r>
              <a:rPr lang="en-US" altLang="en-US" sz="2200" dirty="0"/>
              <a:t>Amount of service they provide</a:t>
            </a:r>
          </a:p>
          <a:p>
            <a:pPr marL="0" indent="0">
              <a:buNone/>
            </a:pPr>
            <a:endParaRPr lang="en-US" altLang="en-US" sz="2200" dirty="0"/>
          </a:p>
        </p:txBody>
      </p:sp>
    </p:spTree>
    <p:extLst>
      <p:ext uri="{BB962C8B-B14F-4D97-AF65-F5344CB8AC3E}">
        <p14:creationId xmlns:p14="http://schemas.microsoft.com/office/powerpoint/2010/main" val="794188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6594-2CFA-41AE-8D8B-E36C7A1F3601}"/>
              </a:ext>
            </a:extLst>
          </p:cNvPr>
          <p:cNvSpPr>
            <a:spLocks noGrp="1"/>
          </p:cNvSpPr>
          <p:nvPr>
            <p:ph type="title"/>
          </p:nvPr>
        </p:nvSpPr>
        <p:spPr/>
        <p:txBody>
          <a:bodyPr/>
          <a:lstStyle/>
          <a:p>
            <a:r>
              <a:rPr lang="en-US" dirty="0"/>
              <a:t>Chapter Outline</a:t>
            </a:r>
          </a:p>
        </p:txBody>
      </p:sp>
      <p:sp>
        <p:nvSpPr>
          <p:cNvPr id="3" name="Content Placeholder 2">
            <a:extLst>
              <a:ext uri="{FF2B5EF4-FFF2-40B4-BE49-F238E27FC236}">
                <a16:creationId xmlns:a16="http://schemas.microsoft.com/office/drawing/2014/main" id="{1FC51636-53FA-4C01-9FBE-482377523587}"/>
              </a:ext>
            </a:extLst>
          </p:cNvPr>
          <p:cNvSpPr>
            <a:spLocks noGrp="1"/>
          </p:cNvSpPr>
          <p:nvPr>
            <p:ph idx="1"/>
          </p:nvPr>
        </p:nvSpPr>
        <p:spPr/>
        <p:txBody>
          <a:bodyPr/>
          <a:lstStyle/>
          <a:p>
            <a:r>
              <a:rPr lang="en-US" dirty="0"/>
              <a:t>The need for marketing intermediaries</a:t>
            </a:r>
          </a:p>
          <a:p>
            <a:r>
              <a:rPr lang="en-US" dirty="0"/>
              <a:t>Classification of marketing intermediaries and functions</a:t>
            </a:r>
          </a:p>
          <a:p>
            <a:r>
              <a:rPr lang="en-US" dirty="0"/>
              <a:t>Channels of distribution</a:t>
            </a:r>
          </a:p>
          <a:p>
            <a:r>
              <a:rPr lang="en-US" dirty="0"/>
              <a:t>Selecting channels of distribution</a:t>
            </a:r>
          </a:p>
          <a:p>
            <a:r>
              <a:rPr lang="en-US" dirty="0"/>
              <a:t>Managing a channel of distribution</a:t>
            </a:r>
          </a:p>
          <a:p>
            <a:r>
              <a:rPr lang="en-US" dirty="0"/>
              <a:t>Wholesaling</a:t>
            </a:r>
          </a:p>
          <a:p>
            <a:r>
              <a:rPr lang="en-US" dirty="0"/>
              <a:t>Store and </a:t>
            </a:r>
            <a:r>
              <a:rPr lang="en-US" dirty="0" err="1"/>
              <a:t>nonstore</a:t>
            </a:r>
            <a:r>
              <a:rPr lang="en-US" dirty="0"/>
              <a:t> retailing </a:t>
            </a:r>
          </a:p>
          <a:p>
            <a:pPr marL="0" indent="0">
              <a:buNone/>
            </a:pPr>
            <a:endParaRPr lang="en-US" dirty="0"/>
          </a:p>
        </p:txBody>
      </p:sp>
    </p:spTree>
    <p:extLst>
      <p:ext uri="{BB962C8B-B14F-4D97-AF65-F5344CB8AC3E}">
        <p14:creationId xmlns:p14="http://schemas.microsoft.com/office/powerpoint/2010/main" val="3341118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Store Retailing, 2</a:t>
            </a:r>
          </a:p>
        </p:txBody>
      </p:sp>
      <p:sp>
        <p:nvSpPr>
          <p:cNvPr id="20483" name="Content Placeholder 2"/>
          <p:cNvSpPr>
            <a:spLocks noGrp="1"/>
          </p:cNvSpPr>
          <p:nvPr>
            <p:ph idx="1"/>
          </p:nvPr>
        </p:nvSpPr>
        <p:spPr/>
        <p:txBody>
          <a:bodyPr/>
          <a:lstStyle/>
          <a:p>
            <a:pPr marL="0" indent="0">
              <a:buNone/>
            </a:pPr>
            <a:r>
              <a:rPr lang="en-US" altLang="en-US" dirty="0"/>
              <a:t>Types of retailers</a:t>
            </a:r>
          </a:p>
          <a:p>
            <a:r>
              <a:rPr lang="en-US" altLang="en-US" sz="2200" b="1" dirty="0"/>
              <a:t>Mass merchandisers</a:t>
            </a:r>
            <a:r>
              <a:rPr lang="en-US" altLang="en-US" sz="2200" dirty="0"/>
              <a:t>: Carry broad product assortments and compete on two bases</a:t>
            </a:r>
          </a:p>
          <a:p>
            <a:r>
              <a:rPr lang="en-US" altLang="en-US" sz="2200" b="1" dirty="0"/>
              <a:t>Specialty stores</a:t>
            </a:r>
            <a:r>
              <a:rPr lang="en-US" altLang="en-US" sz="2200" dirty="0"/>
              <a:t>: Handle deep assortments in a limited number of product categories</a:t>
            </a:r>
          </a:p>
          <a:p>
            <a:pPr lvl="1"/>
            <a:r>
              <a:rPr lang="en-US" altLang="en-US" dirty="0"/>
              <a:t>Limited-line stores</a:t>
            </a:r>
          </a:p>
          <a:p>
            <a:pPr lvl="1"/>
            <a:r>
              <a:rPr lang="en-US" altLang="en-US" dirty="0"/>
              <a:t>Single-line stores</a:t>
            </a:r>
          </a:p>
          <a:p>
            <a:pPr lvl="1"/>
            <a:r>
              <a:rPr lang="en-US" altLang="en-US" dirty="0"/>
              <a:t>Category killers</a:t>
            </a:r>
          </a:p>
          <a:p>
            <a:r>
              <a:rPr lang="en-US" altLang="en-US" sz="2200" b="1" dirty="0"/>
              <a:t>Convenience stores</a:t>
            </a:r>
            <a:r>
              <a:rPr lang="en-US" altLang="en-US" sz="2200" dirty="0"/>
              <a:t>: Retailers whose primary advantages are location convenience, close-in parking, and easy entry and exit</a:t>
            </a:r>
          </a:p>
        </p:txBody>
      </p:sp>
    </p:spTree>
    <p:extLst>
      <p:ext uri="{BB962C8B-B14F-4D97-AF65-F5344CB8AC3E}">
        <p14:creationId xmlns:p14="http://schemas.microsoft.com/office/powerpoint/2010/main" val="417441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Methods of </a:t>
            </a:r>
            <a:r>
              <a:rPr lang="en-US" altLang="en-US" dirty="0" err="1"/>
              <a:t>Nonstore</a:t>
            </a:r>
            <a:r>
              <a:rPr lang="en-US" altLang="en-US" dirty="0"/>
              <a:t> Retailing</a:t>
            </a:r>
          </a:p>
        </p:txBody>
      </p:sp>
      <p:sp>
        <p:nvSpPr>
          <p:cNvPr id="21507" name="Content Placeholder 2"/>
          <p:cNvSpPr>
            <a:spLocks noGrp="1"/>
          </p:cNvSpPr>
          <p:nvPr>
            <p:ph idx="1"/>
          </p:nvPr>
        </p:nvSpPr>
        <p:spPr/>
        <p:txBody>
          <a:bodyPr/>
          <a:lstStyle/>
          <a:p>
            <a:r>
              <a:rPr lang="en-US" altLang="en-US" dirty="0"/>
              <a:t>Catalogs and direct mail</a:t>
            </a:r>
          </a:p>
          <a:p>
            <a:r>
              <a:rPr lang="en-US" altLang="en-US" dirty="0"/>
              <a:t>Vending machines</a:t>
            </a:r>
          </a:p>
          <a:p>
            <a:r>
              <a:rPr lang="en-US" altLang="en-US" dirty="0"/>
              <a:t>Television home shopping</a:t>
            </a:r>
          </a:p>
          <a:p>
            <a:r>
              <a:rPr lang="en-US" altLang="en-US" dirty="0"/>
              <a:t>Direct sales or telemarketing </a:t>
            </a:r>
          </a:p>
          <a:p>
            <a:r>
              <a:rPr lang="en-US" altLang="en-US" b="1" dirty="0"/>
              <a:t>Online retailing</a:t>
            </a:r>
            <a:endParaRPr lang="en-US" altLang="en-US" dirty="0"/>
          </a:p>
          <a:p>
            <a:r>
              <a:rPr lang="en-US" altLang="en-US" b="1" dirty="0"/>
              <a:t>Mobile retailing</a:t>
            </a:r>
            <a:endParaRPr lang="en-US" altLang="en-US" dirty="0"/>
          </a:p>
          <a:p>
            <a:r>
              <a:rPr lang="en-US" altLang="en-US" b="1" dirty="0"/>
              <a:t>Multichannel marketing</a:t>
            </a:r>
            <a:r>
              <a:rPr lang="en-US" altLang="en-US" dirty="0"/>
              <a:t>: Offering products and services in </a:t>
            </a:r>
            <a:r>
              <a:rPr lang="en-US" dirty="0"/>
              <a:t>stores, in catalogs, and online </a:t>
            </a:r>
            <a:endParaRPr lang="en-US" altLang="en-US" dirty="0"/>
          </a:p>
          <a:p>
            <a:endParaRPr lang="en-US" altLang="en-US" dirty="0"/>
          </a:p>
        </p:txBody>
      </p:sp>
    </p:spTree>
    <p:extLst>
      <p:ext uri="{BB962C8B-B14F-4D97-AF65-F5344CB8AC3E}">
        <p14:creationId xmlns:p14="http://schemas.microsoft.com/office/powerpoint/2010/main" val="2593642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3200" dirty="0"/>
              <a:t>Online Retailing: Advantages for Marketers, 1</a:t>
            </a:r>
          </a:p>
        </p:txBody>
      </p:sp>
      <p:sp>
        <p:nvSpPr>
          <p:cNvPr id="7" name="Content Placeholder 6">
            <a:extLst>
              <a:ext uri="{FF2B5EF4-FFF2-40B4-BE49-F238E27FC236}">
                <a16:creationId xmlns:a16="http://schemas.microsoft.com/office/drawing/2014/main" id="{60E105AA-9A0B-462F-888A-4D04CCC9A8C4}"/>
              </a:ext>
            </a:extLst>
          </p:cNvPr>
          <p:cNvSpPr>
            <a:spLocks noGrp="1"/>
          </p:cNvSpPr>
          <p:nvPr>
            <p:ph idx="1"/>
          </p:nvPr>
        </p:nvSpPr>
        <p:spPr/>
        <p:txBody>
          <a:bodyPr/>
          <a:lstStyle/>
          <a:p>
            <a:r>
              <a:rPr lang="en-US" dirty="0"/>
              <a:t>Reduces the need for stores, paper catalogs, and salespeople</a:t>
            </a:r>
          </a:p>
          <a:p>
            <a:r>
              <a:rPr lang="en-US" dirty="0"/>
              <a:t>Allows good visual presentation and full description of product features and benefits </a:t>
            </a:r>
          </a:p>
          <a:p>
            <a:r>
              <a:rPr lang="en-US" dirty="0"/>
              <a:t>Allows vast assortments of products to be offered efficiently </a:t>
            </a:r>
          </a:p>
          <a:p>
            <a:r>
              <a:rPr lang="en-US" dirty="0"/>
              <a:t>Allows strategic elements, such as product offerings, prices, and promotion appeals, to be changed quickly </a:t>
            </a:r>
          </a:p>
          <a:p>
            <a:r>
              <a:rPr lang="en-US" dirty="0"/>
              <a:t>Allows products to be offered globally in an efficient manner </a:t>
            </a:r>
          </a:p>
          <a:p>
            <a:pPr marL="0" indent="0">
              <a:buNone/>
            </a:pPr>
            <a:endParaRPr lang="en-US" dirty="0"/>
          </a:p>
        </p:txBody>
      </p:sp>
    </p:spTree>
    <p:extLst>
      <p:ext uri="{BB962C8B-B14F-4D97-AF65-F5344CB8AC3E}">
        <p14:creationId xmlns:p14="http://schemas.microsoft.com/office/powerpoint/2010/main" val="1245162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3200" dirty="0"/>
              <a:t>Online Retailing: Advantages for Marketers, 2</a:t>
            </a:r>
          </a:p>
        </p:txBody>
      </p:sp>
      <p:sp>
        <p:nvSpPr>
          <p:cNvPr id="7" name="Content Placeholder 6">
            <a:extLst>
              <a:ext uri="{FF2B5EF4-FFF2-40B4-BE49-F238E27FC236}">
                <a16:creationId xmlns:a16="http://schemas.microsoft.com/office/drawing/2014/main" id="{60E105AA-9A0B-462F-888A-4D04CCC9A8C4}"/>
              </a:ext>
            </a:extLst>
          </p:cNvPr>
          <p:cNvSpPr>
            <a:spLocks noGrp="1"/>
          </p:cNvSpPr>
          <p:nvPr>
            <p:ph idx="1"/>
          </p:nvPr>
        </p:nvSpPr>
        <p:spPr/>
        <p:txBody>
          <a:bodyPr/>
          <a:lstStyle/>
          <a:p>
            <a:r>
              <a:rPr lang="en-US" dirty="0"/>
              <a:t>Allows products to be offered 24 hours a day, 365 days a year </a:t>
            </a:r>
          </a:p>
          <a:p>
            <a:r>
              <a:rPr lang="en-US" dirty="0"/>
              <a:t>Fosters the development of one-on-one, interactive relationships with customers </a:t>
            </a:r>
          </a:p>
          <a:p>
            <a:r>
              <a:rPr lang="en-US" dirty="0"/>
              <a:t>Provides an efficient means for developing a customer database and doing online marketing research </a:t>
            </a:r>
          </a:p>
          <a:p>
            <a:endParaRPr lang="en-US" dirty="0"/>
          </a:p>
        </p:txBody>
      </p:sp>
    </p:spTree>
    <p:extLst>
      <p:ext uri="{BB962C8B-B14F-4D97-AF65-F5344CB8AC3E}">
        <p14:creationId xmlns:p14="http://schemas.microsoft.com/office/powerpoint/2010/main" val="2948234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3000" dirty="0"/>
              <a:t>Online Retailing: Disadvantages for Marketers, 1</a:t>
            </a:r>
          </a:p>
        </p:txBody>
      </p:sp>
      <p:sp>
        <p:nvSpPr>
          <p:cNvPr id="3" name="Content Placeholder 2">
            <a:extLst>
              <a:ext uri="{FF2B5EF4-FFF2-40B4-BE49-F238E27FC236}">
                <a16:creationId xmlns:a16="http://schemas.microsoft.com/office/drawing/2014/main" id="{D11D2F61-DA9C-4729-8126-8680299C65F9}"/>
              </a:ext>
            </a:extLst>
          </p:cNvPr>
          <p:cNvSpPr>
            <a:spLocks noGrp="1"/>
          </p:cNvSpPr>
          <p:nvPr>
            <p:ph idx="1"/>
          </p:nvPr>
        </p:nvSpPr>
        <p:spPr/>
        <p:txBody>
          <a:bodyPr/>
          <a:lstStyle/>
          <a:p>
            <a:r>
              <a:rPr lang="en-US" dirty="0"/>
              <a:t>Strong price competition online often squeezes profit margins </a:t>
            </a:r>
          </a:p>
          <a:p>
            <a:r>
              <a:rPr lang="en-US" dirty="0"/>
              <a:t>Low entry barriers lead some e-marketers to overemphasize order-taking and not develop sufficient infrastructure for order fulfillment </a:t>
            </a:r>
          </a:p>
          <a:p>
            <a:r>
              <a:rPr lang="en-US" dirty="0"/>
              <a:t>Customers must go to the website rather than having marketers seek them out via salespeople and advertising</a:t>
            </a:r>
          </a:p>
          <a:p>
            <a:r>
              <a:rPr lang="en-US" dirty="0"/>
              <a:t>Limits the market to customers who are willing and able to purchase electronically</a:t>
            </a:r>
          </a:p>
          <a:p>
            <a:endParaRPr lang="en-US" dirty="0"/>
          </a:p>
        </p:txBody>
      </p:sp>
    </p:spTree>
    <p:extLst>
      <p:ext uri="{BB962C8B-B14F-4D97-AF65-F5344CB8AC3E}">
        <p14:creationId xmlns:p14="http://schemas.microsoft.com/office/powerpoint/2010/main" val="199925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3000" dirty="0"/>
              <a:t>Online Retailing: Disadvantages for Marketers, 2</a:t>
            </a:r>
          </a:p>
        </p:txBody>
      </p:sp>
      <p:sp>
        <p:nvSpPr>
          <p:cNvPr id="3" name="Content Placeholder 2">
            <a:extLst>
              <a:ext uri="{FF2B5EF4-FFF2-40B4-BE49-F238E27FC236}">
                <a16:creationId xmlns:a16="http://schemas.microsoft.com/office/drawing/2014/main" id="{D11D2F61-DA9C-4729-8126-8680299C65F9}"/>
              </a:ext>
            </a:extLst>
          </p:cNvPr>
          <p:cNvSpPr>
            <a:spLocks noGrp="1"/>
          </p:cNvSpPr>
          <p:nvPr>
            <p:ph idx="1"/>
          </p:nvPr>
        </p:nvSpPr>
        <p:spPr/>
        <p:txBody>
          <a:bodyPr/>
          <a:lstStyle/>
          <a:p>
            <a:r>
              <a:rPr lang="en-US" dirty="0"/>
              <a:t>Not as good for selling touch-and-feel products as opposed to look-and-buy products unless there is strong brand, store, or site equity or the products are homogeneous </a:t>
            </a:r>
          </a:p>
          <a:p>
            <a:pPr fontAlgn="t"/>
            <a:r>
              <a:rPr lang="en-US" dirty="0"/>
              <a:t>Often less effective and efficient in business-to-consumer markets than in business-to-business markets</a:t>
            </a:r>
            <a:endParaRPr lang="en-IN" dirty="0"/>
          </a:p>
          <a:p>
            <a:endParaRPr lang="en-US" dirty="0"/>
          </a:p>
        </p:txBody>
      </p:sp>
    </p:spTree>
    <p:extLst>
      <p:ext uri="{BB962C8B-B14F-4D97-AF65-F5344CB8AC3E}">
        <p14:creationId xmlns:p14="http://schemas.microsoft.com/office/powerpoint/2010/main" val="3777047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38522-5997-4E5E-894A-AB7AA35286F9}"/>
              </a:ext>
            </a:extLst>
          </p:cNvPr>
          <p:cNvSpPr>
            <a:spLocks noGrp="1"/>
          </p:cNvSpPr>
          <p:nvPr>
            <p:ph type="ctrTitle"/>
          </p:nvPr>
        </p:nvSpPr>
        <p:spPr/>
        <p:txBody>
          <a:bodyPr/>
          <a:lstStyle/>
          <a:p>
            <a:pPr algn="r"/>
            <a:r>
              <a:rPr lang="en-US" dirty="0"/>
              <a:t>APPENDICES </a:t>
            </a:r>
          </a:p>
        </p:txBody>
      </p:sp>
    </p:spTree>
    <p:extLst>
      <p:ext uri="{BB962C8B-B14F-4D97-AF65-F5344CB8AC3E}">
        <p14:creationId xmlns:p14="http://schemas.microsoft.com/office/powerpoint/2010/main" val="4033216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FF29-8046-4491-8E29-F4D436BC1887}"/>
              </a:ext>
            </a:extLst>
          </p:cNvPr>
          <p:cNvSpPr>
            <a:spLocks noGrp="1"/>
          </p:cNvSpPr>
          <p:nvPr>
            <p:ph type="title"/>
          </p:nvPr>
        </p:nvSpPr>
        <p:spPr/>
        <p:txBody>
          <a:bodyPr/>
          <a:lstStyle/>
          <a:p>
            <a:r>
              <a:rPr lang="en-US" altLang="en-US" sz="2600" dirty="0"/>
              <a:t>	Figure 10.3: Conventional Channels of Distribution of Consumer Goods, Appendix</a:t>
            </a:r>
            <a:endParaRPr lang="en-US" sz="2600" dirty="0"/>
          </a:p>
        </p:txBody>
      </p:sp>
      <p:sp>
        <p:nvSpPr>
          <p:cNvPr id="3" name="Content Placeholder 2">
            <a:extLst>
              <a:ext uri="{FF2B5EF4-FFF2-40B4-BE49-F238E27FC236}">
                <a16:creationId xmlns:a16="http://schemas.microsoft.com/office/drawing/2014/main" id="{AE7DA19E-B66B-4353-8057-1852E6FCFB3D}"/>
              </a:ext>
            </a:extLst>
          </p:cNvPr>
          <p:cNvSpPr>
            <a:spLocks noGrp="1"/>
          </p:cNvSpPr>
          <p:nvPr>
            <p:ph idx="1"/>
          </p:nvPr>
        </p:nvSpPr>
        <p:spPr/>
        <p:txBody>
          <a:bodyPr/>
          <a:lstStyle/>
          <a:p>
            <a:pPr marL="0" indent="0">
              <a:buNone/>
            </a:pPr>
            <a:r>
              <a:rPr lang="en-US" sz="1800" dirty="0"/>
              <a:t>The first channel presents two rectangular boxes. It begins with a rectangular box labeled manufacturer. An arrow from this box points to a rectangular box labeled consumers. The second channel presents three rectangular boxes. It begins with a rectangular box labeled manufacturer. An arrow from this box points to a second rectangular box labeled retailers. Another arrow from the second box leads to a third box labeled consumers. The third channel presents four rectangular boxes. It begins with a rectangular box labeled manufacturer. An arrow from this box points to a second rectangular box labeled wholesaler. An arrow from the second box points to the third box labeled retailers. An arrow from the third box points to the fourth box labeled consumers. The fourth channel presents four rectangular boxes. It begins with a box labeled manufacturer. An arrow from the first box points to a second rectangular box labeled agent. An arrow from the second box points to the third box labeled retailers. An arrow from the third box points to the fourth box labeled consumers. The fifth channel presents five rectangular boxes. It begins with a box labeled manufacturer. An arrow from this box points to the second box labeled agent. An arrow from the second box points to the third box labeled wholesaler. An arrow from the third box points to the fourth box labeled retailers. An arrow from the fourth box points to the fifth box labeled consumers. </a:t>
            </a:r>
            <a:endParaRPr lang="en-IN" sz="1800" dirty="0"/>
          </a:p>
        </p:txBody>
      </p:sp>
      <p:sp>
        <p:nvSpPr>
          <p:cNvPr id="4" name="Content Placeholder 2">
            <a:extLst>
              <a:ext uri="{FF2B5EF4-FFF2-40B4-BE49-F238E27FC236}">
                <a16:creationId xmlns:a16="http://schemas.microsoft.com/office/drawing/2014/main" id="{66A43C2B-F161-4A50-9B17-3DBE47816B9A}"/>
              </a:ext>
            </a:extLst>
          </p:cNvPr>
          <p:cNvSpPr txBox="1">
            <a:spLocks/>
          </p:cNvSpPr>
          <p:nvPr/>
        </p:nvSpPr>
        <p:spPr>
          <a:xfrm>
            <a:off x="990600" y="5913120"/>
            <a:ext cx="7924800" cy="35052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r">
              <a:buNone/>
            </a:pPr>
            <a:r>
              <a:rPr lang="en-US" sz="1200" dirty="0">
                <a:solidFill>
                  <a:prstClr val="black"/>
                </a:solidFill>
                <a:hlinkClick r:id="rId2" action="ppaction://hlinksldjump"/>
              </a:rPr>
              <a:t>Jump back to </a:t>
            </a:r>
            <a:r>
              <a:rPr lang="en-US" altLang="en-US" sz="1200" dirty="0">
                <a:solidFill>
                  <a:prstClr val="black"/>
                </a:solidFill>
                <a:hlinkClick r:id="rId2" action="ppaction://hlinksldjump"/>
              </a:rPr>
              <a:t>Figure 10.3: Conventional Channels of Distribution of Consumer Goods</a:t>
            </a:r>
            <a:endParaRPr lang="en-US" sz="1200" dirty="0">
              <a:solidFill>
                <a:prstClr val="black"/>
              </a:solidFill>
            </a:endParaRPr>
          </a:p>
        </p:txBody>
      </p:sp>
    </p:spTree>
    <p:extLst>
      <p:ext uri="{BB962C8B-B14F-4D97-AF65-F5344CB8AC3E}">
        <p14:creationId xmlns:p14="http://schemas.microsoft.com/office/powerpoint/2010/main" val="438958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26BC-A944-43E5-8C80-29EC3D197C19}"/>
              </a:ext>
            </a:extLst>
          </p:cNvPr>
          <p:cNvSpPr>
            <a:spLocks noGrp="1"/>
          </p:cNvSpPr>
          <p:nvPr>
            <p:ph type="title"/>
          </p:nvPr>
        </p:nvSpPr>
        <p:spPr/>
        <p:txBody>
          <a:bodyPr/>
          <a:lstStyle/>
          <a:p>
            <a:r>
              <a:rPr lang="en-US" altLang="en-US" sz="2600" dirty="0"/>
              <a:t>		Figure 10.4: Conventional Channels of Distribution for Organizational Goods, Appendix</a:t>
            </a:r>
            <a:endParaRPr lang="en-US" sz="2600" dirty="0"/>
          </a:p>
        </p:txBody>
      </p:sp>
      <p:sp>
        <p:nvSpPr>
          <p:cNvPr id="3" name="Content Placeholder 2">
            <a:extLst>
              <a:ext uri="{FF2B5EF4-FFF2-40B4-BE49-F238E27FC236}">
                <a16:creationId xmlns:a16="http://schemas.microsoft.com/office/drawing/2014/main" id="{A33A1BA9-62ED-43E5-8478-7D2797A834D2}"/>
              </a:ext>
            </a:extLst>
          </p:cNvPr>
          <p:cNvSpPr>
            <a:spLocks noGrp="1"/>
          </p:cNvSpPr>
          <p:nvPr>
            <p:ph idx="1"/>
          </p:nvPr>
        </p:nvSpPr>
        <p:spPr/>
        <p:txBody>
          <a:bodyPr/>
          <a:lstStyle/>
          <a:p>
            <a:pPr marL="0" indent="0">
              <a:buNone/>
            </a:pPr>
            <a:r>
              <a:rPr lang="en-US" sz="2000" dirty="0"/>
              <a:t>The first channel contains two rectangular boxes. It begins with a rectangular box labeled manufacturer. An arrow from this box points to a rectangular box labeled organizational users. The second channel contains three rectangular boxes. It begins with a rectangular box labeled manufacturer. An arrow from this box points to the second rectangular box labeled organizational distributors. An arrow from the second box points to the third box labeled organizational users. The third channel contains three rectangular boxes. It begins with a rectangular box labeled manufacturer. An arrow from this box points to the second rectangular box labeled agents. An arrow from the second rectangular box points to the third rectangular box labeled organizational users. The fourth channel contains four rectangular boxes. It begins with a box labeled manufacturer. An arrow from this box points to the second box labeled agent. An arrow points from the second box to the third box labeled organizational distributors. An arrow from the third box points to the fourth box labeled organizational users. </a:t>
            </a:r>
          </a:p>
        </p:txBody>
      </p:sp>
      <p:sp>
        <p:nvSpPr>
          <p:cNvPr id="4" name="Content Placeholder 2">
            <a:extLst>
              <a:ext uri="{FF2B5EF4-FFF2-40B4-BE49-F238E27FC236}">
                <a16:creationId xmlns:a16="http://schemas.microsoft.com/office/drawing/2014/main" id="{0AB2423F-B871-49E2-9918-ADFD4BE9CF89}"/>
              </a:ext>
            </a:extLst>
          </p:cNvPr>
          <p:cNvSpPr txBox="1">
            <a:spLocks/>
          </p:cNvSpPr>
          <p:nvPr/>
        </p:nvSpPr>
        <p:spPr>
          <a:xfrm>
            <a:off x="609600" y="5791200"/>
            <a:ext cx="8077200" cy="381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hlinkClick r:id="rId2" action="ppaction://hlinksldjump"/>
              </a:rPr>
              <a:t>Jump back to: </a:t>
            </a:r>
            <a:r>
              <a:rPr lang="en-US" altLang="en-US" sz="1200" dirty="0">
                <a:hlinkClick r:id="rId2" action="ppaction://hlinksldjump"/>
              </a:rPr>
              <a:t>Figure 10.4: Conventional Channels of Distribution for Organizational Goods</a:t>
            </a:r>
            <a:r>
              <a:rPr lang="en-US" sz="1200" dirty="0">
                <a:hlinkClick r:id="rId2" action="ppaction://hlinksldjump"/>
              </a:rPr>
              <a:t> </a:t>
            </a:r>
            <a:endParaRPr lang="en-US" sz="1200" dirty="0"/>
          </a:p>
        </p:txBody>
      </p:sp>
    </p:spTree>
    <p:extLst>
      <p:ext uri="{BB962C8B-B14F-4D97-AF65-F5344CB8AC3E}">
        <p14:creationId xmlns:p14="http://schemas.microsoft.com/office/powerpoint/2010/main" val="2699980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2800" dirty="0"/>
              <a:t>	Channel of Distribution and Marketing Intermediaries</a:t>
            </a:r>
          </a:p>
        </p:txBody>
      </p:sp>
      <p:sp>
        <p:nvSpPr>
          <p:cNvPr id="3" name="Content Placeholder 2">
            <a:extLst>
              <a:ext uri="{FF2B5EF4-FFF2-40B4-BE49-F238E27FC236}">
                <a16:creationId xmlns:a16="http://schemas.microsoft.com/office/drawing/2014/main" id="{2D7BDBC5-B514-46FB-B5D0-8A2C670FA789}"/>
              </a:ext>
            </a:extLst>
          </p:cNvPr>
          <p:cNvSpPr>
            <a:spLocks noGrp="1"/>
          </p:cNvSpPr>
          <p:nvPr>
            <p:ph idx="1"/>
          </p:nvPr>
        </p:nvSpPr>
        <p:spPr/>
        <p:txBody>
          <a:bodyPr/>
          <a:lstStyle/>
          <a:p>
            <a:pPr marL="0" indent="0">
              <a:buNone/>
            </a:pPr>
            <a:r>
              <a:rPr lang="en-US" b="1" dirty="0"/>
              <a:t>Channel of distribution</a:t>
            </a:r>
            <a:r>
              <a:rPr lang="en-US" dirty="0"/>
              <a:t>: Combination of institutions through which a seller markets products to organizational buyers or ultimate consumers </a:t>
            </a:r>
          </a:p>
          <a:p>
            <a:pPr marL="0" indent="0">
              <a:buNone/>
            </a:pPr>
            <a:endParaRPr lang="en-US" dirty="0"/>
          </a:p>
          <a:p>
            <a:pPr marL="0" indent="0">
              <a:buNone/>
            </a:pPr>
            <a:r>
              <a:rPr lang="en-US" dirty="0"/>
              <a:t>Marketing intermediaries are used by producers because they perform functions cheaply and efficiently </a:t>
            </a:r>
          </a:p>
          <a:p>
            <a:r>
              <a:rPr lang="en-US" sz="2200" dirty="0"/>
              <a:t>Role of intermediaries is to bring supply and demand together in an efficient and orderly fashion </a:t>
            </a:r>
          </a:p>
          <a:p>
            <a:endParaRPr lang="en-US" dirty="0"/>
          </a:p>
          <a:p>
            <a:pPr marL="0" indent="0">
              <a:buNone/>
            </a:pPr>
            <a:endParaRPr lang="en-US" dirty="0"/>
          </a:p>
        </p:txBody>
      </p:sp>
    </p:spTree>
    <p:extLst>
      <p:ext uri="{BB962C8B-B14F-4D97-AF65-F5344CB8AC3E}">
        <p14:creationId xmlns:p14="http://schemas.microsoft.com/office/powerpoint/2010/main" val="551584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 of Marketing Intermediaries</a:t>
            </a:r>
          </a:p>
        </p:txBody>
      </p:sp>
      <p:sp>
        <p:nvSpPr>
          <p:cNvPr id="5" name="Content Placeholder 4">
            <a:extLst>
              <a:ext uri="{FF2B5EF4-FFF2-40B4-BE49-F238E27FC236}">
                <a16:creationId xmlns:a16="http://schemas.microsoft.com/office/drawing/2014/main" id="{6983D50E-A7DF-42C1-ADF8-A7FFA2BFFF44}"/>
              </a:ext>
            </a:extLst>
          </p:cNvPr>
          <p:cNvSpPr>
            <a:spLocks noGrp="1"/>
          </p:cNvSpPr>
          <p:nvPr>
            <p:ph idx="1"/>
          </p:nvPr>
        </p:nvSpPr>
        <p:spPr>
          <a:xfrm>
            <a:off x="457200" y="990600"/>
            <a:ext cx="4114800" cy="5562600"/>
          </a:xfrm>
        </p:spPr>
        <p:txBody>
          <a:bodyPr/>
          <a:lstStyle/>
          <a:p>
            <a:r>
              <a:rPr lang="en-US" dirty="0"/>
              <a:t>Middlemen</a:t>
            </a:r>
          </a:p>
          <a:p>
            <a:r>
              <a:rPr lang="en-US" dirty="0"/>
              <a:t>Merchant middlemen</a:t>
            </a:r>
          </a:p>
          <a:p>
            <a:r>
              <a:rPr lang="en-US" dirty="0"/>
              <a:t>Agent</a:t>
            </a:r>
          </a:p>
          <a:p>
            <a:r>
              <a:rPr lang="en-US" dirty="0"/>
              <a:t>Wholesaler</a:t>
            </a:r>
          </a:p>
          <a:p>
            <a:r>
              <a:rPr lang="en-US" dirty="0"/>
              <a:t>Retailer</a:t>
            </a:r>
          </a:p>
          <a:p>
            <a:r>
              <a:rPr lang="en-US" dirty="0"/>
              <a:t>Broker</a:t>
            </a:r>
          </a:p>
          <a:p>
            <a:pPr marL="0" indent="0">
              <a:buNone/>
            </a:pPr>
            <a:endParaRPr lang="en-US" dirty="0"/>
          </a:p>
          <a:p>
            <a:endParaRPr lang="en-US" dirty="0"/>
          </a:p>
          <a:p>
            <a:endParaRPr lang="en-US" dirty="0"/>
          </a:p>
          <a:p>
            <a:endParaRPr lang="en-US" dirty="0"/>
          </a:p>
        </p:txBody>
      </p:sp>
      <p:sp>
        <p:nvSpPr>
          <p:cNvPr id="4" name="Content Placeholder 4">
            <a:extLst>
              <a:ext uri="{FF2B5EF4-FFF2-40B4-BE49-F238E27FC236}">
                <a16:creationId xmlns:a16="http://schemas.microsoft.com/office/drawing/2014/main" id="{6983D50E-A7DF-42C1-ADF8-A7FFA2BFFF44}"/>
              </a:ext>
            </a:extLst>
          </p:cNvPr>
          <p:cNvSpPr txBox="1">
            <a:spLocks/>
          </p:cNvSpPr>
          <p:nvPr/>
        </p:nvSpPr>
        <p:spPr>
          <a:xfrm>
            <a:off x="4953000" y="990600"/>
            <a:ext cx="3962400" cy="55626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Manufacturers’ agent</a:t>
            </a:r>
          </a:p>
          <a:p>
            <a:r>
              <a:rPr lang="en-US" dirty="0"/>
              <a:t>Distributor</a:t>
            </a:r>
          </a:p>
          <a:p>
            <a:r>
              <a:rPr lang="en-US" dirty="0"/>
              <a:t>Jobber</a:t>
            </a:r>
          </a:p>
          <a:p>
            <a:r>
              <a:rPr lang="en-US" dirty="0"/>
              <a:t>Facilitating agent</a:t>
            </a:r>
          </a:p>
        </p:txBody>
      </p:sp>
    </p:spTree>
    <p:extLst>
      <p:ext uri="{BB962C8B-B14F-4D97-AF65-F5344CB8AC3E}">
        <p14:creationId xmlns:p14="http://schemas.microsoft.com/office/powerpoint/2010/main" val="1156524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3000" dirty="0"/>
              <a:t>	Functions Performed in Channels of Distribution, 1</a:t>
            </a:r>
          </a:p>
        </p:txBody>
      </p:sp>
      <p:sp>
        <p:nvSpPr>
          <p:cNvPr id="6" name="Content Placeholder 5">
            <a:extLst>
              <a:ext uri="{FF2B5EF4-FFF2-40B4-BE49-F238E27FC236}">
                <a16:creationId xmlns:a16="http://schemas.microsoft.com/office/drawing/2014/main" id="{390D097F-828F-49BE-9BF7-0E17F111822C}"/>
              </a:ext>
            </a:extLst>
          </p:cNvPr>
          <p:cNvSpPr>
            <a:spLocks noGrp="1"/>
          </p:cNvSpPr>
          <p:nvPr>
            <p:ph idx="1"/>
          </p:nvPr>
        </p:nvSpPr>
        <p:spPr/>
        <p:txBody>
          <a:bodyPr/>
          <a:lstStyle/>
          <a:p>
            <a:pPr marL="0" indent="0">
              <a:buNone/>
            </a:pPr>
            <a:r>
              <a:rPr lang="en-US" dirty="0"/>
              <a:t>Transactional function</a:t>
            </a:r>
          </a:p>
          <a:p>
            <a:r>
              <a:rPr lang="en-US" sz="2200" dirty="0"/>
              <a:t>Buying</a:t>
            </a:r>
          </a:p>
          <a:p>
            <a:r>
              <a:rPr lang="en-US" sz="2200" dirty="0"/>
              <a:t>Selling</a:t>
            </a:r>
          </a:p>
          <a:p>
            <a:r>
              <a:rPr lang="en-US" sz="2200" dirty="0"/>
              <a:t>Risk taking</a:t>
            </a:r>
          </a:p>
          <a:p>
            <a:pPr marL="0" indent="0">
              <a:buNone/>
            </a:pPr>
            <a:endParaRPr lang="en-US" sz="2200" dirty="0"/>
          </a:p>
          <a:p>
            <a:pPr marL="0" indent="0">
              <a:buNone/>
            </a:pPr>
            <a:r>
              <a:rPr lang="en-US" dirty="0"/>
              <a:t>Logistical function </a:t>
            </a:r>
          </a:p>
          <a:p>
            <a:r>
              <a:rPr lang="en-US" sz="2200" dirty="0"/>
              <a:t>Assorting</a:t>
            </a:r>
          </a:p>
          <a:p>
            <a:r>
              <a:rPr lang="en-US" sz="2200" dirty="0"/>
              <a:t>Storing</a:t>
            </a:r>
          </a:p>
          <a:p>
            <a:r>
              <a:rPr lang="en-US" sz="2200" dirty="0"/>
              <a:t>Sorting</a:t>
            </a:r>
          </a:p>
          <a:p>
            <a:r>
              <a:rPr lang="en-US" sz="2200" dirty="0"/>
              <a:t>Transporting</a:t>
            </a:r>
          </a:p>
        </p:txBody>
      </p:sp>
    </p:spTree>
    <p:extLst>
      <p:ext uri="{BB962C8B-B14F-4D97-AF65-F5344CB8AC3E}">
        <p14:creationId xmlns:p14="http://schemas.microsoft.com/office/powerpoint/2010/main" val="3995360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3000" dirty="0">
                <a:solidFill>
                  <a:srgbClr val="C30C20"/>
                </a:solidFill>
              </a:rPr>
              <a:t>	Functions Performed in Channels of Distribution, 2</a:t>
            </a:r>
            <a:endParaRPr lang="en-US" altLang="en-US" dirty="0"/>
          </a:p>
        </p:txBody>
      </p:sp>
      <p:sp>
        <p:nvSpPr>
          <p:cNvPr id="6" name="Content Placeholder 5">
            <a:extLst>
              <a:ext uri="{FF2B5EF4-FFF2-40B4-BE49-F238E27FC236}">
                <a16:creationId xmlns:a16="http://schemas.microsoft.com/office/drawing/2014/main" id="{390D097F-828F-49BE-9BF7-0E17F111822C}"/>
              </a:ext>
            </a:extLst>
          </p:cNvPr>
          <p:cNvSpPr>
            <a:spLocks noGrp="1"/>
          </p:cNvSpPr>
          <p:nvPr>
            <p:ph idx="1"/>
          </p:nvPr>
        </p:nvSpPr>
        <p:spPr/>
        <p:txBody>
          <a:bodyPr/>
          <a:lstStyle/>
          <a:p>
            <a:pPr marL="0" indent="0">
              <a:buNone/>
            </a:pPr>
            <a:r>
              <a:rPr lang="en-US" dirty="0"/>
              <a:t>Facilitating function </a:t>
            </a:r>
          </a:p>
          <a:p>
            <a:r>
              <a:rPr lang="en-US" sz="2200" dirty="0"/>
              <a:t>Financing</a:t>
            </a:r>
          </a:p>
          <a:p>
            <a:r>
              <a:rPr lang="en-US" sz="2200" dirty="0"/>
              <a:t>Grading</a:t>
            </a:r>
          </a:p>
          <a:p>
            <a:r>
              <a:rPr lang="en-US" sz="2200" dirty="0"/>
              <a:t>Marketing information and research</a:t>
            </a:r>
          </a:p>
        </p:txBody>
      </p:sp>
    </p:spTree>
    <p:extLst>
      <p:ext uri="{BB962C8B-B14F-4D97-AF65-F5344CB8AC3E}">
        <p14:creationId xmlns:p14="http://schemas.microsoft.com/office/powerpoint/2010/main" val="3651403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Autofit/>
          </a:bodyPr>
          <a:lstStyle/>
          <a:p>
            <a:r>
              <a:rPr lang="en-US" altLang="en-US" sz="2800" dirty="0"/>
              <a:t>Figure 10.3: Conventional Channels of Distribution of Consumer Goods</a:t>
            </a:r>
          </a:p>
        </p:txBody>
      </p:sp>
      <p:pic>
        <p:nvPicPr>
          <p:cNvPr id="5" name="Picture 4" descr="The figure depicts the channels of distribution of consumer goods. Five different channels are presented here.">
            <a:extLst>
              <a:ext uri="{FF2B5EF4-FFF2-40B4-BE49-F238E27FC236}">
                <a16:creationId xmlns:a16="http://schemas.microsoft.com/office/drawing/2014/main" id="{76550362-2CE0-4859-A503-61735C6F3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1600200"/>
            <a:ext cx="8312727" cy="4136942"/>
          </a:xfrm>
          <a:prstGeom prst="rect">
            <a:avLst/>
          </a:prstGeom>
        </p:spPr>
      </p:pic>
      <p:sp>
        <p:nvSpPr>
          <p:cNvPr id="6" name="Content Placeholder 5">
            <a:extLst>
              <a:ext uri="{FF2B5EF4-FFF2-40B4-BE49-F238E27FC236}">
                <a16:creationId xmlns:a16="http://schemas.microsoft.com/office/drawing/2014/main" id="{746C837D-04C2-454E-8B89-B64859B656C1}"/>
              </a:ext>
            </a:extLst>
          </p:cNvPr>
          <p:cNvSpPr>
            <a:spLocks noGrp="1"/>
          </p:cNvSpPr>
          <p:nvPr>
            <p:ph idx="1"/>
          </p:nvPr>
        </p:nvSpPr>
        <p:spPr>
          <a:xfrm>
            <a:off x="914400" y="6012423"/>
            <a:ext cx="8229600" cy="381000"/>
          </a:xfrm>
        </p:spPr>
        <p:txBody>
          <a:bodyPr/>
          <a:lstStyle/>
          <a:p>
            <a:pPr marL="0" indent="0" algn="r">
              <a:buNone/>
            </a:pPr>
            <a:r>
              <a:rPr lang="en-US" sz="1200" dirty="0">
                <a:hlinkClick r:id="rId4" action="ppaction://hlinksldjump"/>
              </a:rPr>
              <a:t>Jump to </a:t>
            </a:r>
            <a:r>
              <a:rPr lang="en-US" altLang="en-US" sz="1200" dirty="0">
                <a:hlinkClick r:id="rId4" action="ppaction://hlinksldjump"/>
              </a:rPr>
              <a:t>Figure 10.3: Conventional Channels of Distribution of Consumer Goods, Appendix</a:t>
            </a:r>
            <a:endParaRPr lang="en-US" sz="1200" dirty="0"/>
          </a:p>
        </p:txBody>
      </p:sp>
    </p:spTree>
    <p:extLst>
      <p:ext uri="{BB962C8B-B14F-4D97-AF65-F5344CB8AC3E}">
        <p14:creationId xmlns:p14="http://schemas.microsoft.com/office/powerpoint/2010/main" val="2951879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28600"/>
            <a:ext cx="9144000" cy="609600"/>
          </a:xfrm>
        </p:spPr>
        <p:txBody>
          <a:bodyPr/>
          <a:lstStyle/>
          <a:p>
            <a:r>
              <a:rPr lang="en-US" altLang="en-US" sz="2800" dirty="0"/>
              <a:t>	Figure 10.4: Conventional Channels of Distribution for Organizational Goods</a:t>
            </a:r>
          </a:p>
        </p:txBody>
      </p:sp>
      <p:pic>
        <p:nvPicPr>
          <p:cNvPr id="5" name="Picture 4" descr="The figure depicts the channels of distribution for organizational goods. Four channels are represented here. ">
            <a:extLst>
              <a:ext uri="{FF2B5EF4-FFF2-40B4-BE49-F238E27FC236}">
                <a16:creationId xmlns:a16="http://schemas.microsoft.com/office/drawing/2014/main" id="{A87B01A5-CE13-43AA-BC13-367E0FE77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1676400"/>
            <a:ext cx="8312727" cy="3829676"/>
          </a:xfrm>
          <a:prstGeom prst="rect">
            <a:avLst/>
          </a:prstGeom>
        </p:spPr>
      </p:pic>
      <p:sp>
        <p:nvSpPr>
          <p:cNvPr id="7" name="Content Placeholder 6">
            <a:extLst>
              <a:ext uri="{FF2B5EF4-FFF2-40B4-BE49-F238E27FC236}">
                <a16:creationId xmlns:a16="http://schemas.microsoft.com/office/drawing/2014/main" id="{E981EE1D-A442-4E31-9F96-3D1CB4C1FE46}"/>
              </a:ext>
            </a:extLst>
          </p:cNvPr>
          <p:cNvSpPr>
            <a:spLocks noGrp="1"/>
          </p:cNvSpPr>
          <p:nvPr>
            <p:ph idx="1"/>
          </p:nvPr>
        </p:nvSpPr>
        <p:spPr>
          <a:xfrm>
            <a:off x="457200" y="5943600"/>
            <a:ext cx="8229600" cy="304800"/>
          </a:xfrm>
        </p:spPr>
        <p:txBody>
          <a:bodyPr/>
          <a:lstStyle/>
          <a:p>
            <a:pPr marL="0" indent="0" algn="r">
              <a:buNone/>
            </a:pPr>
            <a:r>
              <a:rPr lang="en-US" sz="1200" dirty="0">
                <a:hlinkClick r:id="rId4" action="ppaction://hlinksldjump"/>
              </a:rPr>
              <a:t>Jump to</a:t>
            </a:r>
            <a:r>
              <a:rPr lang="en-US" altLang="en-US" sz="1200" dirty="0">
                <a:hlinkClick r:id="rId4" action="ppaction://hlinksldjump"/>
              </a:rPr>
              <a:t> Figure 10.4: Conventional Channels of Distribution for Organizational Goods, Appendix</a:t>
            </a:r>
            <a:r>
              <a:rPr lang="en-US" sz="1200" dirty="0">
                <a:hlinkClick r:id="rId4" action="ppaction://hlinksldjump"/>
              </a:rPr>
              <a:t> </a:t>
            </a:r>
            <a:endParaRPr lang="en-US" sz="1200" dirty="0"/>
          </a:p>
        </p:txBody>
      </p:sp>
    </p:spTree>
    <p:extLst>
      <p:ext uri="{BB962C8B-B14F-4D97-AF65-F5344CB8AC3E}">
        <p14:creationId xmlns:p14="http://schemas.microsoft.com/office/powerpoint/2010/main" val="2220609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Selecting Channels of Distribution, 1</a:t>
            </a:r>
          </a:p>
        </p:txBody>
      </p:sp>
      <p:sp>
        <p:nvSpPr>
          <p:cNvPr id="9219" name="Content Placeholder 2"/>
          <p:cNvSpPr>
            <a:spLocks noGrp="1"/>
          </p:cNvSpPr>
          <p:nvPr>
            <p:ph idx="1"/>
          </p:nvPr>
        </p:nvSpPr>
        <p:spPr/>
        <p:txBody>
          <a:bodyPr/>
          <a:lstStyle/>
          <a:p>
            <a:pPr marL="0" indent="0">
              <a:buNone/>
            </a:pPr>
            <a:r>
              <a:rPr lang="en-US" altLang="en-US" dirty="0"/>
              <a:t>General considerations</a:t>
            </a:r>
          </a:p>
          <a:p>
            <a:pPr>
              <a:buFont typeface="Arial" panose="020B0604020202020204" pitchFamily="34" charset="0"/>
              <a:buChar char="•"/>
            </a:pPr>
            <a:r>
              <a:rPr lang="en-US" altLang="en-US" sz="2200" dirty="0"/>
              <a:t>Customer characteristics</a:t>
            </a:r>
          </a:p>
          <a:p>
            <a:pPr>
              <a:buFont typeface="Arial" panose="020B0604020202020204" pitchFamily="34" charset="0"/>
              <a:buChar char="•"/>
            </a:pPr>
            <a:r>
              <a:rPr lang="en-US" altLang="en-US" sz="2200" dirty="0"/>
              <a:t>Product characteristics</a:t>
            </a:r>
          </a:p>
          <a:p>
            <a:pPr>
              <a:buFont typeface="Arial" panose="020B0604020202020204" pitchFamily="34" charset="0"/>
              <a:buChar char="•"/>
            </a:pPr>
            <a:r>
              <a:rPr lang="en-US" sz="2200" dirty="0"/>
              <a:t>Intermediary characteristics</a:t>
            </a:r>
          </a:p>
          <a:p>
            <a:pPr>
              <a:buFont typeface="Arial" panose="020B0604020202020204" pitchFamily="34" charset="0"/>
              <a:buChar char="•"/>
            </a:pPr>
            <a:r>
              <a:rPr lang="en-US" sz="2200" dirty="0"/>
              <a:t>Competitor characteristics </a:t>
            </a:r>
          </a:p>
          <a:p>
            <a:pPr>
              <a:buFont typeface="Arial" panose="020B0604020202020204" pitchFamily="34" charset="0"/>
              <a:buChar char="•"/>
            </a:pPr>
            <a:r>
              <a:rPr lang="en-US" sz="2200" dirty="0"/>
              <a:t>Company characteristics </a:t>
            </a:r>
          </a:p>
          <a:p>
            <a:pPr>
              <a:buFont typeface="Arial" panose="020B0604020202020204" pitchFamily="34" charset="0"/>
              <a:buChar char="•"/>
            </a:pPr>
            <a:r>
              <a:rPr lang="en-US" sz="2200" dirty="0"/>
              <a:t>Environmental characteristics </a:t>
            </a:r>
          </a:p>
          <a:p>
            <a:pPr marL="457200" lvl="1" indent="0">
              <a:buNone/>
            </a:pPr>
            <a:r>
              <a:rPr lang="en-US" sz="1200" b="1" dirty="0"/>
              <a:t> </a:t>
            </a:r>
            <a:endParaRPr lang="en-US" altLang="en-US" sz="1200" dirty="0"/>
          </a:p>
          <a:p>
            <a:pPr marL="0" indent="0">
              <a:buNone/>
            </a:pPr>
            <a:endParaRPr lang="en-US" altLang="en-US" dirty="0"/>
          </a:p>
        </p:txBody>
      </p:sp>
    </p:spTree>
    <p:extLst>
      <p:ext uri="{BB962C8B-B14F-4D97-AF65-F5344CB8AC3E}">
        <p14:creationId xmlns:p14="http://schemas.microsoft.com/office/powerpoint/2010/main" val="1898225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HHE_Accessible_PPT_Template-v3">
  <a:themeElements>
    <a:clrScheme name="Custom 11">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00"/>
      </a:hlink>
      <a:folHlink>
        <a:srgbClr val="C30C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B1605E6CAFF34DA7688D4A3DE741FC" ma:contentTypeVersion="" ma:contentTypeDescription="Create a new document." ma:contentTypeScope="" ma:versionID="05ef95cd2ad246d0c8271ec60b17ad4f">
  <xsd:schema xmlns:xsd="http://www.w3.org/2001/XMLSchema" xmlns:xs="http://www.w3.org/2001/XMLSchema" xmlns:p="http://schemas.microsoft.com/office/2006/metadata/properties" xmlns:ns2="dd132adf-85ac-4a18-8a8f-eabd02632a11" xmlns:ns3="8f5cc36b-c016-4758-adce-9e0f69c0453c" targetNamespace="http://schemas.microsoft.com/office/2006/metadata/properties" ma:root="true" ma:fieldsID="c503de9789163bd5bbe326fdacfa265e" ns2:_="" ns3:_="">
    <xsd:import namespace="dd132adf-85ac-4a18-8a8f-eabd02632a11"/>
    <xsd:import namespace="8f5cc36b-c016-4758-adce-9e0f69c0453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32adf-85ac-4a18-8a8f-eabd02632a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5cc36b-c016-4758-adce-9e0f69c0453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2A2D20-9DD3-4904-8D5F-1FBC4A70B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132adf-85ac-4a18-8a8f-eabd02632a11"/>
    <ds:schemaRef ds:uri="8f5cc36b-c016-4758-adce-9e0f69c045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43EE6A-0F63-4721-8CC2-45B2590FDA7F}">
  <ds:schemaRefs>
    <ds:schemaRef ds:uri="http://schemas.microsoft.com/sharepoint/v3/contenttype/forms"/>
  </ds:schemaRefs>
</ds:datastoreItem>
</file>

<file path=customXml/itemProps3.xml><?xml version="1.0" encoding="utf-8"?>
<ds:datastoreItem xmlns:ds="http://schemas.openxmlformats.org/officeDocument/2006/customXml" ds:itemID="{AB314D9B-CA92-4A9F-93EF-E63CBA976A1F}">
  <ds:schemaRefs>
    <ds:schemaRef ds:uri="http://schemas.microsoft.com/office/infopath/2007/PartnerControls"/>
    <ds:schemaRef ds:uri="3b891efd-a537-4e57-a9a6-7bde74ae8a20"/>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aa4f5ada-9d1d-46d6-b705-f2cf90d05a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529</TotalTime>
  <Words>1578</Words>
  <Application>Microsoft Office PowerPoint</Application>
  <PresentationFormat>On-screen Show (4:3)</PresentationFormat>
  <Paragraphs>165</Paragraphs>
  <Slides>28</Slides>
  <Notes>3</Notes>
  <HiddenSlides>3</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28</vt:i4>
      </vt:variant>
    </vt:vector>
  </HeadingPairs>
  <TitlesOfParts>
    <vt:vector size="43" baseType="lpstr">
      <vt:lpstr>Arial</vt:lpstr>
      <vt:lpstr>ArumSans Bold</vt:lpstr>
      <vt:lpstr>ArumSans Regular</vt:lpstr>
      <vt:lpstr>Calibri</vt:lpstr>
      <vt:lpstr>Times New Roman</vt:lpstr>
      <vt:lpstr>Vectipede Rg</vt:lpstr>
      <vt:lpstr>Wingdings</vt:lpstr>
      <vt:lpstr>MHHE_Accessible_PPT_Template-v3</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Chapter 10 </vt:lpstr>
      <vt:lpstr>Chapter Outline</vt:lpstr>
      <vt:lpstr> Channel of Distribution and Marketing Intermediaries</vt:lpstr>
      <vt:lpstr>Classification of Marketing Intermediaries</vt:lpstr>
      <vt:lpstr> Functions Performed in Channels of Distribution, 1</vt:lpstr>
      <vt:lpstr> Functions Performed in Channels of Distribution, 2</vt:lpstr>
      <vt:lpstr>Figure 10.3: Conventional Channels of Distribution of Consumer Goods</vt:lpstr>
      <vt:lpstr> Figure 10.4: Conventional Channels of Distribution for Organizational Goods</vt:lpstr>
      <vt:lpstr>Selecting Channels of Distribution, 1</vt:lpstr>
      <vt:lpstr>Selecting Channels of Distribution, 2</vt:lpstr>
      <vt:lpstr>Distribution Coverage Required</vt:lpstr>
      <vt:lpstr>Degree of Control Desired</vt:lpstr>
      <vt:lpstr> Total Distribution Cost and Channel Flexibility, 1</vt:lpstr>
      <vt:lpstr> Total Distribution Cost and Channel Flexibility, 2</vt:lpstr>
      <vt:lpstr>Managing a Channel of Distribution</vt:lpstr>
      <vt:lpstr>Types of Vertical Marketing Systems, 1</vt:lpstr>
      <vt:lpstr>Types of Vertical Marketing Systems, 2</vt:lpstr>
      <vt:lpstr>Wholesaling</vt:lpstr>
      <vt:lpstr>Store Retailing, 1</vt:lpstr>
      <vt:lpstr>Store Retailing, 2</vt:lpstr>
      <vt:lpstr>Methods of Nonstore Retailing</vt:lpstr>
      <vt:lpstr>Online Retailing: Advantages for Marketers, 1</vt:lpstr>
      <vt:lpstr>Online Retailing: Advantages for Marketers, 2</vt:lpstr>
      <vt:lpstr>Online Retailing: Disadvantages for Marketers, 1</vt:lpstr>
      <vt:lpstr>Online Retailing: Disadvantages for Marketers, 2</vt:lpstr>
      <vt:lpstr>APPENDICES </vt:lpstr>
      <vt:lpstr> Figure 10.3: Conventional Channels of Distribution of Consumer Goods, Appendix</vt:lpstr>
      <vt:lpstr>  Figure 10.4: Conventional Channels of Distribution for Organizational Goods, 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Muppidi, Rithwik</cp:lastModifiedBy>
  <cp:revision>52</cp:revision>
  <dcterms:created xsi:type="dcterms:W3CDTF">2013-12-11T10:20:04Z</dcterms:created>
  <dcterms:modified xsi:type="dcterms:W3CDTF">2020-04-09T00:13:43Z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0x010100E3B1605E6CAFF34DA7688D4A3DE741FC</vt:lpwstr>
  </property>
</Properties>
</file>