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662" r:id="rId1"/>
  </p:sldMasterIdLst>
  <p:notesMasterIdLst>
    <p:notesMasterId r:id="rId31"/>
  </p:notesMasterIdLst>
  <p:handoutMasterIdLst>
    <p:handoutMasterId r:id="rId32"/>
  </p:handoutMasterIdLst>
  <p:sldIdLst>
    <p:sldId id="345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48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42" autoAdjust="0"/>
    <p:restoredTop sz="90929"/>
  </p:normalViewPr>
  <p:slideViewPr>
    <p:cSldViewPr>
      <p:cViewPr varScale="1">
        <p:scale>
          <a:sx n="90" d="100"/>
          <a:sy n="90" d="100"/>
        </p:scale>
        <p:origin x="-3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9E186-B8AF-4EE3-89A0-EF5F801535DC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C7C4-C3D5-4761-AC77-E97F6A79C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61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0ED0A72-C84F-4636-BF42-85861E627C62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7C99A0B-A595-41E5-8EF2-788C2E752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2941D6-C237-4C91-88D8-9ED35851BDCC}" type="slidenum">
              <a:rPr lang="en-US"/>
              <a:pPr/>
              <a:t>2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04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35733-C222-4706-BBC7-20BF2F71857C}" type="slidenum">
              <a:rPr lang="en-US"/>
              <a:pPr/>
              <a:t>14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89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B4201-3066-4A08-9295-6EE015E6C670}" type="slidenum">
              <a:rPr lang="en-US"/>
              <a:pPr/>
              <a:t>15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50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A4BE85-1DFE-4EA1-B6DF-1E17A0038B6C}" type="slidenum">
              <a:rPr lang="en-US"/>
              <a:pPr/>
              <a:t>16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46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D30A2-DEA2-42D9-BF6C-95E119992BE8}" type="slidenum">
              <a:rPr lang="en-US"/>
              <a:pPr/>
              <a:t>28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8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Opportunity:</a:t>
            </a:r>
            <a:r>
              <a:rPr lang="en-US" baseline="0" dirty="0" smtClean="0"/>
              <a:t> Cloud, SOA, XML technology allowing them to make service the primary focus, collaborate with network of partners, incorporate flexibility into the process. Can shift quickly from outsourced to insourced for projects. </a:t>
            </a:r>
          </a:p>
          <a:p>
            <a:r>
              <a:rPr lang="en-US" baseline="0" dirty="0" smtClean="0"/>
              <a:t>Results: 5 times the number of products sold to customers compared to before. Tripled earnings. More customers than before: now 100, previously 10-15 distributors. Automated transactions: saving $1 to $2 million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99A0B-A595-41E5-8EF2-788C2E752C7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02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28F57-0851-4808-A191-E9071923ED0A}" type="slidenum">
              <a:rPr lang="en-US"/>
              <a:pPr/>
              <a:t>4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39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F10908-86F6-4F48-AF6E-7AFE0D14CBDB}" type="slidenum">
              <a:rPr lang="en-US"/>
              <a:pPr/>
              <a:t>5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19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8406D5-5CFA-4558-93FB-792C376C73B4}" type="slidenum">
              <a:rPr lang="en-US"/>
              <a:pPr/>
              <a:t>6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0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9ACF1F-0104-4615-82AF-1A15DA682FAB}" type="slidenum">
              <a:rPr lang="en-US"/>
              <a:pPr/>
              <a:t>7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19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EF8A0E-04E0-4942-8D45-4173C3F1243C}" type="slidenum">
              <a:rPr lang="en-US"/>
              <a:pPr/>
              <a:t>9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33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6CC9D-DB8F-4773-AEE5-4F001A34A905}" type="slidenum">
              <a:rPr lang="en-US"/>
              <a:pPr/>
              <a:t>11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18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9D9DA-11DB-4D95-95DA-57F04CEBD80C}" type="slidenum">
              <a:rPr lang="en-US"/>
              <a:pPr/>
              <a:t>12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7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C2BA5-FC30-4711-9610-281069C405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2016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27699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2AD6B-099F-428A-B861-EE9DD42032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2016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80787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E3330-640B-48DE-8D18-A94EF91C84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2016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997502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1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2016 John Wiley &amp; Sons,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2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7A46F-6483-4DAC-A6C9-74DBCD6406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20040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© 2016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04353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566E3-6A4C-40FA-B8E1-8C80136C50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2016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13663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5AA5B-0BAC-4531-AFB0-148759D711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2016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06422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8B610-EF6A-4526-8C29-F803DBD9E7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2016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8630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4FC29-E264-4055-9FDD-790AC6ED55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2016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21562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73CE7-711F-43F9-9A4B-FA0E330A04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2016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9628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BB206-CEFD-4B98-B8A8-E496A7E461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2016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68443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© 2016 John Wiley &amp; Sons,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AAC787-CCF0-454B-8503-39EF0BCB8E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81743151"/>
              </p:ext>
            </p:extLst>
          </p:nvPr>
        </p:nvGraphicFramePr>
        <p:xfrm>
          <a:off x="0" y="0"/>
          <a:ext cx="9144000" cy="252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Image" r:id="rId15" imgW="7315200" imgH="200880" progId="Photoshop.Image.16">
                  <p:embed/>
                </p:oleObj>
              </mc:Choice>
              <mc:Fallback>
                <p:oleObj name="Image" r:id="rId15" imgW="7315200" imgH="200880" progId="Photoshop.Image.16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252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2964763"/>
              </p:ext>
            </p:extLst>
          </p:nvPr>
        </p:nvGraphicFramePr>
        <p:xfrm>
          <a:off x="-6350" y="6721476"/>
          <a:ext cx="9150350" cy="149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Image" r:id="rId17" imgW="7319520" imgH="205560" progId="Photoshop.Image.16">
                  <p:embed/>
                </p:oleObj>
              </mc:Choice>
              <mc:Fallback>
                <p:oleObj name="Image" r:id="rId17" imgW="7319520" imgH="205560" progId="Photoshop.Image.16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-6350" y="6721476"/>
                        <a:ext cx="9150350" cy="149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210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3.wmf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n.com/news/cloud/229502484/no-one-to-call-one-company-8217-s-amazon-elastic-compute-cloud-outage-story.htm;jsessionid=CAZyULuamCYCg0oqQ76+5g**.ecappj0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wmf"/><Relationship Id="rId2" Type="http://schemas.openxmlformats.org/officeDocument/2006/relationships/tags" Target="../tags/tag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04800" y="228599"/>
            <a:ext cx="8382000" cy="12192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kumimoji="1"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Managing and Using Information Systems: </a:t>
            </a:r>
            <a:br>
              <a:rPr kumimoji="1"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kumimoji="1"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A Strategic Approach – Sixth Edition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33500" y="1915319"/>
            <a:ext cx="6477000" cy="609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kumimoji="1" lang="en-US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Keri Pearlson, Carol Saunders, </a:t>
            </a:r>
            <a:br>
              <a:rPr kumimoji="1" lang="en-US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kumimoji="1" lang="en-US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and Dennis Galletta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229906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7242"/>
              </p:ext>
            </p:extLst>
          </p:nvPr>
        </p:nvGraphicFramePr>
        <p:xfrm>
          <a:off x="4191000" y="2895600"/>
          <a:ext cx="4203420" cy="3635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Image" r:id="rId6" imgW="4699800" imgH="4065840" progId="Photoshop.Image.16">
                  <p:embed/>
                </p:oleObj>
              </mc:Choice>
              <mc:Fallback>
                <p:oleObj name="Image" r:id="rId6" imgW="4699800" imgH="406584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91000" y="2895600"/>
                        <a:ext cx="4203420" cy="3635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09495" y="4613031"/>
            <a:ext cx="1868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© Copyright 2016</a:t>
            </a:r>
            <a:br>
              <a:rPr lang="en-US" sz="1400" dirty="0" smtClean="0"/>
            </a:br>
            <a:r>
              <a:rPr lang="en-US" sz="1400" dirty="0" smtClean="0"/>
              <a:t>John Wiley &amp; Sons, Inc.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5711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Example 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707" y="1905000"/>
            <a:ext cx="77724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Business Requirement: Ability to track purchases</a:t>
            </a:r>
          </a:p>
          <a:p>
            <a:pPr lvl="1"/>
            <a:r>
              <a:rPr lang="en-US" sz="2800" dirty="0" smtClean="0"/>
              <a:t>Architectural Requirement: </a:t>
            </a:r>
          </a:p>
          <a:p>
            <a:pPr lvl="2"/>
            <a:r>
              <a:rPr lang="en-US" sz="2000" dirty="0" smtClean="0"/>
              <a:t>Database that can handle all details of more than a 30-day history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000"/>
              <a:t>From Architecture to Infrastructure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sz="2800" dirty="0"/>
              <a:t>Adds more detail to the architectural plan.</a:t>
            </a:r>
          </a:p>
          <a:p>
            <a:pPr lvl="1"/>
            <a:r>
              <a:rPr lang="en-US" sz="2400" dirty="0"/>
              <a:t>actual hardware, software, data, and networking</a:t>
            </a:r>
          </a:p>
          <a:p>
            <a:r>
              <a:rPr lang="en-US" sz="2800" dirty="0"/>
              <a:t>Components need coherent </a:t>
            </a:r>
            <a:r>
              <a:rPr lang="en-US" sz="2800" dirty="0" smtClean="0"/>
              <a:t>combination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5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500438" y="685800"/>
            <a:ext cx="6158995" cy="5847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From Architecture to Infrastructure</a:t>
            </a:r>
          </a:p>
        </p:txBody>
      </p:sp>
      <p:pic>
        <p:nvPicPr>
          <p:cNvPr id="4" name="Picture 3" descr="ftp://smandemod:jws&amp;ILEI$@ftp.wiley.com/Pearlson/Final%20Images/C06GR/c06f002.jpg"/>
          <p:cNvPicPr>
            <a:picLocks noChangeAspect="1" noChangeArrowheads="1"/>
          </p:cNvPicPr>
          <p:nvPr/>
        </p:nvPicPr>
        <p:blipFill rotWithShape="1">
          <a:blip r:embed="rId3" cstate="print"/>
          <a:srcRect l="43439"/>
          <a:stretch/>
        </p:blipFill>
        <p:spPr bwMode="auto">
          <a:xfrm>
            <a:off x="990599" y="2057400"/>
            <a:ext cx="7178675" cy="4134917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8B610-EF6A-4526-8C29-F803DBD9E70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Example Continues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marL="320040" lvl="2" indent="-320040">
              <a:buClr>
                <a:schemeClr val="accent1"/>
              </a:buClr>
              <a:buSzPct val="70000"/>
              <a:buFont typeface="Wingdings 2"/>
              <a:buChar char=""/>
            </a:pPr>
            <a:r>
              <a:rPr lang="en-US" sz="2800" dirty="0" smtClean="0"/>
              <a:t> Architectural Requirement: Database that can handle all details of more than a 30-day history</a:t>
            </a:r>
          </a:p>
          <a:p>
            <a:pPr marL="585216" lvl="3" indent="-320040">
              <a:buClr>
                <a:schemeClr val="accent1"/>
              </a:buClr>
              <a:buSzPct val="70000"/>
              <a:buFont typeface="Wingdings 2"/>
              <a:buChar char=""/>
            </a:pPr>
            <a:r>
              <a:rPr lang="en-US" sz="2400" dirty="0" smtClean="0"/>
              <a:t>Functional Specification: be able to hold 150,000 customer records, 30 fields; be able to insert 200 records per hour</a:t>
            </a:r>
          </a:p>
          <a:p>
            <a:pPr marL="822960" lvl="4" indent="-320040">
              <a:buClr>
                <a:schemeClr val="accent1"/>
              </a:buClr>
              <a:buSzPct val="70000"/>
              <a:buFont typeface="Wingdings 2"/>
              <a:buChar char=""/>
            </a:pPr>
            <a:r>
              <a:rPr lang="en-US" sz="2400" dirty="0" smtClean="0"/>
              <a:t>Hardware specification: 3 </a:t>
            </a:r>
            <a:r>
              <a:rPr lang="en-US" sz="2400" dirty="0" err="1" smtClean="0"/>
              <a:t>gigaherz</a:t>
            </a:r>
            <a:r>
              <a:rPr lang="en-US" sz="2400" dirty="0" smtClean="0"/>
              <a:t> Core 2 Duo Server</a:t>
            </a:r>
          </a:p>
          <a:p>
            <a:pPr marL="822960" lvl="4" indent="-320040">
              <a:buClr>
                <a:schemeClr val="accent1"/>
              </a:buClr>
              <a:buSzPct val="70000"/>
              <a:buFont typeface="Wingdings 2"/>
              <a:buChar char=""/>
            </a:pPr>
            <a:r>
              <a:rPr lang="en-US" sz="2400" dirty="0" smtClean="0"/>
              <a:t>Hardware specification: half terabyte RAID level 3 hard drive array</a:t>
            </a:r>
          </a:p>
          <a:p>
            <a:pPr marL="822960" lvl="4" indent="-320040">
              <a:buClr>
                <a:schemeClr val="accent1"/>
              </a:buClr>
              <a:buSzPct val="70000"/>
              <a:buFont typeface="Wingdings 2"/>
              <a:buChar char=""/>
            </a:pPr>
            <a:r>
              <a:rPr lang="en-US" sz="2400" dirty="0" smtClean="0"/>
              <a:t>Software specification: Apache operating system</a:t>
            </a:r>
          </a:p>
          <a:p>
            <a:pPr marL="822960" lvl="4" indent="-320040">
              <a:buClr>
                <a:schemeClr val="accent1"/>
              </a:buClr>
              <a:buSzPct val="70000"/>
              <a:buFont typeface="Wingdings 2"/>
              <a:buChar char=""/>
            </a:pPr>
            <a:r>
              <a:rPr lang="en-US" sz="2400" dirty="0" smtClean="0"/>
              <a:t>Software specification: My SQL database</a:t>
            </a:r>
          </a:p>
          <a:p>
            <a:pPr marL="822960" lvl="4" indent="-320040">
              <a:buClr>
                <a:schemeClr val="accent1"/>
              </a:buClr>
              <a:buSzPct val="70000"/>
              <a:buFont typeface="Wingdings 2"/>
              <a:buChar char=""/>
            </a:pPr>
            <a:r>
              <a:rPr lang="en-US" sz="2400" dirty="0" smtClean="0"/>
              <a:t>Data protocol: IP (internet protocol)</a:t>
            </a:r>
          </a:p>
          <a:p>
            <a:pPr marL="822960" lvl="4" indent="-320040">
              <a:buClr>
                <a:schemeClr val="accent1"/>
              </a:buClr>
              <a:buSzPct val="70000"/>
              <a:buFont typeface="Wingdings 2"/>
              <a:buChar char=""/>
            </a:pPr>
            <a:endParaRPr lang="en-US" sz="2400" dirty="0" smtClean="0"/>
          </a:p>
          <a:p>
            <a:endParaRPr lang="en-US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4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/>
              <a:t>A Framework for the Translation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077200" cy="4373563"/>
          </a:xfrm>
        </p:spPr>
        <p:txBody>
          <a:bodyPr>
            <a:normAutofit/>
          </a:bodyPr>
          <a:lstStyle/>
          <a:p>
            <a:r>
              <a:rPr lang="en-US" sz="2800" dirty="0"/>
              <a:t>Considerations for moving from strategy to architecture to infrastructure:</a:t>
            </a:r>
          </a:p>
          <a:p>
            <a:pPr lvl="1"/>
            <a:r>
              <a:rPr lang="en-US" sz="2400" dirty="0"/>
              <a:t>Hardware – physical components</a:t>
            </a:r>
          </a:p>
          <a:p>
            <a:pPr lvl="1"/>
            <a:r>
              <a:rPr lang="en-US" sz="2400" dirty="0"/>
              <a:t>Software – programs</a:t>
            </a:r>
          </a:p>
          <a:p>
            <a:pPr lvl="1"/>
            <a:r>
              <a:rPr lang="en-US" sz="2400" dirty="0"/>
              <a:t>Network – software and hardware</a:t>
            </a:r>
          </a:p>
          <a:p>
            <a:pPr lvl="1"/>
            <a:r>
              <a:rPr lang="en-US" sz="2400" dirty="0"/>
              <a:t>Data – utmost concern: data quantity &amp; format</a:t>
            </a:r>
          </a:p>
          <a:p>
            <a:r>
              <a:rPr lang="en-US" sz="2800" dirty="0"/>
              <a:t>What-who-where is a useful framework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39" name="Group 19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416597137"/>
              </p:ext>
            </p:extLst>
          </p:nvPr>
        </p:nvGraphicFramePr>
        <p:xfrm>
          <a:off x="457200" y="1143000"/>
          <a:ext cx="8458200" cy="5348265"/>
        </p:xfrm>
        <a:graphic>
          <a:graphicData uri="http://schemas.openxmlformats.org/drawingml/2006/table">
            <a:tbl>
              <a:tblPr/>
              <a:tblGrid>
                <a:gridCol w="1722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6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4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Component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What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Where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0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Hardware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What hardware does the organization have?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Who manages it?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Who uses it?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Who owns it?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Where is it located?  Where is it used?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2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Software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What software does the organization have?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Who manages it?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Who uses it?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Who owns it?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Where is it located?  Where is it used?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10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Network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What networking does the organization have?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Who manages it?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Who uses it?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Who owns it?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Where is it located?  Where is it used?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10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Data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What data does the organization have?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Who manages it?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Who uses it?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Who owns it?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Where is it located?  Where is it used?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7840" name="Text Box 192"/>
          <p:cNvSpPr txBox="1">
            <a:spLocks noChangeArrowheads="1"/>
          </p:cNvSpPr>
          <p:nvPr/>
        </p:nvSpPr>
        <p:spPr bwMode="auto">
          <a:xfrm>
            <a:off x="1533867" y="533400"/>
            <a:ext cx="6304868" cy="52322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Information systems analysis framework.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6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tp://smandemod:jws&amp;ILEI$@ftp.wiley.com/Pearlson/Final%20Images/C06GR/c06f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" y="990600"/>
            <a:ext cx="7968853" cy="5257800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3847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00" b="1" dirty="0" smtClean="0">
                <a:solidFill>
                  <a:schemeClr val="accent4">
                    <a:lumMod val="50000"/>
                  </a:schemeClr>
                </a:solidFill>
              </a:rPr>
              <a:t>Figure 6.3  Infrastructure and architecture analysis framework with sample questions.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5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22072" y="152400"/>
            <a:ext cx="91440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Common IT Architecture Configurations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3728" y="1447800"/>
            <a:ext cx="77724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Centralized architecture – All purchases, support, and management from data center</a:t>
            </a:r>
          </a:p>
          <a:p>
            <a:r>
              <a:rPr lang="en-US" sz="2800" dirty="0" smtClean="0"/>
              <a:t>Decentralized architecture – uses multiple servers perhaps in different locations</a:t>
            </a:r>
          </a:p>
          <a:p>
            <a:r>
              <a:rPr lang="en-US" sz="2800" dirty="0" smtClean="0"/>
              <a:t>Service-Oriented architecture – uses small chunks of functionality to build applications quickly.</a:t>
            </a:r>
          </a:p>
          <a:p>
            <a:pPr lvl="1"/>
            <a:r>
              <a:rPr lang="en-US" sz="2400" dirty="0" smtClean="0"/>
              <a:t>Example: e-commerce shopping cart</a:t>
            </a:r>
          </a:p>
          <a:p>
            <a:r>
              <a:rPr lang="en-US" sz="2800" dirty="0" smtClean="0"/>
              <a:t>Software-Defined architecture – instantly reconfigures under load or surplus</a:t>
            </a:r>
          </a:p>
          <a:p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5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dirty="0" smtClean="0"/>
              <a:t>Software-Defined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953000"/>
          </a:xfrm>
        </p:spPr>
        <p:txBody>
          <a:bodyPr/>
          <a:lstStyle/>
          <a:p>
            <a:r>
              <a:rPr lang="en-US" sz="2800" dirty="0" smtClean="0"/>
              <a:t>Birdbath example: Thanks to the Oprah Winfrey show, sales went from 10 per month to 80,000.</a:t>
            </a:r>
          </a:p>
          <a:p>
            <a:pPr lvl="1"/>
            <a:r>
              <a:rPr lang="en-US" sz="2400" dirty="0" smtClean="0"/>
              <a:t>Increased sales seen as an attack with static system</a:t>
            </a:r>
          </a:p>
          <a:p>
            <a:pPr lvl="1"/>
            <a:r>
              <a:rPr lang="en-US" sz="2400" dirty="0" smtClean="0"/>
              <a:t>Adaptive system warns other parts of sales fluctuations, preventing lost sales</a:t>
            </a:r>
          </a:p>
          <a:p>
            <a:r>
              <a:rPr lang="en-US" sz="2800" dirty="0" smtClean="0"/>
              <a:t>Famous Coffee Shop example: </a:t>
            </a:r>
          </a:p>
          <a:p>
            <a:pPr lvl="1"/>
            <a:r>
              <a:rPr lang="en-US" sz="2400" dirty="0" err="1" smtClean="0"/>
              <a:t>WiFi</a:t>
            </a:r>
            <a:r>
              <a:rPr lang="en-US" sz="2400" dirty="0" smtClean="0"/>
              <a:t> shares lines with production systems; problems in one can be shunted to another</a:t>
            </a:r>
          </a:p>
          <a:p>
            <a:pPr lvl="1"/>
            <a:r>
              <a:rPr lang="en-US" sz="2400" dirty="0" smtClean="0"/>
              <a:t>Also, coffee bean automatic reordering; spot market purchasing</a:t>
            </a:r>
          </a:p>
          <a:p>
            <a:pPr lvl="1"/>
            <a:r>
              <a:rPr lang="en-US" sz="2400" dirty="0" smtClean="0"/>
              <a:t>High potential for decreasing costs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7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6763"/>
          </a:xfrm>
        </p:spPr>
        <p:txBody>
          <a:bodyPr>
            <a:noAutofit/>
          </a:bodyPr>
          <a:lstStyle/>
          <a:p>
            <a:r>
              <a:rPr lang="en-US" sz="2800" dirty="0" smtClean="0"/>
              <a:t>Peer to peer architecture: Allows networked computers to share resources without a central server</a:t>
            </a:r>
          </a:p>
          <a:p>
            <a:r>
              <a:rPr lang="en-US" sz="2800" dirty="0" smtClean="0"/>
              <a:t>Wireless (mobile) infrastructure: allows communication without laying wires</a:t>
            </a:r>
          </a:p>
          <a:p>
            <a:r>
              <a:rPr lang="en-US" sz="2800" dirty="0" smtClean="0"/>
              <a:t>Web-based architecture: places information on web servers connected to the Internet</a:t>
            </a:r>
          </a:p>
          <a:p>
            <a:r>
              <a:rPr lang="en-US" sz="2800" dirty="0" smtClean="0"/>
              <a:t>Cloud-based architecture: places both data and processing methods on servers on the Internet, accessible anywhere</a:t>
            </a:r>
          </a:p>
          <a:p>
            <a:r>
              <a:rPr lang="en-US" sz="2800" dirty="0" smtClean="0"/>
              <a:t>Capacity-on-demand: enables firms to make available more processing capacity or storage when needed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2438400"/>
          </a:xfrm>
        </p:spPr>
        <p:txBody>
          <a:bodyPr/>
          <a:lstStyle/>
          <a:p>
            <a:r>
              <a:rPr lang="en-US" sz="4800" b="1"/>
              <a:t>Chapter 6</a:t>
            </a:r>
            <a:br>
              <a:rPr lang="en-US" sz="4800" b="1"/>
            </a:br>
            <a:r>
              <a:rPr lang="en-US" sz="4800" b="1"/>
              <a:t>Architecture and</a:t>
            </a:r>
            <a:br>
              <a:rPr lang="en-US" sz="4800" b="1"/>
            </a:br>
            <a:r>
              <a:rPr lang="en-US" sz="4800" b="1"/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7123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Architectural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338" y="1317674"/>
            <a:ext cx="8686800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Fundamental beliefs about how the architecture should function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714886"/>
              </p:ext>
            </p:extLst>
          </p:nvPr>
        </p:nvGraphicFramePr>
        <p:xfrm>
          <a:off x="0" y="1721803"/>
          <a:ext cx="9120938" cy="4755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Image" r:id="rId3" imgW="24012360" imgH="12482280" progId="Photoshop.Image.16">
                  <p:embed/>
                </p:oleObj>
              </mc:Choice>
              <mc:Fallback>
                <p:oleObj name="Image" r:id="rId3" imgW="24012360" imgH="12482280" progId="Photoshop.Image.16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721803"/>
                        <a:ext cx="9120938" cy="4755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3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Enterprise Architecture (EA)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652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“blueprint” for all IS and interrelationships in the firm</a:t>
            </a:r>
          </a:p>
          <a:p>
            <a:r>
              <a:rPr lang="en-US" sz="2800" dirty="0" smtClean="0"/>
              <a:t>Four key elements:</a:t>
            </a:r>
          </a:p>
          <a:p>
            <a:pPr lvl="1"/>
            <a:r>
              <a:rPr lang="en-US" sz="2400" dirty="0" smtClean="0"/>
              <a:t>Core business processes</a:t>
            </a:r>
          </a:p>
          <a:p>
            <a:pPr lvl="1"/>
            <a:r>
              <a:rPr lang="en-US" sz="2400" dirty="0" smtClean="0"/>
              <a:t>Shared data</a:t>
            </a:r>
          </a:p>
          <a:p>
            <a:pPr lvl="1"/>
            <a:r>
              <a:rPr lang="en-US" sz="2400" dirty="0" smtClean="0"/>
              <a:t>Linking and automation technologies</a:t>
            </a:r>
          </a:p>
          <a:p>
            <a:pPr lvl="1"/>
            <a:r>
              <a:rPr lang="en-US" sz="2400" dirty="0" smtClean="0"/>
              <a:t>Customer groups</a:t>
            </a:r>
          </a:p>
          <a:p>
            <a:r>
              <a:rPr lang="en-US" sz="2800" dirty="0" smtClean="0"/>
              <a:t>One example is TOGAF (The Open Group Architecture Foundation)</a:t>
            </a:r>
          </a:p>
          <a:p>
            <a:pPr lvl="1"/>
            <a:r>
              <a:rPr lang="en-US" sz="2400" dirty="0" smtClean="0"/>
              <a:t>Methodology and set of resources for developing an EA</a:t>
            </a:r>
          </a:p>
          <a:p>
            <a:pPr lvl="1"/>
            <a:r>
              <a:rPr lang="en-US" sz="2400" dirty="0" smtClean="0"/>
              <a:t>Specifications are public</a:t>
            </a:r>
          </a:p>
          <a:p>
            <a:r>
              <a:rPr lang="en-US" sz="2800" dirty="0" smtClean="0"/>
              <a:t>Business and IT leaders develop EA together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2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82674"/>
          </a:xfrm>
        </p:spPr>
        <p:txBody>
          <a:bodyPr/>
          <a:lstStyle/>
          <a:p>
            <a:pPr algn="ctr"/>
            <a:r>
              <a:rPr lang="en-US" dirty="0" smtClean="0"/>
              <a:t>Virtualization and 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431"/>
            <a:ext cx="8305800" cy="472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Cloud computing refers to:</a:t>
            </a:r>
          </a:p>
          <a:p>
            <a:pPr lvl="1"/>
            <a:r>
              <a:rPr lang="en-US" sz="2400" dirty="0" smtClean="0"/>
              <a:t>Resources that are available “on the Internet”</a:t>
            </a:r>
          </a:p>
          <a:p>
            <a:pPr lvl="1"/>
            <a:r>
              <a:rPr lang="en-US" sz="2400" dirty="0" smtClean="0"/>
              <a:t>No software for the organization to develop or install (only web browser)</a:t>
            </a:r>
          </a:p>
          <a:p>
            <a:pPr lvl="1"/>
            <a:r>
              <a:rPr lang="en-US" sz="2400" dirty="0" smtClean="0"/>
              <a:t>No data for the organization to store (it stays somewhere in the Internet “cloud”)</a:t>
            </a:r>
          </a:p>
          <a:p>
            <a:r>
              <a:rPr lang="en-US" sz="2800" dirty="0" smtClean="0"/>
              <a:t>The provider keeps and safeguards programs and data</a:t>
            </a:r>
          </a:p>
          <a:p>
            <a:r>
              <a:rPr lang="en-US" sz="2800" dirty="0" smtClean="0"/>
              <a:t>This is “infrastructure as a service” (IaaS)</a:t>
            </a:r>
          </a:p>
          <a:p>
            <a:r>
              <a:rPr lang="en-US" sz="2800" dirty="0" smtClean="0"/>
              <a:t>Also available is SaaS (Software as a service)</a:t>
            </a:r>
          </a:p>
          <a:p>
            <a:r>
              <a:rPr lang="en-US" sz="2800" dirty="0" smtClean="0"/>
              <a:t>And there is also PaaS (Platform as a service)</a:t>
            </a:r>
          </a:p>
          <a:p>
            <a:r>
              <a:rPr lang="en-US" sz="2800" dirty="0" smtClean="0"/>
              <a:t>Utility Computing: Pay only for what you use (like power, lights)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6054703"/>
            <a:ext cx="285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Computerworld Aug 4, 2008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8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126"/>
            <a:ext cx="7981950" cy="1325563"/>
          </a:xfrm>
        </p:spPr>
        <p:txBody>
          <a:bodyPr/>
          <a:lstStyle/>
          <a:p>
            <a:r>
              <a:rPr lang="en-US" dirty="0" smtClean="0"/>
              <a:t>Examples of Systems Provided in the “Cloud?”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382000" cy="4267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Just some examples</a:t>
            </a:r>
          </a:p>
          <a:p>
            <a:pPr lvl="1"/>
            <a:r>
              <a:rPr lang="en-US" sz="2400" dirty="0" smtClean="0"/>
              <a:t>Word processing; </a:t>
            </a:r>
            <a:r>
              <a:rPr lang="en-US" sz="2400" dirty="0" err="1" smtClean="0"/>
              <a:t>spreadsheeting</a:t>
            </a:r>
            <a:r>
              <a:rPr lang="en-US" sz="2400" dirty="0" smtClean="0"/>
              <a:t>; email (Google Docs: $50 per user annually)</a:t>
            </a:r>
          </a:p>
          <a:p>
            <a:pPr lvl="1"/>
            <a:r>
              <a:rPr lang="en-US" sz="2400" dirty="0" smtClean="0"/>
              <a:t>Buying/selling Financial services (Salesforce.com)</a:t>
            </a:r>
          </a:p>
          <a:p>
            <a:pPr lvl="1"/>
            <a:r>
              <a:rPr lang="en-US" sz="2400" dirty="0" smtClean="0"/>
              <a:t>Email (Gmail, Hotmail)</a:t>
            </a:r>
          </a:p>
          <a:p>
            <a:pPr lvl="1"/>
            <a:r>
              <a:rPr lang="en-US" sz="2400" dirty="0" smtClean="0"/>
              <a:t>Social networking (Facebook)</a:t>
            </a:r>
          </a:p>
          <a:p>
            <a:pPr lvl="1"/>
            <a:r>
              <a:rPr lang="en-US" sz="2400" dirty="0" smtClean="0"/>
              <a:t>Business networking (LinkedIn)</a:t>
            </a:r>
          </a:p>
          <a:p>
            <a:pPr lvl="1"/>
            <a:r>
              <a:rPr lang="en-US" sz="2400" dirty="0" smtClean="0"/>
              <a:t>Music (iTunes)</a:t>
            </a:r>
          </a:p>
          <a:p>
            <a:pPr lvl="1"/>
            <a:r>
              <a:rPr lang="en-US" sz="2400" dirty="0" smtClean="0"/>
              <a:t>Storage (Amazon’s Simple Storage Service—S3)</a:t>
            </a:r>
          </a:p>
          <a:p>
            <a:pPr lvl="1"/>
            <a:r>
              <a:rPr lang="en-US" sz="2400" dirty="0" smtClean="0"/>
              <a:t>A server (Amazon’s Elastic Compute Cloud—EC2)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62450" y="6048574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Computerworld Aug 4, 2008 and </a:t>
            </a:r>
            <a:r>
              <a:rPr lang="en-US" sz="1400" dirty="0" smtClean="0">
                <a:hlinkClick r:id="rId2"/>
              </a:rPr>
              <a:t>CRN website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Assessing Strategic Timeframe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Varies from industry to industry</a:t>
            </a:r>
          </a:p>
          <a:p>
            <a:pPr lvl="1"/>
            <a:r>
              <a:rPr lang="en-US" sz="2400" dirty="0" smtClean="0"/>
              <a:t>Level of commitment to fixed resources</a:t>
            </a:r>
          </a:p>
          <a:p>
            <a:pPr lvl="1"/>
            <a:r>
              <a:rPr lang="en-US" sz="2400" dirty="0" smtClean="0"/>
              <a:t>Maturity of the industry</a:t>
            </a:r>
          </a:p>
          <a:p>
            <a:pPr lvl="1"/>
            <a:r>
              <a:rPr lang="en-US" sz="2400" dirty="0" smtClean="0"/>
              <a:t>Cyclicality</a:t>
            </a:r>
          </a:p>
          <a:p>
            <a:pPr lvl="1"/>
            <a:r>
              <a:rPr lang="en-US" sz="2400" dirty="0" smtClean="0"/>
              <a:t>Barriers to entry</a:t>
            </a:r>
          </a:p>
          <a:p>
            <a:r>
              <a:rPr lang="en-US" sz="2800" dirty="0" smtClean="0"/>
              <a:t>Also varies from firm to firm</a:t>
            </a:r>
          </a:p>
          <a:p>
            <a:pPr lvl="1"/>
            <a:r>
              <a:rPr lang="en-US" sz="2400" dirty="0" smtClean="0"/>
              <a:t>Management’s reliance on IT</a:t>
            </a:r>
          </a:p>
          <a:p>
            <a:pPr lvl="1"/>
            <a:r>
              <a:rPr lang="en-US" sz="2400" dirty="0" smtClean="0"/>
              <a:t>Rate of advances affecting the IT management counts on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7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Assessing Adaptability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Guidelines for planning adaptable IT architecture and infrastructure</a:t>
            </a:r>
          </a:p>
          <a:p>
            <a:pPr lvl="1"/>
            <a:r>
              <a:rPr lang="en-US" sz="2400" dirty="0" smtClean="0"/>
              <a:t>Plan for applications and systems that are independent and loosely coupled</a:t>
            </a:r>
          </a:p>
          <a:p>
            <a:pPr lvl="1"/>
            <a:r>
              <a:rPr lang="en-US" sz="2400" dirty="0" smtClean="0"/>
              <a:t>Set clear boundaries between infrastructure components</a:t>
            </a:r>
          </a:p>
          <a:p>
            <a:pPr lvl="1"/>
            <a:r>
              <a:rPr lang="en-US" sz="2400" dirty="0" smtClean="0"/>
              <a:t>When designing a network architecture, provide access to all users when it makes sense to do so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Assessing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Scalability refers to how well a component can adapt to increased or decreased demand</a:t>
            </a:r>
          </a:p>
          <a:p>
            <a:r>
              <a:rPr lang="en-US" sz="2800" dirty="0" smtClean="0"/>
              <a:t>Needs are determined by:</a:t>
            </a:r>
          </a:p>
          <a:p>
            <a:pPr lvl="1"/>
            <a:r>
              <a:rPr lang="en-US" sz="2400" dirty="0" smtClean="0"/>
              <a:t>Projections of growth</a:t>
            </a:r>
          </a:p>
          <a:p>
            <a:pPr lvl="1"/>
            <a:r>
              <a:rPr lang="en-US" sz="2400" dirty="0" smtClean="0"/>
              <a:t>How architecture must support growth</a:t>
            </a:r>
          </a:p>
          <a:p>
            <a:pPr lvl="1"/>
            <a:r>
              <a:rPr lang="en-US" sz="2400" dirty="0" smtClean="0"/>
              <a:t>What happens if growth is much higher than projected</a:t>
            </a:r>
          </a:p>
          <a:p>
            <a:pPr lvl="1"/>
            <a:r>
              <a:rPr lang="en-US" sz="2400" dirty="0" smtClean="0"/>
              <a:t>What happens if there is no growth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Standardization – Common, shared standards are easy to plug in</a:t>
            </a:r>
          </a:p>
          <a:p>
            <a:r>
              <a:rPr lang="en-US" sz="2800" dirty="0" smtClean="0"/>
              <a:t>Maintainability – Can the infrastructure be maintained? </a:t>
            </a:r>
          </a:p>
          <a:p>
            <a:r>
              <a:rPr lang="en-US" sz="2800" dirty="0" smtClean="0"/>
              <a:t>Security – Decentralized architecture is more difficult to secure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1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dirty="0"/>
              <a:t>Assessing Financial Issues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610600" cy="38100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2800" dirty="0" smtClean="0"/>
              <a:t>Quantify </a:t>
            </a:r>
            <a:r>
              <a:rPr lang="en-US" sz="2800" dirty="0"/>
              <a:t>expected return on investment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dirty="0"/>
              <a:t>Can be difficult to quantify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dirty="0"/>
              <a:t>Steps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/>
              <a:t>Quantify </a:t>
            </a:r>
            <a:r>
              <a:rPr lang="en-US" sz="2400" dirty="0" smtClean="0"/>
              <a:t>costs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 smtClean="0"/>
              <a:t>Determine life cycles of components</a:t>
            </a:r>
            <a:endParaRPr lang="en-US" sz="2400" dirty="0"/>
          </a:p>
          <a:p>
            <a:pPr marL="990600" lvl="1" indent="-533400">
              <a:lnSpc>
                <a:spcPct val="90000"/>
              </a:lnSpc>
            </a:pPr>
            <a:r>
              <a:rPr lang="en-US" sz="2400" dirty="0" smtClean="0"/>
              <a:t>Quantify </a:t>
            </a:r>
            <a:r>
              <a:rPr lang="en-US" sz="2400" dirty="0"/>
              <a:t>benefits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/>
              <a:t>Quantify risks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/>
              <a:t>Consider ongoing dollar costs and benefits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6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04800" y="228599"/>
            <a:ext cx="8382000" cy="12192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kumimoji="1"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Managing and Using Information Systems: </a:t>
            </a:r>
            <a:br>
              <a:rPr kumimoji="1"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kumimoji="1"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A Strategic Approach – Sixth Edition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33500" y="1915319"/>
            <a:ext cx="6477000" cy="609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kumimoji="1" lang="en-US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Keri Pearlson, Carol Saunders, </a:t>
            </a:r>
            <a:br>
              <a:rPr kumimoji="1" lang="en-US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kumimoji="1" lang="en-US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and Dennis Galletta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229906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191000" y="2895600"/>
          <a:ext cx="4203420" cy="3635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Image" r:id="rId6" imgW="4699800" imgH="4065840" progId="Photoshop.Image.16">
                  <p:embed/>
                </p:oleObj>
              </mc:Choice>
              <mc:Fallback>
                <p:oleObj name="Image" r:id="rId6" imgW="4699800" imgH="4065840" progId="Photoshop.Image.16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91000" y="2895600"/>
                        <a:ext cx="4203420" cy="3635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09495" y="4613031"/>
            <a:ext cx="1868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© Copyright 2016</a:t>
            </a:r>
            <a:br>
              <a:rPr lang="en-US" sz="1400" dirty="0" smtClean="0"/>
            </a:br>
            <a:r>
              <a:rPr lang="en-US" sz="1400" dirty="0" smtClean="0"/>
              <a:t>John Wiley &amp; Sons, Inc.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180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Mohawk Paper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did Mohawk paper see as an opportunity?</a:t>
            </a:r>
          </a:p>
          <a:p>
            <a:r>
              <a:rPr lang="en-US" sz="2800" dirty="0" smtClean="0"/>
              <a:t>What did they do?</a:t>
            </a:r>
          </a:p>
          <a:p>
            <a:r>
              <a:rPr lang="en-US" sz="2800" dirty="0" smtClean="0"/>
              <a:t>What was the result?</a:t>
            </a:r>
          </a:p>
          <a:p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2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/>
              <a:t>From Vision to Implementation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458200" cy="4800600"/>
          </a:xfrm>
        </p:spPr>
        <p:txBody>
          <a:bodyPr/>
          <a:lstStyle/>
          <a:p>
            <a:r>
              <a:rPr lang="en-US" sz="2800" dirty="0"/>
              <a:t>Architecture translates strategy into infrastructure</a:t>
            </a:r>
          </a:p>
          <a:p>
            <a:r>
              <a:rPr lang="en-US" sz="2800" dirty="0"/>
              <a:t>Home architect develops a blueprint of a proposed house—based on customer</a:t>
            </a:r>
          </a:p>
          <a:p>
            <a:r>
              <a:rPr lang="en-US" sz="2800" dirty="0"/>
              <a:t>Business architect develops a blueprint of a company’s proposed systems—based on strategy</a:t>
            </a:r>
          </a:p>
          <a:p>
            <a:r>
              <a:rPr lang="en-US" sz="2800" dirty="0"/>
              <a:t>This “blueprint” is used for translating business strategy into a plan for IS.</a:t>
            </a:r>
          </a:p>
          <a:p>
            <a:r>
              <a:rPr lang="en-US" sz="2800" dirty="0"/>
              <a:t>The IT infrastructure is everything that supports the flow and processing of information (hardware, software, data, and networks).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9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33400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dirty="0"/>
              <a:t>abstract to </a:t>
            </a:r>
            <a:r>
              <a:rPr lang="en-US" dirty="0" smtClean="0"/>
              <a:t>concrete</a:t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dirty="0"/>
              <a:t>building vs. </a:t>
            </a:r>
            <a:r>
              <a:rPr lang="en-US" dirty="0" smtClean="0"/>
              <a:t>IT</a:t>
            </a:r>
            <a:endParaRPr lang="en-US" dirty="0"/>
          </a:p>
        </p:txBody>
      </p:sp>
      <p:graphicFrame>
        <p:nvGraphicFramePr>
          <p:cNvPr id="5134" name="Object 1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059989"/>
              </p:ext>
            </p:extLst>
          </p:nvPr>
        </p:nvGraphicFramePr>
        <p:xfrm>
          <a:off x="76200" y="1905000"/>
          <a:ext cx="89916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Visio" r:id="rId4" imgW="6447739" imgH="2637739" progId="">
                  <p:embed/>
                </p:oleObj>
              </mc:Choice>
              <mc:Fallback>
                <p:oleObj name="Visio" r:id="rId4" imgW="6447739" imgH="2637739" progId="">
                  <p:embed/>
                  <p:pic>
                    <p:nvPicPr>
                      <p:cNvPr id="51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905000"/>
                        <a:ext cx="8991600" cy="3962400"/>
                      </a:xfrm>
                      <a:prstGeom prst="rect">
                        <a:avLst/>
                      </a:prstGeom>
                      <a:solidFill>
                        <a:srgbClr val="CCFFFF">
                          <a:alpha val="66000"/>
                        </a:srgb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432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Manager’s Role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Must understand what to expect from IT architecture and infrastructure.</a:t>
            </a:r>
          </a:p>
          <a:p>
            <a:r>
              <a:rPr lang="en-US" sz="2800" dirty="0"/>
              <a:t>Must clearly communicate business vision.</a:t>
            </a:r>
          </a:p>
          <a:p>
            <a:r>
              <a:rPr lang="en-US" sz="2800" dirty="0"/>
              <a:t>May need to modify the plans if IT cannot realistically support them.</a:t>
            </a:r>
          </a:p>
          <a:p>
            <a:r>
              <a:rPr lang="en-US" sz="2800" dirty="0"/>
              <a:t>Manager MUST be involved in the decision making process.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4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/>
              <a:t>From Strategy to Architecture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800" dirty="0"/>
              <a:t>Manager </a:t>
            </a:r>
            <a:r>
              <a:rPr lang="en-US" sz="2800" dirty="0" smtClean="0"/>
              <a:t>starts </a:t>
            </a:r>
            <a:r>
              <a:rPr lang="en-US" sz="2800" dirty="0"/>
              <a:t>out with a strategy.</a:t>
            </a:r>
          </a:p>
          <a:p>
            <a:r>
              <a:rPr lang="en-US" sz="2800" dirty="0" smtClean="0"/>
              <a:t>Strategy is </a:t>
            </a:r>
            <a:r>
              <a:rPr lang="en-US" sz="2800" dirty="0"/>
              <a:t>used to develop more specific goals</a:t>
            </a:r>
          </a:p>
          <a:p>
            <a:r>
              <a:rPr lang="en-US" sz="2800" dirty="0"/>
              <a:t>Business requirements must be </a:t>
            </a:r>
            <a:r>
              <a:rPr lang="en-US" sz="2800" dirty="0" smtClean="0"/>
              <a:t>determined </a:t>
            </a:r>
            <a:r>
              <a:rPr lang="en-US" sz="2800" dirty="0"/>
              <a:t>for each goal </a:t>
            </a:r>
            <a:r>
              <a:rPr lang="en-US" sz="2800" dirty="0" smtClean="0"/>
              <a:t>so the </a:t>
            </a:r>
            <a:r>
              <a:rPr lang="en-US" sz="2800" dirty="0"/>
              <a:t>architect </a:t>
            </a:r>
            <a:r>
              <a:rPr lang="en-US" sz="2800" dirty="0" smtClean="0"/>
              <a:t>knows what </a:t>
            </a:r>
            <a:r>
              <a:rPr lang="en-US" sz="2800" dirty="0"/>
              <a:t>IS must accomplish.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186916"/>
              </p:ext>
            </p:extLst>
          </p:nvPr>
        </p:nvGraphicFramePr>
        <p:xfrm>
          <a:off x="1981200" y="3200400"/>
          <a:ext cx="4800600" cy="3444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Image" r:id="rId4" imgW="9371160" imgH="6704640" progId="Photoshop.Image.16">
                  <p:embed/>
                </p:oleObj>
              </mc:Choice>
              <mc:Fallback>
                <p:oleObj name="Image" r:id="rId4" imgW="9371160" imgH="6704640" progId="Photoshop.Image.16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3200400"/>
                        <a:ext cx="4800600" cy="3444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382000" cy="4119563"/>
          </a:xfrm>
        </p:spPr>
        <p:txBody>
          <a:bodyPr>
            <a:noAutofit/>
          </a:bodyPr>
          <a:lstStyle/>
          <a:p>
            <a:r>
              <a:rPr lang="en-US" sz="3600" dirty="0" smtClean="0"/>
              <a:t>Strategy: Be a customer-oriented company</a:t>
            </a:r>
          </a:p>
          <a:p>
            <a:pPr lvl="1"/>
            <a:r>
              <a:rPr lang="en-US" sz="3200" dirty="0" smtClean="0"/>
              <a:t>Goal: 30-day money back guarantee</a:t>
            </a:r>
          </a:p>
          <a:p>
            <a:pPr lvl="2"/>
            <a:r>
              <a:rPr lang="en-US" sz="2400" dirty="0" smtClean="0">
                <a:solidFill>
                  <a:srgbClr val="C00000"/>
                </a:solidFill>
              </a:rPr>
              <a:t>Business Requirement: ability to track purchases</a:t>
            </a:r>
          </a:p>
          <a:p>
            <a:pPr lvl="2"/>
            <a:r>
              <a:rPr lang="en-US" sz="2400" dirty="0" smtClean="0"/>
              <a:t>Business Requirement: ability to track problems</a:t>
            </a:r>
          </a:p>
          <a:p>
            <a:pPr lvl="1"/>
            <a:r>
              <a:rPr lang="en-US" sz="3200" dirty="0" smtClean="0"/>
              <a:t>Goal: Answer email questions within 6 hours</a:t>
            </a:r>
          </a:p>
          <a:p>
            <a:pPr lvl="2"/>
            <a:r>
              <a:rPr lang="en-US" sz="2400" dirty="0" smtClean="0"/>
              <a:t>Business Requirement: Ability to handle the volume</a:t>
            </a:r>
          </a:p>
          <a:p>
            <a:pPr lvl="1">
              <a:buNone/>
            </a:pP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6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30885" y="838200"/>
            <a:ext cx="7758406" cy="5847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From Business Requirements to Architecture</a:t>
            </a:r>
          </a:p>
        </p:txBody>
      </p:sp>
      <p:pic>
        <p:nvPicPr>
          <p:cNvPr id="4" name="Picture 3" descr="ftp://smandemod:jws&amp;ILEI$@ftp.wiley.com/Pearlson/Final%20Images/C06GR/c06f002.jpg"/>
          <p:cNvPicPr>
            <a:picLocks noChangeAspect="1" noChangeArrowheads="1"/>
          </p:cNvPicPr>
          <p:nvPr/>
        </p:nvPicPr>
        <p:blipFill rotWithShape="1">
          <a:blip r:embed="rId3" cstate="print"/>
          <a:srcRect l="17717" r="39039"/>
          <a:stretch/>
        </p:blipFill>
        <p:spPr bwMode="auto">
          <a:xfrm>
            <a:off x="1752600" y="1752600"/>
            <a:ext cx="5791200" cy="43434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8B610-EF6A-4526-8C29-F803DBD9E70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04 final.potx" id="{903E9837-46BE-431F-B224-73072F7D5C78}" vid="{8944AAA7-129C-41B8-9C5C-A0B0751A55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2648</TotalTime>
  <Words>1549</Words>
  <Application>Microsoft Office PowerPoint</Application>
  <PresentationFormat>On-screen Show (4:3)</PresentationFormat>
  <Paragraphs>239</Paragraphs>
  <Slides>29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Image</vt:lpstr>
      <vt:lpstr>Visio</vt:lpstr>
      <vt:lpstr>PowerPoint Presentation</vt:lpstr>
      <vt:lpstr>Chapter 6 Architecture and Infrastructure</vt:lpstr>
      <vt:lpstr>Mohawk Paper</vt:lpstr>
      <vt:lpstr>From Vision to Implementation</vt:lpstr>
      <vt:lpstr>From abstract to concrete – building vs. IT</vt:lpstr>
      <vt:lpstr>The Manager’s Role</vt:lpstr>
      <vt:lpstr>From Strategy to Architecture</vt:lpstr>
      <vt:lpstr>Example</vt:lpstr>
      <vt:lpstr>PowerPoint Presentation</vt:lpstr>
      <vt:lpstr>The Example Continues</vt:lpstr>
      <vt:lpstr>From Architecture to Infrastructure</vt:lpstr>
      <vt:lpstr>PowerPoint Presentation</vt:lpstr>
      <vt:lpstr>The Example Continues</vt:lpstr>
      <vt:lpstr>A Framework for the Translation</vt:lpstr>
      <vt:lpstr>PowerPoint Presentation</vt:lpstr>
      <vt:lpstr>PowerPoint Presentation</vt:lpstr>
      <vt:lpstr>Common IT Architecture Configurations</vt:lpstr>
      <vt:lpstr>Software-Defined Architecture</vt:lpstr>
      <vt:lpstr>New Technologies</vt:lpstr>
      <vt:lpstr>Architectural Principles</vt:lpstr>
      <vt:lpstr>Enterprise Architecture (EA)</vt:lpstr>
      <vt:lpstr>Virtualization and Cloud Computing</vt:lpstr>
      <vt:lpstr>Examples of Systems Provided in the “Cloud?”</vt:lpstr>
      <vt:lpstr>Assessing Strategic Timeframe</vt:lpstr>
      <vt:lpstr>Assessing Adaptability</vt:lpstr>
      <vt:lpstr>Assessing Scalability</vt:lpstr>
      <vt:lpstr>Other Assessments</vt:lpstr>
      <vt:lpstr>Assessing Financial Issues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 Strategy and Information Systems</dc:title>
  <dc:creator>Dennis Galletta</dc:creator>
  <cp:lastModifiedBy>Urban, Nichole - Hoboken</cp:lastModifiedBy>
  <cp:revision>70</cp:revision>
  <cp:lastPrinted>2011-05-27T01:54:26Z</cp:lastPrinted>
  <dcterms:created xsi:type="dcterms:W3CDTF">2010-04-01T19:48:22Z</dcterms:created>
  <dcterms:modified xsi:type="dcterms:W3CDTF">2015-12-09T16:20:34Z</dcterms:modified>
</cp:coreProperties>
</file>