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notesMasterIdLst>
    <p:notesMasterId r:id="rId30"/>
  </p:notesMasterIdLst>
  <p:handoutMasterIdLst>
    <p:handoutMasterId r:id="rId31"/>
  </p:handoutMasterIdLst>
  <p:sldIdLst>
    <p:sldId id="306" r:id="rId2"/>
    <p:sldId id="261" r:id="rId3"/>
    <p:sldId id="258" r:id="rId4"/>
    <p:sldId id="257" r:id="rId5"/>
    <p:sldId id="264" r:id="rId6"/>
    <p:sldId id="266" r:id="rId7"/>
    <p:sldId id="267" r:id="rId8"/>
    <p:sldId id="307" r:id="rId9"/>
    <p:sldId id="270" r:id="rId10"/>
    <p:sldId id="271" r:id="rId11"/>
    <p:sldId id="272" r:id="rId12"/>
    <p:sldId id="273" r:id="rId13"/>
    <p:sldId id="280" r:id="rId14"/>
    <p:sldId id="282" r:id="rId15"/>
    <p:sldId id="281" r:id="rId16"/>
    <p:sldId id="298" r:id="rId17"/>
    <p:sldId id="310" r:id="rId18"/>
    <p:sldId id="284" r:id="rId19"/>
    <p:sldId id="311" r:id="rId20"/>
    <p:sldId id="287" r:id="rId21"/>
    <p:sldId id="312" r:id="rId22"/>
    <p:sldId id="313" r:id="rId23"/>
    <p:sldId id="288" r:id="rId24"/>
    <p:sldId id="292" r:id="rId25"/>
    <p:sldId id="291" r:id="rId26"/>
    <p:sldId id="294" r:id="rId27"/>
    <p:sldId id="295" r:id="rId28"/>
    <p:sldId id="309"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26" autoAdjust="0"/>
  </p:normalViewPr>
  <p:slideViewPr>
    <p:cSldViewPr>
      <p:cViewPr varScale="1">
        <p:scale>
          <a:sx n="92" d="100"/>
          <a:sy n="92" d="100"/>
        </p:scale>
        <p:origin x="215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pitchFamily="-111" charset="0"/>
                <a:ea typeface="Arial" pitchFamily="-111" charset="0"/>
                <a:cs typeface="Arial" pitchFamily="-111" charset="0"/>
              </a:defRPr>
            </a:lvl1pPr>
          </a:lstStyle>
          <a:p>
            <a:pPr>
              <a:defRPr/>
            </a:pPr>
            <a:endParaRPr lang="en-US" dirty="0"/>
          </a:p>
        </p:txBody>
      </p:sp>
      <p:sp>
        <p:nvSpPr>
          <p:cNvPr id="1054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pitchFamily="-111" charset="0"/>
                <a:ea typeface="Arial" pitchFamily="-111" charset="0"/>
                <a:cs typeface="Arial" pitchFamily="-111" charset="0"/>
              </a:defRPr>
            </a:lvl1pPr>
          </a:lstStyle>
          <a:p>
            <a:pPr>
              <a:defRPr/>
            </a:pPr>
            <a:endParaRPr lang="en-US" dirty="0"/>
          </a:p>
        </p:txBody>
      </p:sp>
      <p:sp>
        <p:nvSpPr>
          <p:cNvPr id="1054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pitchFamily="-111" charset="0"/>
                <a:ea typeface="Arial" pitchFamily="-111" charset="0"/>
                <a:cs typeface="Arial" pitchFamily="-111" charset="0"/>
              </a:defRPr>
            </a:lvl1pPr>
          </a:lstStyle>
          <a:p>
            <a:pPr>
              <a:defRPr/>
            </a:pPr>
            <a:endParaRPr lang="en-US" dirty="0"/>
          </a:p>
        </p:txBody>
      </p:sp>
      <p:sp>
        <p:nvSpPr>
          <p:cNvPr id="1054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A5FAF6AE-4162-4114-8A45-1EBE289B0A94}" type="slidenum">
              <a:rPr lang="en-US"/>
              <a:pPr>
                <a:defRPr/>
              </a:pPr>
              <a:t>‹#›</a:t>
            </a:fld>
            <a:endParaRPr lang="en-US" dirty="0"/>
          </a:p>
        </p:txBody>
      </p:sp>
    </p:spTree>
    <p:extLst>
      <p:ext uri="{BB962C8B-B14F-4D97-AF65-F5344CB8AC3E}">
        <p14:creationId xmlns:p14="http://schemas.microsoft.com/office/powerpoint/2010/main" val="3980001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pitchFamily="-111" charset="0"/>
                <a:ea typeface="Arial" pitchFamily="-111" charset="0"/>
                <a:cs typeface="Arial" pitchFamily="-111"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pitchFamily="-111" charset="0"/>
                <a:ea typeface="Arial" pitchFamily="-111" charset="0"/>
                <a:cs typeface="Arial" pitchFamily="-111"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pitchFamily="-111" charset="0"/>
                <a:ea typeface="Arial" pitchFamily="-111" charset="0"/>
                <a:cs typeface="Arial" pitchFamily="-111"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542786F1-1C24-4387-AF73-00F00A8ACAAD}" type="slidenum">
              <a:rPr lang="en-US"/>
              <a:pPr>
                <a:defRPr/>
              </a:pPr>
              <a:t>‹#›</a:t>
            </a:fld>
            <a:endParaRPr lang="en-US" dirty="0"/>
          </a:p>
        </p:txBody>
      </p:sp>
    </p:spTree>
    <p:extLst>
      <p:ext uri="{BB962C8B-B14F-4D97-AF65-F5344CB8AC3E}">
        <p14:creationId xmlns:p14="http://schemas.microsoft.com/office/powerpoint/2010/main" val="4069359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1pPr>
    <a:lvl2pPr marL="4572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2pPr>
    <a:lvl3pPr marL="9144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3pPr>
    <a:lvl4pPr marL="13716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4pPr>
    <a:lvl5pPr marL="18288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estadsontv.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psychclassics.yorku.ca/Festinger/index.ht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kepdic.com/cognitivedissonance.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oldeenglish.org/podcast/Dead-Puppies"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implicit.harvard.edu/implici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hangingminds.org/explanations/theories/mere_exposure.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charset="0"/>
              <a:cs typeface="Arial"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21DC58-B935-4407-9358-F98F1019FA20}" type="slidenum">
              <a:rPr lang="en-US" smtClean="0"/>
              <a:pPr eaLnBrk="1" hangingPunct="1"/>
              <a:t>1</a:t>
            </a:fld>
            <a:endParaRPr lang="en-US" dirty="0" smtClean="0"/>
          </a:p>
        </p:txBody>
      </p:sp>
    </p:spTree>
    <p:extLst>
      <p:ext uri="{BB962C8B-B14F-4D97-AF65-F5344CB8AC3E}">
        <p14:creationId xmlns:p14="http://schemas.microsoft.com/office/powerpoint/2010/main" val="2283112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CC7C08-CC7B-4F40-A25A-A9EEF061FB33}" type="slidenum">
              <a:rPr lang="en-US" smtClean="0"/>
              <a:pPr eaLnBrk="1" hangingPunct="1"/>
              <a:t>10</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operant conditioning shape our attitudes? What effect does the “like” button on Facebook have on our attitudes? What effect might a “dislike” button have?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social learning shape our attitudes? What effect does seeing violence rewarded have on children’s attitudes towards violence?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3369499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8807C9-37F1-4D1A-8F9C-FE3E980C5768}" type="slidenum">
              <a:rPr lang="en-US" smtClean="0"/>
              <a:pPr eaLnBrk="1" hangingPunct="1"/>
              <a:t>11</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Technology Tip: </a:t>
            </a:r>
            <a:r>
              <a:rPr lang="en-US" dirty="0" smtClean="0">
                <a:latin typeface="Arial" charset="0"/>
                <a:cs typeface="Arial" charset="0"/>
              </a:rPr>
              <a:t>A host of television and print ads are available at the site “Best Ads on TV” (</a:t>
            </a:r>
            <a:r>
              <a:rPr lang="en-US" dirty="0" smtClean="0">
                <a:latin typeface="Arial" charset="0"/>
                <a:cs typeface="Arial" charset="0"/>
                <a:hlinkClick r:id="rId3"/>
              </a:rPr>
              <a:t>http://www.bestadsontv.com/</a:t>
            </a:r>
            <a:r>
              <a:rPr lang="en-US" dirty="0" smtClean="0">
                <a:latin typeface="Arial" charset="0"/>
                <a:cs typeface="Arial" charset="0"/>
              </a:rPr>
              <a:t>)</a:t>
            </a:r>
          </a:p>
          <a:p>
            <a:pPr eaLnBrk="1" hangingPunct="1"/>
            <a:endParaRPr lang="en-US" b="1"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Why do our attitudes become more polarized as we reflect on them? What is the effect of having a strong initial attitude on polarization? In what ways do we view evidence with a biased perspective? How does the way we receive evidence (from an “ingroup” member versus “outgroup” member) change our attitude towards evidence?</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1851601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E33F8CF-6CB3-4330-8DFA-00227AF47501}" type="slidenum">
              <a:rPr lang="en-US" smtClean="0"/>
              <a:pPr eaLnBrk="1" hangingPunct="1"/>
              <a:t>12</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954391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78D0B0A-5A87-4844-9DFD-F537D685E1AC}" type="slidenum">
              <a:rPr lang="en-US" smtClean="0"/>
              <a:pPr eaLnBrk="1" hangingPunct="1"/>
              <a:t>13</a:t>
            </a:fld>
            <a:endParaRPr lang="en-US"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Technology Tip: </a:t>
            </a:r>
            <a:r>
              <a:rPr lang="en-US" dirty="0" smtClean="0">
                <a:latin typeface="Arial" charset="0"/>
                <a:cs typeface="Arial" charset="0"/>
              </a:rPr>
              <a:t>The full text of Festinger and Carlson’s classic article is available at “Psych Classics” (</a:t>
            </a:r>
            <a:r>
              <a:rPr lang="en-US" dirty="0" smtClean="0">
                <a:latin typeface="Arial" charset="0"/>
                <a:cs typeface="Arial" charset="0"/>
                <a:hlinkClick r:id="rId3"/>
              </a:rPr>
              <a:t>http://psychclassics.yorku.ca/Festinger/index.htm</a:t>
            </a:r>
            <a:r>
              <a:rPr lang="en-US" dirty="0" smtClean="0">
                <a:latin typeface="Arial" charset="0"/>
                <a:cs typeface="Arial" charset="0"/>
              </a:rPr>
              <a:t>).</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causes cognitive dissonance?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people address cognitive dissonance in their lives? In what ways does rationalization work to relieve cognitive dissonance?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causes more cognitive dissonance: being paid a lot to say something you don’t believe, or being paid very little?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442762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C421BCD-F1B3-467B-A15D-3128CA6DC63D}" type="slidenum">
              <a:rPr lang="en-US" smtClean="0"/>
              <a:pPr eaLnBrk="1" hangingPunct="1"/>
              <a:t>14</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Figure 7.3:</a:t>
            </a:r>
            <a:r>
              <a:rPr lang="en-US" b="1" baseline="0" dirty="0" smtClean="0">
                <a:latin typeface="Arial" charset="0"/>
                <a:cs typeface="Arial" charset="0"/>
              </a:rPr>
              <a:t> </a:t>
            </a:r>
            <a:r>
              <a:rPr lang="en-US" dirty="0" smtClean="0">
                <a:latin typeface="Arial" charset="0"/>
                <a:cs typeface="Arial" charset="0"/>
              </a:rPr>
              <a:t>Participants in the Festinger and Carlson (1959) study who had been paid $1 to lie about how enjoyable the experiment was rated it as more enjoyable than did those in the other two groups, which were not significantly different from each other.</a:t>
            </a:r>
            <a:r>
              <a:rPr lang="en-US" sz="1200" kern="1200" baseline="0" dirty="0" smtClean="0">
                <a:solidFill>
                  <a:schemeClr val="tx1"/>
                </a:solidFill>
                <a:latin typeface="Arial" pitchFamily="-111" charset="0"/>
                <a:ea typeface="Arial" pitchFamily="-111" charset="0"/>
                <a:cs typeface="Arial" pitchFamily="-111" charset="0"/>
              </a:rPr>
              <a:t> Source: Festinger and Carlsmith (1959).</a:t>
            </a:r>
            <a:endParaRPr lang="en-US" b="1" dirty="0" smtClean="0">
              <a:latin typeface="Arial" charset="0"/>
              <a:cs typeface="Arial" charset="0"/>
            </a:endParaRPr>
          </a:p>
        </p:txBody>
      </p:sp>
    </p:spTree>
    <p:extLst>
      <p:ext uri="{BB962C8B-B14F-4D97-AF65-F5344CB8AC3E}">
        <p14:creationId xmlns:p14="http://schemas.microsoft.com/office/powerpoint/2010/main" val="142952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6E175A5-CCCD-484F-A5EC-765748673433}" type="slidenum">
              <a:rPr lang="en-US" smtClean="0"/>
              <a:pPr eaLnBrk="1" hangingPunct="1"/>
              <a:t>15</a:t>
            </a:fld>
            <a:endParaRPr 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Technology Tip: </a:t>
            </a:r>
            <a:r>
              <a:rPr lang="en-US" dirty="0" smtClean="0">
                <a:latin typeface="Arial" charset="0"/>
                <a:cs typeface="Arial" charset="0"/>
              </a:rPr>
              <a:t>An accessible discussion of cognitive dissonance and real-life applications (including cult examples) are available at the “Skeptics Dictionary” (</a:t>
            </a:r>
            <a:r>
              <a:rPr lang="en-US" dirty="0" smtClean="0">
                <a:hlinkClick r:id="rId3"/>
              </a:rPr>
              <a:t>http://skepdic.com/cognitivedissonance.html</a:t>
            </a:r>
            <a:r>
              <a:rPr lang="en-US" dirty="0" smtClean="0">
                <a:latin typeface="Arial" charset="0"/>
                <a:cs typeface="Arial" charset="0"/>
              </a:rPr>
              <a:t>)</a:t>
            </a:r>
          </a:p>
          <a:p>
            <a:pPr eaLnBrk="1" hangingPunct="1"/>
            <a:endParaRPr lang="en-US"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people justify effort to relieve cognitive dissonance? Does hazing really create a more tight-knit group?</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choice affect dissonance?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role does self-presentation play in cognitive dissonance?</a:t>
            </a:r>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609239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F3E72D1-40BA-4D69-830F-522950756AD8}" type="slidenum">
              <a:rPr lang="en-US" smtClean="0"/>
              <a:pPr eaLnBrk="1" hangingPunct="1"/>
              <a:t>16</a:t>
            </a:fld>
            <a:endParaRPr lang="en-US"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3956372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46DA606-78A8-494C-B56C-B7C7D16CFB38}" type="slidenum">
              <a:rPr lang="en-US" smtClean="0"/>
              <a:pPr eaLnBrk="1" hangingPunct="1"/>
              <a:t>18</a:t>
            </a:fld>
            <a:endParaRPr 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biology influence our need for consistency? How does culture influence it?</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consistency relate to the theory that humans are built to argue?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the duplex mind work towards consistency?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546731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explanations are given for studies showing that people’s attitudes do not predict behavior?</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Does the weakness of the link between attitudes and behavior imply that social psychologists should study other aspects of humans?</a:t>
            </a:r>
          </a:p>
          <a:p>
            <a:pPr eaLnBrk="1" hangingPunct="1"/>
            <a:endParaRPr lang="en-US" dirty="0" smtClean="0">
              <a:latin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542786F1-1C24-4387-AF73-00F00A8ACAAD}" type="slidenum">
              <a:rPr lang="en-US" smtClean="0"/>
              <a:pPr>
                <a:defRPr/>
              </a:pPr>
              <a:t>19</a:t>
            </a:fld>
            <a:endParaRPr lang="en-US" dirty="0"/>
          </a:p>
        </p:txBody>
      </p:sp>
    </p:spTree>
    <p:extLst>
      <p:ext uri="{BB962C8B-B14F-4D97-AF65-F5344CB8AC3E}">
        <p14:creationId xmlns:p14="http://schemas.microsoft.com/office/powerpoint/2010/main" val="2950303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94119A6-F72A-4B85-BEFC-AAE88AD47255}" type="slidenum">
              <a:rPr lang="en-US" smtClean="0"/>
              <a:pPr eaLnBrk="1" hangingPunct="1"/>
              <a:t>20</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Technology Tip: </a:t>
            </a:r>
            <a:r>
              <a:rPr lang="en-US" dirty="0" smtClean="0">
                <a:latin typeface="Arial" charset="0"/>
                <a:cs typeface="Arial" charset="0"/>
              </a:rPr>
              <a:t>A rather bizarre example of the failure of attitudes to predict behavior comes from the sketch comedy group Olde English. They first ask individuals how much money it would take for them to strangle a puppy. They then approach the individuals with a puppy and a blank check, but all refuse to comply. Preview this film before deciding whether to show it in your class. (</a:t>
            </a:r>
            <a:r>
              <a:rPr lang="en-US" dirty="0" smtClean="0">
                <a:latin typeface="Arial" charset="0"/>
                <a:cs typeface="Arial" charset="0"/>
                <a:hlinkClick r:id="rId3"/>
              </a:rPr>
              <a:t>http://www.oldeenglish.org/podcast/Dead-Puppies</a:t>
            </a:r>
            <a:r>
              <a:rPr lang="en-US" dirty="0" smtClean="0">
                <a:latin typeface="Arial" charset="0"/>
                <a:cs typeface="Arial" charset="0"/>
              </a:rPr>
              <a:t>).</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the general nature of attitudes and the specific nature of behavior affect the ability for attitudes to predict behavior?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aggregating behavior give a better view of the link between attitudes and behavior?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the accessibility of an attitude influence behavior?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55607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19DF20-A9F3-493C-8D9F-25F4CCC397B7}" type="slidenum">
              <a:rPr lang="en-US" smtClean="0"/>
              <a:pPr eaLnBrk="1" hangingPunct="1"/>
              <a:t>2</a:t>
            </a:fld>
            <a:endParaRPr lang="en-US"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charset="0"/>
                <a:cs typeface="Arial" charset="0"/>
              </a:rPr>
              <a:t>This is an overview of the topics of the chapter. </a:t>
            </a:r>
          </a:p>
        </p:txBody>
      </p:sp>
    </p:spTree>
    <p:extLst>
      <p:ext uri="{BB962C8B-B14F-4D97-AF65-F5344CB8AC3E}">
        <p14:creationId xmlns:p14="http://schemas.microsoft.com/office/powerpoint/2010/main" val="4095307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94119A6-F72A-4B85-BEFC-AAE88AD47255}" type="slidenum">
              <a:rPr lang="en-US" smtClean="0"/>
              <a:pPr eaLnBrk="1" hangingPunct="1"/>
              <a:t>21</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behavioral intentions affect attitude and behavior?</a:t>
            </a:r>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029087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94119A6-F72A-4B85-BEFC-AAE88AD47255}" type="slidenum">
              <a:rPr lang="en-US" smtClean="0"/>
              <a:pPr eaLnBrk="1" hangingPunct="1"/>
              <a:t>22</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Figure 7.4:</a:t>
            </a:r>
            <a:r>
              <a:rPr lang="en-US" b="1" baseline="0" dirty="0" smtClean="0">
                <a:latin typeface="Arial" charset="0"/>
                <a:cs typeface="Arial" charset="0"/>
              </a:rPr>
              <a:t> </a:t>
            </a:r>
            <a:r>
              <a:rPr lang="en-US" baseline="0" dirty="0" smtClean="0">
                <a:latin typeface="Arial" charset="0"/>
                <a:cs typeface="Arial" charset="0"/>
              </a:rPr>
              <a:t>Theory of planned behavior.</a:t>
            </a:r>
            <a:endParaRPr lang="en-US" dirty="0" smtClean="0">
              <a:latin typeface="Arial" charset="0"/>
              <a:cs typeface="Arial" charset="0"/>
            </a:endParaRPr>
          </a:p>
        </p:txBody>
      </p:sp>
    </p:spTree>
    <p:extLst>
      <p:ext uri="{BB962C8B-B14F-4D97-AF65-F5344CB8AC3E}">
        <p14:creationId xmlns:p14="http://schemas.microsoft.com/office/powerpoint/2010/main" val="143785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E7016FA-1A5B-45E6-AD22-50D4C88F581B}" type="slidenum">
              <a:rPr lang="en-US" smtClean="0"/>
              <a:pPr eaLnBrk="1" hangingPunct="1"/>
              <a:t>23</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the duplex mind influence belief and doubt?</a:t>
            </a:r>
          </a:p>
          <a:p>
            <a:pPr eaLnBrk="1" hangingPunct="1"/>
            <a:endParaRPr lang="en-US" b="1"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happens to belief when you are distracted? How do cults take advantage of this?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salient are beliefs? How could belief perseverance limit what one remembers in a class?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belief perseverance be counteracted? Under what circumstances could beliefs be changed?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dirty="0" smtClean="0">
              <a:latin typeface="Arial" charset="0"/>
              <a:cs typeface="Arial" charset="0"/>
            </a:endParaRPr>
          </a:p>
          <a:p>
            <a:pPr eaLnBrk="1" hangingPunct="1"/>
            <a:endParaRPr lang="en-US" b="1"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2211060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9657B8-BCD4-47DB-BE6A-3B54D6814993}" type="slidenum">
              <a:rPr lang="en-US" smtClean="0"/>
              <a:pPr eaLnBrk="1" hangingPunct="1"/>
              <a:t>24</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self-blame help people cope?</a:t>
            </a:r>
          </a:p>
          <a:p>
            <a:pPr eaLnBrk="1" hangingPunct="1"/>
            <a:endParaRPr lang="en-US" b="1"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a sense of control help people cope with trauma?</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people restore beliefs after trauma? How does downward comparison help? How does belief in a higher purpose help?</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381252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257F5C-C25E-430A-8DF4-C09B4D8AFC6C}" type="slidenum">
              <a:rPr lang="en-US" smtClean="0"/>
              <a:pPr eaLnBrk="1" hangingPunct="1"/>
              <a:t>25</a:t>
            </a:fld>
            <a:endParaRPr lang="en-US" dirty="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belief help people cope with tragedy? How can belief hinder coping?</a:t>
            </a:r>
          </a:p>
          <a:p>
            <a:pPr eaLnBrk="1" hangingPunct="1"/>
            <a:endParaRPr lang="en-US" b="1"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are people’s assumptive beliefs challenged when they are victims of a crime?</a:t>
            </a:r>
          </a:p>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393276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83AD770-8D14-4FCF-9FEC-27DBA5F8874C}" type="slidenum">
              <a:rPr lang="en-US" smtClean="0"/>
              <a:pPr eaLnBrk="1" hangingPunct="1"/>
              <a:t>26</a:t>
            </a:fld>
            <a:endParaRPr lang="en-US" dirty="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Teaching Tip: </a:t>
            </a:r>
            <a:r>
              <a:rPr lang="en-US" dirty="0" smtClean="0">
                <a:latin typeface="Arial" charset="0"/>
                <a:cs typeface="Arial" charset="0"/>
              </a:rPr>
              <a:t>Additional resources and discussion are available in Festinger’s book </a:t>
            </a:r>
            <a:r>
              <a:rPr lang="en-US" i="1" dirty="0" smtClean="0">
                <a:latin typeface="Arial" charset="0"/>
                <a:cs typeface="Arial" charset="0"/>
              </a:rPr>
              <a:t>When Prophecy Fails.</a:t>
            </a:r>
            <a:r>
              <a:rPr lang="en-US" dirty="0" smtClean="0">
                <a:latin typeface="Arial" charset="0"/>
                <a:cs typeface="Arial" charset="0"/>
              </a:rPr>
              <a:t> (http://www.amazon.com/When-Prophecy-Fails-Social-Psychological/dp/0061311324/sr=1-1/qid=1164491229/ref=pd_bbs_sr_1/104-0317742-5903166?ie=UTF8&amp;s=books)</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are some of the benefits of religious beliefs? What are some of the drawbacks?</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religious beliefs help people cope?</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religion reduce dissonance?</a:t>
            </a:r>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78360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B4C1D6F-D81B-48BB-8389-26436595DF64}" type="slidenum">
              <a:rPr lang="en-US" smtClean="0"/>
              <a:pPr eaLnBrk="1" hangingPunct="1"/>
              <a:t>27</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are some of the negative issues of people who hold irrational beliefs?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gamblers sustain false belief that they will win, even when they lose most of the time?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282224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4F461D-F1F9-43BE-AC45-398B4DC6F39C}" type="slidenum">
              <a:rPr lang="en-US" smtClean="0">
                <a:ea typeface="MS PGothic" pitchFamily="34" charset="-128"/>
              </a:rPr>
              <a:pPr eaLnBrk="1" hangingPunct="1"/>
              <a:t>28</a:t>
            </a:fld>
            <a:endParaRPr lang="en-US" dirty="0" smtClean="0">
              <a:ea typeface="MS PGothic" pitchFamily="34" charset="-128"/>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398468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369BA80-341A-488B-A861-04140FDA1036}" type="slidenum">
              <a:rPr lang="en-US" smtClean="0"/>
              <a:pPr eaLnBrk="1" hangingPunct="1"/>
              <a:t>3</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Supplemental Lecture:</a:t>
            </a:r>
            <a:r>
              <a:rPr lang="en-US" dirty="0" smtClean="0">
                <a:latin typeface="Arial" charset="0"/>
                <a:cs typeface="Arial" charset="0"/>
              </a:rPr>
              <a:t> See Roy Baumeister’s own PowerPoint© lecture on Attitudes.</a:t>
            </a:r>
          </a:p>
          <a:p>
            <a:pPr eaLnBrk="1" hangingPunct="1"/>
            <a:endParaRPr lang="en-US"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expressing attitudes online differ from expressing them in person? What are some consequences for participating in a site like Facebook? What are some benefits?</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51851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697751-C95B-4F0F-BB3A-0B09F455FD0E}" type="slidenum">
              <a:rPr lang="en-US" smtClean="0"/>
              <a:pPr eaLnBrk="1" hangingPunct="1"/>
              <a:t>4</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functions do attitudes serve? What functions do beliefs serve?</a:t>
            </a:r>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911370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D8D9782-73CC-4BB4-BCB8-73EE52C9F4B7}" type="slidenum">
              <a:rPr lang="en-US" smtClean="0"/>
              <a:pPr eaLnBrk="1" hangingPunct="1"/>
              <a:t>5</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Technology Tip: </a:t>
            </a:r>
            <a:r>
              <a:rPr lang="en-US" dirty="0" smtClean="0">
                <a:latin typeface="Arial" charset="0"/>
                <a:cs typeface="Arial" charset="0"/>
              </a:rPr>
              <a:t>Students can take a sample IAT test – but caution them that the results may be a bit disconcerting. Alternatively, you may wish to access this site in class to illustrate the structure of the test. (</a:t>
            </a:r>
            <a:r>
              <a:rPr lang="en-US" dirty="0" smtClean="0">
                <a:latin typeface="Arial" charset="0"/>
                <a:cs typeface="Arial" charset="0"/>
                <a:hlinkClick r:id="rId3"/>
              </a:rPr>
              <a:t>https://implicit.harvard.edu/implicit/</a:t>
            </a:r>
            <a:r>
              <a:rPr lang="en-US" dirty="0" smtClean="0">
                <a:latin typeface="Arial" charset="0"/>
                <a:cs typeface="Arial" charset="0"/>
              </a:rPr>
              <a:t>)</a:t>
            </a:r>
          </a:p>
          <a:p>
            <a:pPr eaLnBrk="1" hangingPunct="1"/>
            <a:endParaRPr lang="en-US"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automatic and deliberate attitudes relate to the duplex mind? Are we aware of all our attitudes?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What studies have used the Implicit Association Test (IAT) to measure automatic attitudes? Is this a good measure of automatic attitudes?</a:t>
            </a:r>
            <a:r>
              <a:rPr lang="en-US" baseline="0" dirty="0" smtClean="0"/>
              <a:t> </a:t>
            </a:r>
            <a:r>
              <a:rPr lang="en-US" dirty="0" smtClean="0"/>
              <a:t>What issues arise from trying to measure automatic attitudes?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baseline="0" dirty="0" smtClean="0">
              <a:latin typeface="Arial" charset="0"/>
              <a:cs typeface="Arial" charset="0"/>
            </a:endParaRPr>
          </a:p>
          <a:p>
            <a:pPr eaLnBrk="1" hangingPunct="1"/>
            <a:endParaRPr lang="en-US" b="1" baseline="0" dirty="0" smtClean="0">
              <a:latin typeface="Arial" charset="0"/>
              <a:cs typeface="Arial" charset="0"/>
            </a:endParaRPr>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413058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BFAC61-CFC3-42E4-9E6E-94A67C8018B8}" type="slidenum">
              <a:rPr lang="en-US" smtClean="0"/>
              <a:pPr eaLnBrk="1" hangingPunct="1"/>
              <a:t>6</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Teaching Tip: </a:t>
            </a:r>
            <a:r>
              <a:rPr lang="en-US" dirty="0" smtClean="0">
                <a:latin typeface="Arial" charset="0"/>
                <a:cs typeface="Arial" charset="0"/>
              </a:rPr>
              <a:t>Students interested in the phenomenon of immediate evaluations can be directed to Malcolm Gladwell’s book </a:t>
            </a:r>
            <a:r>
              <a:rPr lang="en-US" i="1" dirty="0" smtClean="0">
                <a:latin typeface="Arial" charset="0"/>
                <a:cs typeface="Arial" charset="0"/>
              </a:rPr>
              <a:t>Blink</a:t>
            </a:r>
            <a:r>
              <a:rPr lang="en-US" dirty="0" smtClean="0">
                <a:latin typeface="Arial" charset="0"/>
                <a:cs typeface="Arial" charset="0"/>
              </a:rPr>
              <a:t>, in which he describes several examples of rapid initial evaluations. (http://gladwell.com/blink/blink-q-and-a-with-malcolm/)</a:t>
            </a:r>
          </a:p>
          <a:p>
            <a:pPr eaLnBrk="1" hangingPunct="1"/>
            <a:endParaRPr lang="en-US"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attitudes help us deal with a complex world?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 immediate, quick, and automatic attitudes help us deal with the world? How do slower, deliberate attitudes help?</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dirty="0" smtClean="0">
              <a:latin typeface="Arial" charset="0"/>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are attitudes useful in making choices?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393361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2B2A1AE-0A5A-4BA2-A996-C8C0962F0473}" type="slidenum">
              <a:rPr lang="en-US" smtClean="0"/>
              <a:pPr eaLnBrk="1" hangingPunct="1"/>
              <a:t>7</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Figure 7.1: </a:t>
            </a:r>
            <a:r>
              <a:rPr lang="en-US" dirty="0" smtClean="0">
                <a:latin typeface="Arial" charset="0"/>
                <a:cs typeface="Arial" charset="0"/>
              </a:rPr>
              <a:t>Relation between frequency of mere exposure to Turkish words, Chinese-like characters, and photographs of men and attitudes toward these stimuli (Zabjonc, 1968).</a:t>
            </a:r>
            <a:endParaRPr lang="en-US" b="1" dirty="0" smtClean="0">
              <a:latin typeface="Arial" charset="0"/>
              <a:cs typeface="Arial" charset="0"/>
            </a:endParaRPr>
          </a:p>
          <a:p>
            <a:pPr eaLnBrk="1" hangingPunct="1"/>
            <a:endParaRPr lang="en-US" b="1" dirty="0" smtClean="0">
              <a:latin typeface="Arial" charset="0"/>
              <a:cs typeface="Arial" charset="0"/>
            </a:endParaRPr>
          </a:p>
          <a:p>
            <a:pPr eaLnBrk="1" hangingPunct="1"/>
            <a:r>
              <a:rPr lang="en-US" b="1" dirty="0" smtClean="0">
                <a:latin typeface="Arial" charset="0"/>
                <a:cs typeface="Arial" charset="0"/>
              </a:rPr>
              <a:t>Technology Tip: </a:t>
            </a:r>
            <a:r>
              <a:rPr lang="en-US" dirty="0" smtClean="0">
                <a:latin typeface="Arial" charset="0"/>
                <a:cs typeface="Arial" charset="0"/>
              </a:rPr>
              <a:t>Changing Minds has a good summary of mere-exposure effect. (</a:t>
            </a:r>
            <a:r>
              <a:rPr lang="en-US" dirty="0" smtClean="0">
                <a:latin typeface="Arial" charset="0"/>
                <a:cs typeface="Arial" charset="0"/>
                <a:hlinkClick r:id="rId3"/>
              </a:rPr>
              <a:t>http://changingminds.org/explanations/theories/mere_exposure.htm</a:t>
            </a:r>
            <a:r>
              <a:rPr lang="en-US" dirty="0" smtClean="0">
                <a:latin typeface="Arial" charset="0"/>
                <a:cs typeface="Arial" charset="0"/>
              </a:rPr>
              <a:t>)</a:t>
            </a:r>
          </a:p>
          <a:p>
            <a:pPr eaLnBrk="1" hangingPunct="1"/>
            <a:endParaRPr lang="en-US"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does the mere-exposure effect change attitudes? In what situations will it not change attitudes? How does the mere-exposure effect work on Facebook users?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could an embodied attitudes experiment end up shaping someone’s attitude about an issues, such as raising tuition?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584921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266DA9C-0C3D-486E-9BFB-A3434322D880}" type="slidenum">
              <a:rPr lang="en-US" smtClean="0"/>
              <a:pPr eaLnBrk="1" hangingPunct="1"/>
              <a:t>8</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Teaching Tip: </a:t>
            </a:r>
            <a:r>
              <a:rPr lang="en-US" dirty="0" smtClean="0">
                <a:latin typeface="Arial" charset="0"/>
                <a:cs typeface="Arial" charset="0"/>
              </a:rPr>
              <a:t>To emphasize the way that classical conditioning can shape attitudes, ask students to recall the last time they were nauseous and vomiting. Then ask them to reflect on their attitudes regarding what they consumed just before getting sick.</a:t>
            </a:r>
          </a:p>
          <a:p>
            <a:pPr eaLnBrk="1" hangingPunct="1"/>
            <a:endParaRPr lang="en-US" b="1" dirty="0" smtClean="0">
              <a:latin typeface="Arial" charset="0"/>
              <a:cs typeface="Arial"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1" dirty="0" smtClean="0">
                <a:latin typeface="Arial" charset="0"/>
                <a:cs typeface="Arial" charset="0"/>
              </a:rPr>
              <a:t>Discussion Idea:</a:t>
            </a:r>
            <a:r>
              <a:rPr lang="en-US" b="1" baseline="0" dirty="0" smtClean="0">
                <a:latin typeface="Arial" charset="0"/>
                <a:cs typeface="Arial" charset="0"/>
              </a:rPr>
              <a:t> </a:t>
            </a:r>
            <a:r>
              <a:rPr lang="en-US" dirty="0" smtClean="0"/>
              <a:t>How can classical conditioning influence people to develop a positive (or negative) attitude towards a conditioned stimulus? How can classical conditioning explain then prejudiced attitudes about groups because of negative information in the media? How do advertisers take advantage of classical conditioning to sell products?</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b="1" dirty="0" smtClean="0">
              <a:latin typeface="Arial" charset="0"/>
              <a:cs typeface="Arial" charset="0"/>
            </a:endParaRPr>
          </a:p>
        </p:txBody>
      </p:sp>
    </p:spTree>
    <p:extLst>
      <p:ext uri="{BB962C8B-B14F-4D97-AF65-F5344CB8AC3E}">
        <p14:creationId xmlns:p14="http://schemas.microsoft.com/office/powerpoint/2010/main" val="424125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079607-9B4D-4BA1-A214-890356493FE2}" type="slidenum">
              <a:rPr lang="en-US" smtClean="0"/>
              <a:pPr eaLnBrk="1" hangingPunct="1"/>
              <a:t>9</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Arial" charset="0"/>
              </a:rPr>
              <a:t>Figure 7.2: </a:t>
            </a:r>
            <a:r>
              <a:rPr lang="en-US" dirty="0" smtClean="0">
                <a:latin typeface="Arial" charset="0"/>
                <a:cs typeface="Arial" charset="0"/>
              </a:rPr>
              <a:t>Ivan Pavlov proposed classical conditioning theory.</a:t>
            </a:r>
            <a:endParaRPr lang="en-US" b="1" dirty="0" smtClean="0">
              <a:latin typeface="Arial" charset="0"/>
              <a:cs typeface="Arial" charset="0"/>
            </a:endParaRPr>
          </a:p>
        </p:txBody>
      </p:sp>
    </p:spTree>
    <p:extLst>
      <p:ext uri="{BB962C8B-B14F-4D97-AF65-F5344CB8AC3E}">
        <p14:creationId xmlns:p14="http://schemas.microsoft.com/office/powerpoint/2010/main" val="332344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Title Slide">
    <p:bg>
      <p:bgPr>
        <a:gradFill flip="none" rotWithShape="1">
          <a:gsLst>
            <a:gs pos="0">
              <a:srgbClr val="257191"/>
            </a:gs>
            <a:gs pos="89000">
              <a:srgbClr val="E7F0EB"/>
            </a:gs>
            <a:gs pos="43000">
              <a:srgbClr val="A0C5CD"/>
            </a:gs>
            <a:gs pos="100000">
              <a:srgbClr val="F8F2E2"/>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0" y="1371599"/>
            <a:ext cx="1600200" cy="1472184"/>
          </a:xfrm>
        </p:spPr>
        <p:txBody>
          <a:bodyPr anchor="ctr" anchorCtr="0">
            <a:noAutofit/>
          </a:bodyPr>
          <a:lstStyle>
            <a:lvl1pPr marL="0" indent="0" algn="ctr">
              <a:buNone/>
              <a:defRPr sz="8000" baseline="0">
                <a:solidFill>
                  <a:srgbClr val="FFC000"/>
                </a:solidFill>
                <a:effectLst>
                  <a:outerShdw blurRad="50800" dist="25400" dir="2700000" algn="tl" rotWithShape="0">
                    <a:schemeClr val="tx1">
                      <a:alpha val="80000"/>
                    </a:schemeClr>
                  </a:outerShdw>
                </a:effectLst>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t>
            </a:r>
            <a:endParaRPr lang="en-US" dirty="0"/>
          </a:p>
        </p:txBody>
      </p:sp>
      <p:sp>
        <p:nvSpPr>
          <p:cNvPr id="2" name="Title 1"/>
          <p:cNvSpPr>
            <a:spLocks noGrp="1"/>
          </p:cNvSpPr>
          <p:nvPr>
            <p:ph type="ctrTitle"/>
          </p:nvPr>
        </p:nvSpPr>
        <p:spPr>
          <a:xfrm>
            <a:off x="4953000" y="2971800"/>
            <a:ext cx="3886200" cy="2710827"/>
          </a:xfrm>
          <a:prstGeom prst="rect">
            <a:avLst/>
          </a:prstGeom>
          <a:noFill/>
        </p:spPr>
        <p:txBody>
          <a:bodyPr anchor="t">
            <a:noAutofit/>
          </a:bodyPr>
          <a:lstStyle>
            <a:lvl1pPr algn="ctr">
              <a:defRPr sz="3600" b="0">
                <a:solidFill>
                  <a:schemeClr val="tx1"/>
                </a:solidFill>
                <a:effectLst/>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0"/>
          </p:nvPr>
        </p:nvSpPr>
        <p:spPr/>
        <p:txBody>
          <a:bodyPr/>
          <a:lstStyle/>
          <a:p>
            <a:fld id="{4825263F-CFBD-4D4E-A762-BCD1710B4A93}" type="slidenum">
              <a:rPr lang="en-US" smtClean="0"/>
              <a:pPr/>
              <a:t>‹#›</a:t>
            </a:fld>
            <a:endParaRPr lang="en-US" dirty="0"/>
          </a:p>
        </p:txBody>
      </p:sp>
      <p:sp>
        <p:nvSpPr>
          <p:cNvPr id="7" name="Footer Placeholder 6"/>
          <p:cNvSpPr>
            <a:spLocks noGrp="1"/>
          </p:cNvSpPr>
          <p:nvPr>
            <p:ph type="ftr" sz="quarter" idx="11"/>
          </p:nvPr>
        </p:nvSpPr>
        <p:spPr>
          <a:xfrm>
            <a:off x="152400" y="6416675"/>
            <a:ext cx="4419600" cy="365125"/>
          </a:xfrm>
        </p:spPr>
        <p:txBody>
          <a:bodyPr/>
          <a:lstStyle/>
          <a:p>
            <a:r>
              <a:rPr lang="en-US" dirty="0" smtClean="0"/>
              <a:t>Copyright © 2017 Cengage Learning. All Rights Reserved.</a:t>
            </a:r>
          </a:p>
        </p:txBody>
      </p:sp>
      <p:pic>
        <p:nvPicPr>
          <p:cNvPr id="8" name="Picture 7"/>
          <p:cNvPicPr>
            <a:picLocks noChangeAspect="1"/>
          </p:cNvPicPr>
          <p:nvPr userDrawn="1"/>
        </p:nvPicPr>
        <p:blipFill>
          <a:blip r:embed="rId2"/>
          <a:stretch>
            <a:fillRect/>
          </a:stretch>
        </p:blipFill>
        <p:spPr>
          <a:xfrm>
            <a:off x="533400" y="990600"/>
            <a:ext cx="3865918" cy="47548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60313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solidFill>
            <a:srgbClr val="2A81A6">
              <a:alpha val="32000"/>
            </a:srgbClr>
          </a:solidFill>
        </p:spPr>
        <p:txBody>
          <a:bodyPr/>
          <a:lstStyle/>
          <a:p>
            <a:r>
              <a:rPr lang="en-US" dirty="0" smtClean="0"/>
              <a:t>Click to edit Master title style</a:t>
            </a:r>
            <a:endParaRPr lang="en-US" dirty="0"/>
          </a:p>
        </p:txBody>
      </p:sp>
      <p:sp>
        <p:nvSpPr>
          <p:cNvPr id="4" name="Footer Placeholder 3"/>
          <p:cNvSpPr>
            <a:spLocks noGrp="1"/>
          </p:cNvSpPr>
          <p:nvPr>
            <p:ph type="ftr" sz="quarter" idx="10"/>
          </p:nvPr>
        </p:nvSpPr>
        <p:spPr/>
        <p:txBody>
          <a:bodyPr/>
          <a:lstStyle/>
          <a:p>
            <a:r>
              <a:rPr lang="en-US" dirty="0" smtClean="0"/>
              <a:t>Copyright © 2017 Cengage Learning. All Rights Reserved.</a:t>
            </a:r>
          </a:p>
        </p:txBody>
      </p:sp>
      <p:sp>
        <p:nvSpPr>
          <p:cNvPr id="7" name="Slide Number Placeholder 6"/>
          <p:cNvSpPr>
            <a:spLocks noGrp="1"/>
          </p:cNvSpPr>
          <p:nvPr>
            <p:ph type="sldNum" sz="quarter" idx="11"/>
          </p:nvPr>
        </p:nvSpPr>
        <p:spPr/>
        <p:txBody>
          <a:bodyPr/>
          <a:lstStyle/>
          <a:p>
            <a:fld id="{4825263F-CFBD-4D4E-A762-BCD1710B4A93}" type="slidenum">
              <a:rPr lang="en-US" smtClean="0"/>
              <a:pPr/>
              <a:t>‹#›</a:t>
            </a:fld>
            <a:endParaRPr lang="en-US" dirty="0"/>
          </a:p>
        </p:txBody>
      </p:sp>
      <p:cxnSp>
        <p:nvCxnSpPr>
          <p:cNvPr id="6" name="Straight Connector 5"/>
          <p:cNvCxnSpPr/>
          <p:nvPr userDrawn="1"/>
        </p:nvCxnSpPr>
        <p:spPr>
          <a:xfrm>
            <a:off x="3629" y="6858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1143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935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A81A6">
              <a:alpha val="32000"/>
            </a:srgbClr>
          </a:solidFill>
        </p:spPr>
        <p:txBody>
          <a:bodyPr/>
          <a:lstStyle/>
          <a:p>
            <a:r>
              <a:rPr lang="en-US" dirty="0" smtClean="0"/>
              <a:t>Click to edit Master title style</a:t>
            </a:r>
            <a:endParaRPr lang="en-US" dirty="0"/>
          </a:p>
        </p:txBody>
      </p:sp>
      <p:sp>
        <p:nvSpPr>
          <p:cNvPr id="4" name="Footer Placeholder 3"/>
          <p:cNvSpPr>
            <a:spLocks noGrp="1"/>
          </p:cNvSpPr>
          <p:nvPr>
            <p:ph type="ftr" sz="quarter" idx="10"/>
          </p:nvPr>
        </p:nvSpPr>
        <p:spPr/>
        <p:txBody>
          <a:bodyPr/>
          <a:lstStyle/>
          <a:p>
            <a:r>
              <a:rPr lang="en-US" dirty="0" smtClean="0"/>
              <a:t>Copyright © 2017 Cengage Learning. All Rights Reserved.</a:t>
            </a:r>
          </a:p>
        </p:txBody>
      </p:sp>
      <p:sp>
        <p:nvSpPr>
          <p:cNvPr id="7" name="Slide Number Placeholder 6"/>
          <p:cNvSpPr>
            <a:spLocks noGrp="1"/>
          </p:cNvSpPr>
          <p:nvPr>
            <p:ph type="sldNum" sz="quarter" idx="11"/>
          </p:nvPr>
        </p:nvSpPr>
        <p:spPr/>
        <p:txBody>
          <a:bodyPr/>
          <a:lstStyle/>
          <a:p>
            <a:fld id="{4825263F-CFBD-4D4E-A762-BCD1710B4A93}" type="slidenum">
              <a:rPr lang="en-US" smtClean="0"/>
              <a:pPr/>
              <a:t>‹#›</a:t>
            </a:fld>
            <a:endParaRPr lang="en-US" dirty="0"/>
          </a:p>
        </p:txBody>
      </p:sp>
      <p:cxnSp>
        <p:nvCxnSpPr>
          <p:cNvPr id="6" name="Straight Connector 5"/>
          <p:cNvCxnSpPr/>
          <p:nvPr userDrawn="1"/>
        </p:nvCxnSpPr>
        <p:spPr>
          <a:xfrm>
            <a:off x="3629" y="6858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1143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919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825263F-CFBD-4D4E-A762-BCD1710B4A93}" type="slidenum">
              <a:rPr lang="en-US" smtClean="0"/>
              <a:t>‹#›</a:t>
            </a:fld>
            <a:endParaRPr lang="en-US" dirty="0"/>
          </a:p>
        </p:txBody>
      </p:sp>
      <p:sp>
        <p:nvSpPr>
          <p:cNvPr id="2" name="Footer Placeholder 1"/>
          <p:cNvSpPr>
            <a:spLocks noGrp="1"/>
          </p:cNvSpPr>
          <p:nvPr>
            <p:ph type="ftr" sz="quarter" idx="13"/>
          </p:nvPr>
        </p:nvSpPr>
        <p:spPr/>
        <p:txBody>
          <a:bodyPr/>
          <a:lstStyle/>
          <a:p>
            <a:r>
              <a:rPr lang="en-US" dirty="0" smtClean="0"/>
              <a:t>Copyright © 2017 Cengage Learning. All Rights Reserved.</a:t>
            </a:r>
          </a:p>
        </p:txBody>
      </p:sp>
    </p:spTree>
    <p:extLst>
      <p:ext uri="{BB962C8B-B14F-4D97-AF65-F5344CB8AC3E}">
        <p14:creationId xmlns:p14="http://schemas.microsoft.com/office/powerpoint/2010/main" val="39561784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1BB"/>
            </a:gs>
            <a:gs pos="0">
              <a:schemeClr val="accent1">
                <a:lumMod val="45000"/>
                <a:lumOff val="55000"/>
              </a:schemeClr>
            </a:gs>
            <a:gs pos="0">
              <a:schemeClr val="accent1">
                <a:alpha val="0"/>
                <a:lumMod val="0"/>
                <a:lumOff val="100000"/>
              </a:schemeClr>
            </a:gs>
            <a:gs pos="100000">
              <a:srgbClr val="DDDDD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65237"/>
            <a:ext cx="82296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a:lstStyle>
            <a:lvl1pPr algn="r">
              <a:defRPr sz="1600">
                <a:solidFill>
                  <a:srgbClr val="0071BB"/>
                </a:solidFill>
              </a:defRPr>
            </a:lvl1pPr>
          </a:lstStyle>
          <a:p>
            <a:fld id="{4825263F-CFBD-4D4E-A762-BCD1710B4A93}" type="slidenum">
              <a:rPr lang="en-US" smtClean="0"/>
              <a:pPr/>
              <a:t>‹#›</a:t>
            </a:fld>
            <a:endParaRPr lang="en-US" dirty="0"/>
          </a:p>
        </p:txBody>
      </p:sp>
      <p:sp>
        <p:nvSpPr>
          <p:cNvPr id="2" name="Title Placeholder 1"/>
          <p:cNvSpPr>
            <a:spLocks noGrp="1"/>
          </p:cNvSpPr>
          <p:nvPr>
            <p:ph type="title"/>
          </p:nvPr>
        </p:nvSpPr>
        <p:spPr>
          <a:xfrm>
            <a:off x="0" y="0"/>
            <a:ext cx="9144000" cy="1143000"/>
          </a:xfrm>
          <a:prstGeom prst="rect">
            <a:avLst/>
          </a:prstGeom>
          <a:gradFill>
            <a:gsLst>
              <a:gs pos="0">
                <a:srgbClr val="257191">
                  <a:lumMod val="92000"/>
                  <a:lumOff val="8000"/>
                </a:srgbClr>
              </a:gs>
              <a:gs pos="93000">
                <a:srgbClr val="E7F0EB"/>
              </a:gs>
            </a:gsLst>
            <a:lin ang="5400000" scaled="1"/>
          </a:gradFill>
        </p:spPr>
        <p:txBody>
          <a:bodyPr vert="horz" lIns="91440" tIns="45720" rIns="91440" bIns="45720" rtlCol="0" anchor="ctr">
            <a:normAutofit/>
          </a:bodyPr>
          <a:lstStyle/>
          <a:p>
            <a:r>
              <a:rPr lang="en-US" dirty="0" smtClean="0"/>
              <a:t>Click to edit Master title style</a:t>
            </a:r>
            <a:endParaRPr lang="en-US" dirty="0"/>
          </a:p>
        </p:txBody>
      </p:sp>
      <p:cxnSp>
        <p:nvCxnSpPr>
          <p:cNvPr id="7" name="Straight Connector 6"/>
          <p:cNvCxnSpPr/>
          <p:nvPr/>
        </p:nvCxnSpPr>
        <p:spPr>
          <a:xfrm>
            <a:off x="3629" y="6858000"/>
            <a:ext cx="9140371" cy="0"/>
          </a:xfrm>
          <a:prstGeom prst="line">
            <a:avLst/>
          </a:prstGeom>
          <a:ln w="38100" cmpd="sng">
            <a:solidFill>
              <a:srgbClr val="EBC50A"/>
            </a:solidFill>
          </a:ln>
          <a:effectLst>
            <a:outerShdw dist="12700" dir="2700000" sx="1000" sy="1000" algn="tl" rotWithShape="0">
              <a:schemeClr val="tx1"/>
            </a:outerShdw>
          </a:effectLst>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3"/>
          </p:nvPr>
        </p:nvSpPr>
        <p:spPr>
          <a:xfrm>
            <a:off x="152400" y="6416675"/>
            <a:ext cx="4419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Copyright © 2017 Cengage Learning. All Rights Reserved.</a:t>
            </a:r>
          </a:p>
        </p:txBody>
      </p:sp>
    </p:spTree>
    <p:extLst>
      <p:ext uri="{BB962C8B-B14F-4D97-AF65-F5344CB8AC3E}">
        <p14:creationId xmlns:p14="http://schemas.microsoft.com/office/powerpoint/2010/main" val="157804961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Lst>
  <p:timing>
    <p:tnLst>
      <p:par>
        <p:cTn id="1" dur="indefinite" restart="never" nodeType="tmRoot"/>
      </p:par>
    </p:tnLst>
  </p:timing>
  <p:hf sldNum="0" hdr="0" dt="0"/>
  <p:txStyles>
    <p:titleStyle>
      <a:lvl1pPr algn="ctr" defTabSz="914400" rtl="0" eaLnBrk="1" latinLnBrk="0" hangingPunct="1">
        <a:spcBef>
          <a:spcPct val="0"/>
        </a:spcBef>
        <a:buNone/>
        <a:defRPr sz="36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p:txBody>
          <a:bodyPr/>
          <a:lstStyle/>
          <a:p>
            <a:r>
              <a:rPr lang="en-US" dirty="0" smtClean="0"/>
              <a:t>7</a:t>
            </a:r>
          </a:p>
        </p:txBody>
      </p:sp>
      <p:sp>
        <p:nvSpPr>
          <p:cNvPr id="3074" name="Title 1"/>
          <p:cNvSpPr>
            <a:spLocks noGrp="1"/>
          </p:cNvSpPr>
          <p:nvPr>
            <p:ph type="ctrTitle"/>
          </p:nvPr>
        </p:nvSpPr>
        <p:spPr/>
        <p:txBody>
          <a:bodyPr/>
          <a:lstStyle/>
          <a:p>
            <a:r>
              <a:rPr lang="en-US" dirty="0"/>
              <a:t>Attitudes, Beliefs, and Consistency</a:t>
            </a:r>
          </a:p>
        </p:txBody>
      </p:sp>
      <p:sp>
        <p:nvSpPr>
          <p:cNvPr id="307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Copyright © 2017 Cengage Learning.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idx="1"/>
          </p:nvPr>
        </p:nvSpPr>
        <p:spPr/>
        <p:txBody>
          <a:bodyPr/>
          <a:lstStyle/>
          <a:p>
            <a:r>
              <a:rPr lang="en-US" dirty="0" smtClean="0"/>
              <a:t>Operant conditioning</a:t>
            </a:r>
          </a:p>
          <a:p>
            <a:pPr lvl="1"/>
            <a:r>
              <a:rPr lang="en-US" dirty="0" smtClean="0"/>
              <a:t>People are more likely to repeat behaviors that have been rewarded</a:t>
            </a:r>
          </a:p>
          <a:p>
            <a:pPr lvl="2"/>
            <a:r>
              <a:rPr lang="en-US" dirty="0" smtClean="0"/>
              <a:t>Less likely to repeat behaviors that have been punished</a:t>
            </a:r>
          </a:p>
          <a:p>
            <a:r>
              <a:rPr lang="en-US" dirty="0" smtClean="0"/>
              <a:t>Social learning </a:t>
            </a:r>
          </a:p>
          <a:p>
            <a:pPr lvl="1"/>
            <a:r>
              <a:rPr lang="en-US" dirty="0" smtClean="0"/>
              <a:t>People are more likely to imitate behaviors if they have seen others rewarded for them</a:t>
            </a:r>
          </a:p>
          <a:p>
            <a:pPr lvl="2"/>
            <a:r>
              <a:rPr lang="en-US" dirty="0" smtClean="0"/>
              <a:t>Less likely to imitate behaviors if they have seen others punished for them</a:t>
            </a:r>
          </a:p>
        </p:txBody>
      </p:sp>
      <p:sp>
        <p:nvSpPr>
          <p:cNvPr id="13314" name="Rectangle 4"/>
          <p:cNvSpPr>
            <a:spLocks noGrp="1" noChangeArrowheads="1"/>
          </p:cNvSpPr>
          <p:nvPr>
            <p:ph type="title"/>
          </p:nvPr>
        </p:nvSpPr>
        <p:spPr/>
        <p:txBody>
          <a:bodyPr/>
          <a:lstStyle/>
          <a:p>
            <a:r>
              <a:rPr lang="en-US" dirty="0" smtClean="0"/>
              <a:t>How Attitudes Are Formed (cont’d.)</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idx="1"/>
          </p:nvPr>
        </p:nvSpPr>
        <p:spPr/>
        <p:txBody>
          <a:bodyPr/>
          <a:lstStyle/>
          <a:p>
            <a:r>
              <a:rPr lang="en-US" dirty="0" smtClean="0"/>
              <a:t>Attitude polarization </a:t>
            </a:r>
          </a:p>
          <a:p>
            <a:pPr lvl="1"/>
            <a:r>
              <a:rPr lang="en-US" dirty="0" smtClean="0"/>
              <a:t>People’s attitudes become more extreme as they reflect on them</a:t>
            </a:r>
          </a:p>
          <a:p>
            <a:pPr lvl="2"/>
            <a:r>
              <a:rPr lang="en-US" dirty="0" smtClean="0"/>
              <a:t>May generate new ideas or insights not considered when initial attitudes were formed </a:t>
            </a:r>
          </a:p>
          <a:p>
            <a:pPr lvl="1"/>
            <a:r>
              <a:rPr lang="en-US" dirty="0" smtClean="0"/>
              <a:t>People with strong attitudes on certain issues may evaluate relevant evidence in a bias manner </a:t>
            </a:r>
          </a:p>
        </p:txBody>
      </p:sp>
      <p:sp>
        <p:nvSpPr>
          <p:cNvPr id="14338" name="Rectangle 4"/>
          <p:cNvSpPr>
            <a:spLocks noGrp="1" noChangeArrowheads="1"/>
          </p:cNvSpPr>
          <p:nvPr>
            <p:ph type="title"/>
          </p:nvPr>
        </p:nvSpPr>
        <p:spPr/>
        <p:txBody>
          <a:bodyPr/>
          <a:lstStyle/>
          <a:p>
            <a:r>
              <a:rPr lang="en-US" dirty="0" smtClean="0"/>
              <a:t>Polarization </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idx="1"/>
          </p:nvPr>
        </p:nvSpPr>
        <p:spPr/>
        <p:txBody>
          <a:bodyPr/>
          <a:lstStyle/>
          <a:p>
            <a:r>
              <a:rPr lang="en-US" dirty="0" smtClean="0"/>
              <a:t>Commonalities in theories about consistency</a:t>
            </a:r>
          </a:p>
          <a:p>
            <a:pPr lvl="1"/>
            <a:r>
              <a:rPr lang="en-US" dirty="0" smtClean="0"/>
              <a:t>Specify conditions required for consistency and inconsistency</a:t>
            </a:r>
          </a:p>
          <a:p>
            <a:pPr lvl="1"/>
            <a:r>
              <a:rPr lang="en-US" dirty="0" smtClean="0"/>
              <a:t>Assume inconsistency is unpleasant</a:t>
            </a:r>
          </a:p>
          <a:p>
            <a:pPr lvl="1"/>
            <a:r>
              <a:rPr lang="en-US" dirty="0" smtClean="0"/>
              <a:t>Specify conditions required to restore consistency</a:t>
            </a:r>
          </a:p>
        </p:txBody>
      </p:sp>
      <p:sp>
        <p:nvSpPr>
          <p:cNvPr id="15362" name="Rectangle 4"/>
          <p:cNvSpPr>
            <a:spLocks noGrp="1" noChangeArrowheads="1"/>
          </p:cNvSpPr>
          <p:nvPr>
            <p:ph type="title"/>
          </p:nvPr>
        </p:nvSpPr>
        <p:spPr/>
        <p:txBody>
          <a:bodyPr/>
          <a:lstStyle/>
          <a:p>
            <a:r>
              <a:rPr lang="en-US" dirty="0" smtClean="0"/>
              <a:t>Consistency</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idx="1"/>
          </p:nvPr>
        </p:nvSpPr>
        <p:spPr/>
        <p:txBody>
          <a:bodyPr/>
          <a:lstStyle/>
          <a:p>
            <a:r>
              <a:rPr lang="en-US" dirty="0" smtClean="0"/>
              <a:t>Cognitive dissonance theory</a:t>
            </a:r>
          </a:p>
          <a:p>
            <a:pPr lvl="1"/>
            <a:r>
              <a:rPr lang="en-US" dirty="0" smtClean="0"/>
              <a:t>Inconsistencies produce psychological discomfort</a:t>
            </a:r>
          </a:p>
          <a:p>
            <a:pPr lvl="2"/>
            <a:r>
              <a:rPr lang="en-US" dirty="0" smtClean="0"/>
              <a:t>Leads people to rationalize their behavior or change their attitudes</a:t>
            </a:r>
          </a:p>
          <a:p>
            <a:pPr lvl="1"/>
            <a:r>
              <a:rPr lang="en-US" dirty="0" smtClean="0"/>
              <a:t>People want to maintain consistency </a:t>
            </a:r>
          </a:p>
        </p:txBody>
      </p:sp>
      <p:sp>
        <p:nvSpPr>
          <p:cNvPr id="17410" name="Rectangle 4"/>
          <p:cNvSpPr>
            <a:spLocks noGrp="1" noChangeArrowheads="1"/>
          </p:cNvSpPr>
          <p:nvPr>
            <p:ph type="title"/>
          </p:nvPr>
        </p:nvSpPr>
        <p:spPr/>
        <p:txBody>
          <a:bodyPr/>
          <a:lstStyle/>
          <a:p>
            <a:r>
              <a:rPr lang="en-US" dirty="0" smtClean="0"/>
              <a:t>Cognitive Dissonance and Attitude Change</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587" y="1219200"/>
            <a:ext cx="7302825" cy="484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A Study on Cognitive Dissonance</a:t>
            </a:r>
            <a:endParaRPr lang="en-US" dirty="0"/>
          </a:p>
        </p:txBody>
      </p:sp>
      <p:sp>
        <p:nvSpPr>
          <p:cNvPr id="3" name="Footer Placeholder 2"/>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5"/>
          <p:cNvSpPr>
            <a:spLocks noGrp="1" noChangeArrowheads="1"/>
          </p:cNvSpPr>
          <p:nvPr>
            <p:ph idx="1"/>
          </p:nvPr>
        </p:nvSpPr>
        <p:spPr>
          <a:xfrm>
            <a:off x="457200" y="1600200"/>
            <a:ext cx="8382000" cy="4525963"/>
          </a:xfrm>
        </p:spPr>
        <p:txBody>
          <a:bodyPr>
            <a:normAutofit lnSpcReduction="10000"/>
          </a:bodyPr>
          <a:lstStyle/>
          <a:p>
            <a:r>
              <a:rPr lang="en-US" dirty="0" smtClean="0"/>
              <a:t>Effort justification</a:t>
            </a:r>
          </a:p>
          <a:p>
            <a:pPr lvl="1"/>
            <a:r>
              <a:rPr lang="en-US" dirty="0" smtClean="0"/>
              <a:t>When people suffer, work hard, or make sacrifices, they will try to convince themselves that it is worthwhile</a:t>
            </a:r>
          </a:p>
          <a:p>
            <a:r>
              <a:rPr lang="en-US" dirty="0" smtClean="0"/>
              <a:t>Justifying choices </a:t>
            </a:r>
          </a:p>
          <a:p>
            <a:pPr lvl="1"/>
            <a:r>
              <a:rPr lang="en-US" dirty="0" smtClean="0"/>
              <a:t>Post-decision dissonance: cognitive dissonance experienced after making a difficult choice</a:t>
            </a:r>
          </a:p>
          <a:p>
            <a:pPr lvl="2"/>
            <a:r>
              <a:rPr lang="en-US" dirty="0" smtClean="0"/>
              <a:t>Reduced by increasing attractiveness of chosen alternative and decreasing attractiveness of rejected </a:t>
            </a:r>
          </a:p>
        </p:txBody>
      </p:sp>
      <p:sp>
        <p:nvSpPr>
          <p:cNvPr id="19458" name="Rectangle 4"/>
          <p:cNvSpPr>
            <a:spLocks noGrp="1" noChangeArrowheads="1"/>
          </p:cNvSpPr>
          <p:nvPr>
            <p:ph type="title"/>
          </p:nvPr>
        </p:nvSpPr>
        <p:spPr/>
        <p:txBody>
          <a:bodyPr/>
          <a:lstStyle/>
          <a:p>
            <a:r>
              <a:rPr lang="en-US" dirty="0" smtClean="0"/>
              <a:t>Justifying Effort and Choices</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r>
              <a:rPr lang="en-US" dirty="0" smtClean="0"/>
              <a:t>Would you eat a bug or a worm?</a:t>
            </a:r>
          </a:p>
          <a:p>
            <a:pPr lvl="1"/>
            <a:r>
              <a:rPr lang="en-US" dirty="0" smtClean="0"/>
              <a:t>Subjects unwilling to eat a worm changed their opinion after being told they would have to eat the worm, and were given time to think about it </a:t>
            </a:r>
          </a:p>
          <a:p>
            <a:pPr lvl="1"/>
            <a:r>
              <a:rPr lang="en-US" dirty="0" smtClean="0"/>
              <a:t>People are willing to suffer, if they are expecting to suffer—but only if they have changed their attitudes</a:t>
            </a:r>
          </a:p>
        </p:txBody>
      </p:sp>
      <p:sp>
        <p:nvSpPr>
          <p:cNvPr id="20482" name="Rectangle 2"/>
          <p:cNvSpPr>
            <a:spLocks noGrp="1" noChangeArrowheads="1"/>
          </p:cNvSpPr>
          <p:nvPr>
            <p:ph type="title"/>
          </p:nvPr>
        </p:nvSpPr>
        <p:spPr/>
        <p:txBody>
          <a:bodyPr/>
          <a:lstStyle/>
          <a:p>
            <a:r>
              <a:rPr lang="en-US" dirty="0" smtClean="0"/>
              <a:t>Food for Thought</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Dissonance is marked by both arousal and unpleasant arousal</a:t>
            </a:r>
          </a:p>
          <a:p>
            <a:pPr lvl="1"/>
            <a:r>
              <a:rPr lang="en-US" dirty="0" smtClean="0"/>
              <a:t>It feels bad</a:t>
            </a:r>
          </a:p>
          <a:p>
            <a:r>
              <a:rPr lang="en-US" dirty="0" smtClean="0"/>
              <a:t>People expect each other to be consistent</a:t>
            </a:r>
          </a:p>
          <a:p>
            <a:pPr lvl="1"/>
            <a:r>
              <a:rPr lang="en-US" dirty="0" smtClean="0"/>
              <a:t>Reject inconsistency </a:t>
            </a:r>
          </a:p>
          <a:p>
            <a:r>
              <a:rPr lang="en-US" dirty="0" smtClean="0"/>
              <a:t>Self-presentation plays an important role </a:t>
            </a:r>
          </a:p>
          <a:p>
            <a:pPr lvl="1"/>
            <a:r>
              <a:rPr lang="en-US" dirty="0" smtClean="0"/>
              <a:t>Convincing others convinces yourself </a:t>
            </a:r>
          </a:p>
          <a:p>
            <a:r>
              <a:rPr lang="en-US" dirty="0" smtClean="0"/>
              <a:t>Dissonance theory and the media</a:t>
            </a:r>
          </a:p>
          <a:p>
            <a:pPr lvl="1"/>
            <a:r>
              <a:rPr lang="en-US" dirty="0" smtClean="0"/>
              <a:t>Filter bubbles: forced selective exposure </a:t>
            </a:r>
            <a:endParaRPr lang="en-US" dirty="0"/>
          </a:p>
        </p:txBody>
      </p:sp>
      <p:sp>
        <p:nvSpPr>
          <p:cNvPr id="2" name="Title 1"/>
          <p:cNvSpPr>
            <a:spLocks noGrp="1"/>
          </p:cNvSpPr>
          <p:nvPr>
            <p:ph type="title"/>
          </p:nvPr>
        </p:nvSpPr>
        <p:spPr/>
        <p:txBody>
          <a:bodyPr/>
          <a:lstStyle/>
          <a:p>
            <a:r>
              <a:rPr lang="en-US" dirty="0" smtClean="0"/>
              <a:t>Advances in Dissonance Theory </a:t>
            </a:r>
            <a:endParaRPr lang="en-US" dirty="0"/>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idx="1"/>
          </p:nvPr>
        </p:nvSpPr>
        <p:spPr/>
        <p:txBody>
          <a:bodyPr/>
          <a:lstStyle/>
          <a:p>
            <a:r>
              <a:rPr lang="en-US" dirty="0" smtClean="0"/>
              <a:t>The drive toward consistency most likely involves both parts of the duplex mind</a:t>
            </a:r>
          </a:p>
          <a:p>
            <a:pPr lvl="1"/>
            <a:r>
              <a:rPr lang="en-US" dirty="0" smtClean="0"/>
              <a:t>Automatic system learns to detect inconsistencies and send out alarm signals (distress, arousal)</a:t>
            </a:r>
          </a:p>
          <a:p>
            <a:pPr lvl="2"/>
            <a:r>
              <a:rPr lang="en-US" dirty="0" smtClean="0"/>
              <a:t>Deliberate system finds some resolution to the inconsistency by thinking about how to rationalize or rethink things</a:t>
            </a:r>
          </a:p>
        </p:txBody>
      </p:sp>
      <p:sp>
        <p:nvSpPr>
          <p:cNvPr id="21506" name="Rectangle 4"/>
          <p:cNvSpPr>
            <a:spLocks noGrp="1" noChangeArrowheads="1"/>
          </p:cNvSpPr>
          <p:nvPr>
            <p:ph type="title"/>
          </p:nvPr>
        </p:nvSpPr>
        <p:spPr/>
        <p:txBody>
          <a:bodyPr>
            <a:noAutofit/>
          </a:bodyPr>
          <a:lstStyle/>
          <a:p>
            <a:r>
              <a:rPr lang="en-US" dirty="0" smtClean="0"/>
              <a:t>Is the Drive for Consistency Rooted in Nature or Nurture?</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Gordon Allport </a:t>
            </a:r>
          </a:p>
          <a:p>
            <a:pPr lvl="1"/>
            <a:r>
              <a:rPr lang="en-US" dirty="0" smtClean="0"/>
              <a:t>Attitude is the most important concept in psychology</a:t>
            </a:r>
          </a:p>
          <a:p>
            <a:r>
              <a:rPr lang="en-US" dirty="0" smtClean="0"/>
              <a:t>Alan Wicker</a:t>
            </a:r>
          </a:p>
          <a:p>
            <a:pPr lvl="1"/>
            <a:r>
              <a:rPr lang="en-US" dirty="0" smtClean="0"/>
              <a:t>Attitudes are a trivial, peripheral phenomenon</a:t>
            </a:r>
          </a:p>
          <a:p>
            <a:pPr lvl="1"/>
            <a:r>
              <a:rPr lang="en-US" dirty="0" smtClean="0"/>
              <a:t>A–B problem: problem of inconsistency between attitudes (A) and behaviors (B)</a:t>
            </a:r>
            <a:endParaRPr lang="en-US" dirty="0"/>
          </a:p>
        </p:txBody>
      </p:sp>
      <p:sp>
        <p:nvSpPr>
          <p:cNvPr id="2" name="Title 1"/>
          <p:cNvSpPr>
            <a:spLocks noGrp="1"/>
          </p:cNvSpPr>
          <p:nvPr>
            <p:ph type="title"/>
          </p:nvPr>
        </p:nvSpPr>
        <p:spPr/>
        <p:txBody>
          <a:bodyPr/>
          <a:lstStyle/>
          <a:p>
            <a:r>
              <a:rPr lang="en-US" dirty="0" smtClean="0"/>
              <a:t>Attacking Attitudes</a:t>
            </a:r>
            <a:endParaRPr lang="en-US" dirty="0"/>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idx="1"/>
          </p:nvPr>
        </p:nvSpPr>
        <p:spPr>
          <a:xfrm>
            <a:off x="457200" y="1600200"/>
            <a:ext cx="8382000" cy="4525963"/>
          </a:xfrm>
        </p:spPr>
        <p:txBody>
          <a:bodyPr/>
          <a:lstStyle/>
          <a:p>
            <a:r>
              <a:rPr lang="en-US" dirty="0" smtClean="0"/>
              <a:t>Define attitudes and why people have them</a:t>
            </a:r>
          </a:p>
          <a:p>
            <a:r>
              <a:rPr lang="en-US" dirty="0" smtClean="0"/>
              <a:t>Describe how attitudes are formed</a:t>
            </a:r>
          </a:p>
          <a:p>
            <a:r>
              <a:rPr lang="en-US" dirty="0" smtClean="0"/>
              <a:t>Summarize how major consistency theories and the duplex mind relate to attitudes</a:t>
            </a:r>
          </a:p>
          <a:p>
            <a:r>
              <a:rPr lang="en-US" dirty="0" smtClean="0"/>
              <a:t>Explain the relationship between attitudes and behavior</a:t>
            </a:r>
          </a:p>
          <a:p>
            <a:r>
              <a:rPr lang="en-US" dirty="0" smtClean="0"/>
              <a:t>Debate the role of attitudes in coping with trauma</a:t>
            </a:r>
          </a:p>
        </p:txBody>
      </p:sp>
      <p:sp>
        <p:nvSpPr>
          <p:cNvPr id="4098" name="Rectangle 4"/>
          <p:cNvSpPr>
            <a:spLocks noGrp="1" noChangeArrowheads="1"/>
          </p:cNvSpPr>
          <p:nvPr>
            <p:ph type="title"/>
          </p:nvPr>
        </p:nvSpPr>
        <p:spPr/>
        <p:txBody>
          <a:bodyPr/>
          <a:lstStyle/>
          <a:p>
            <a:r>
              <a:rPr lang="en-US" dirty="0" smtClean="0"/>
              <a:t>Learning Objectives </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5"/>
          <p:cNvSpPr>
            <a:spLocks noGrp="1" noChangeArrowheads="1"/>
          </p:cNvSpPr>
          <p:nvPr>
            <p:ph idx="1"/>
          </p:nvPr>
        </p:nvSpPr>
        <p:spPr/>
        <p:txBody>
          <a:bodyPr/>
          <a:lstStyle/>
          <a:p>
            <a:r>
              <a:rPr lang="en-US" dirty="0" smtClean="0"/>
              <a:t>General attitudes and specific behaviors</a:t>
            </a:r>
          </a:p>
          <a:p>
            <a:pPr lvl="1"/>
            <a:r>
              <a:rPr lang="en-US" dirty="0" smtClean="0"/>
              <a:t>Attitudes predict specific behavior, but must measure very specific attitudes</a:t>
            </a:r>
          </a:p>
          <a:p>
            <a:r>
              <a:rPr lang="en-US" dirty="0" smtClean="0"/>
              <a:t>Behavior aggregation</a:t>
            </a:r>
          </a:p>
          <a:p>
            <a:pPr lvl="1"/>
            <a:r>
              <a:rPr lang="en-US" dirty="0" smtClean="0"/>
              <a:t>Combining attitudes across many different behaviors on different occasions</a:t>
            </a:r>
          </a:p>
          <a:p>
            <a:r>
              <a:rPr lang="en-US" dirty="0" smtClean="0"/>
              <a:t>Broad attitudes in context</a:t>
            </a:r>
          </a:p>
          <a:p>
            <a:pPr lvl="1"/>
            <a:r>
              <a:rPr lang="en-US" dirty="0" smtClean="0"/>
              <a:t>Broad attitudes can influence specific behaviors when interpreted here-and-now </a:t>
            </a:r>
          </a:p>
        </p:txBody>
      </p:sp>
      <p:sp>
        <p:nvSpPr>
          <p:cNvPr id="24578" name="Rectangle 4"/>
          <p:cNvSpPr>
            <a:spLocks noGrp="1" noChangeArrowheads="1"/>
          </p:cNvSpPr>
          <p:nvPr>
            <p:ph type="title"/>
          </p:nvPr>
        </p:nvSpPr>
        <p:spPr/>
        <p:txBody>
          <a:bodyPr/>
          <a:lstStyle/>
          <a:p>
            <a:r>
              <a:rPr lang="en-US" dirty="0" smtClean="0"/>
              <a:t>Defending Attitudes</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5"/>
          <p:cNvSpPr>
            <a:spLocks noGrp="1" noChangeArrowheads="1"/>
          </p:cNvSpPr>
          <p:nvPr>
            <p:ph idx="1"/>
          </p:nvPr>
        </p:nvSpPr>
        <p:spPr/>
        <p:txBody>
          <a:bodyPr/>
          <a:lstStyle/>
          <a:p>
            <a:r>
              <a:rPr lang="en-US" dirty="0" smtClean="0"/>
              <a:t>Attitude accessibility</a:t>
            </a:r>
          </a:p>
          <a:p>
            <a:pPr lvl="1"/>
            <a:r>
              <a:rPr lang="en-US" dirty="0" smtClean="0"/>
              <a:t>How easily the attitude comes to mind</a:t>
            </a:r>
          </a:p>
          <a:p>
            <a:r>
              <a:rPr lang="en-US" dirty="0" smtClean="0"/>
              <a:t>Behavioral intentions</a:t>
            </a:r>
          </a:p>
          <a:p>
            <a:pPr lvl="1"/>
            <a:r>
              <a:rPr lang="en-US" dirty="0" smtClean="0"/>
              <a:t>Subjective norms: perceptions about whether significant others think they should perform the behavior</a:t>
            </a:r>
          </a:p>
          <a:p>
            <a:pPr lvl="1"/>
            <a:r>
              <a:rPr lang="en-US" dirty="0" smtClean="0"/>
              <a:t>Perceived behavioral control: person’s beliefs about whether they can perform the behavior</a:t>
            </a:r>
          </a:p>
        </p:txBody>
      </p:sp>
      <p:sp>
        <p:nvSpPr>
          <p:cNvPr id="24578" name="Rectangle 4"/>
          <p:cNvSpPr>
            <a:spLocks noGrp="1" noChangeArrowheads="1"/>
          </p:cNvSpPr>
          <p:nvPr>
            <p:ph type="title"/>
          </p:nvPr>
        </p:nvSpPr>
        <p:spPr/>
        <p:txBody>
          <a:bodyPr/>
          <a:lstStyle/>
          <a:p>
            <a:r>
              <a:rPr lang="en-US" dirty="0" smtClean="0"/>
              <a:t>Defending Attitudes (cont’d.)</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r>
              <a:rPr lang="en-US" dirty="0" smtClean="0"/>
              <a:t>Defending Attitudes (cont’d.)</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pic>
        <p:nvPicPr>
          <p:cNvPr id="2" name="Picture 1"/>
          <p:cNvPicPr>
            <a:picLocks noChangeAspect="1"/>
          </p:cNvPicPr>
          <p:nvPr/>
        </p:nvPicPr>
        <p:blipFill>
          <a:blip r:embed="rId3"/>
          <a:stretch>
            <a:fillRect/>
          </a:stretch>
        </p:blipFill>
        <p:spPr>
          <a:xfrm>
            <a:off x="762000" y="1828800"/>
            <a:ext cx="7235089" cy="41148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Grp="1" noChangeArrowheads="1"/>
          </p:cNvSpPr>
          <p:nvPr>
            <p:ph idx="1"/>
          </p:nvPr>
        </p:nvSpPr>
        <p:spPr/>
        <p:txBody>
          <a:bodyPr/>
          <a:lstStyle/>
          <a:p>
            <a:r>
              <a:rPr lang="en-US" dirty="0" smtClean="0"/>
              <a:t>Belief versus doubting </a:t>
            </a:r>
          </a:p>
          <a:p>
            <a:pPr lvl="1"/>
            <a:r>
              <a:rPr lang="en-US" dirty="0" smtClean="0"/>
              <a:t>Belief is automatic </a:t>
            </a:r>
          </a:p>
          <a:p>
            <a:pPr lvl="1"/>
            <a:r>
              <a:rPr lang="en-US" dirty="0" smtClean="0"/>
              <a:t>Doubt is controlled </a:t>
            </a:r>
          </a:p>
          <a:p>
            <a:r>
              <a:rPr lang="en-US" dirty="0" smtClean="0"/>
              <a:t>Belief perseverance </a:t>
            </a:r>
          </a:p>
          <a:p>
            <a:pPr lvl="1"/>
            <a:r>
              <a:rPr lang="en-US" dirty="0" smtClean="0"/>
              <a:t>Once beliefs form, they are resistant to change, even if the information on which they are based is discredited</a:t>
            </a:r>
          </a:p>
        </p:txBody>
      </p:sp>
      <p:sp>
        <p:nvSpPr>
          <p:cNvPr id="25602" name="Rectangle 4"/>
          <p:cNvSpPr>
            <a:spLocks noGrp="1" noChangeArrowheads="1"/>
          </p:cNvSpPr>
          <p:nvPr>
            <p:ph type="title"/>
          </p:nvPr>
        </p:nvSpPr>
        <p:spPr/>
        <p:txBody>
          <a:bodyPr/>
          <a:lstStyle/>
          <a:p>
            <a:r>
              <a:rPr lang="en-US" dirty="0" smtClean="0"/>
              <a:t>Beliefs and Believing</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5"/>
          <p:cNvSpPr>
            <a:spLocks noGrp="1" noChangeArrowheads="1"/>
          </p:cNvSpPr>
          <p:nvPr>
            <p:ph idx="1"/>
          </p:nvPr>
        </p:nvSpPr>
        <p:spPr/>
        <p:txBody>
          <a:bodyPr/>
          <a:lstStyle/>
          <a:p>
            <a:r>
              <a:rPr lang="en-US" dirty="0" smtClean="0"/>
              <a:t>Beliefs help people understand the world around them</a:t>
            </a:r>
          </a:p>
          <a:p>
            <a:pPr lvl="1"/>
            <a:r>
              <a:rPr lang="en-US" dirty="0" smtClean="0"/>
              <a:t>Coping: how people attempt to deal with traumas and go back to functioning effectively in life </a:t>
            </a:r>
          </a:p>
          <a:p>
            <a:pPr lvl="1"/>
            <a:r>
              <a:rPr lang="en-US" dirty="0" smtClean="0"/>
              <a:t>Cognitive coping: idea that beliefs play a central role in helping people cope with and recover from misfortunes</a:t>
            </a:r>
          </a:p>
        </p:txBody>
      </p:sp>
      <p:sp>
        <p:nvSpPr>
          <p:cNvPr id="28674" name="Rectangle 4"/>
          <p:cNvSpPr>
            <a:spLocks noGrp="1" noChangeArrowheads="1"/>
          </p:cNvSpPr>
          <p:nvPr>
            <p:ph type="title"/>
          </p:nvPr>
        </p:nvSpPr>
        <p:spPr/>
        <p:txBody>
          <a:bodyPr/>
          <a:lstStyle/>
          <a:p>
            <a:r>
              <a:rPr lang="en-US" dirty="0" smtClean="0"/>
              <a:t>Belief and Coping</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5"/>
          <p:cNvSpPr>
            <a:spLocks noGrp="1" noChangeArrowheads="1"/>
          </p:cNvSpPr>
          <p:nvPr>
            <p:ph idx="1"/>
          </p:nvPr>
        </p:nvSpPr>
        <p:spPr/>
        <p:txBody>
          <a:bodyPr/>
          <a:lstStyle/>
          <a:p>
            <a:r>
              <a:rPr lang="en-US" dirty="0" smtClean="0"/>
              <a:t>Assumptive worlds: people live in social worlds with certain beliefs about reality</a:t>
            </a:r>
          </a:p>
          <a:p>
            <a:pPr lvl="1"/>
            <a:r>
              <a:rPr lang="en-US" dirty="0" smtClean="0"/>
              <a:t>The world is benevolent</a:t>
            </a:r>
          </a:p>
          <a:p>
            <a:pPr lvl="1"/>
            <a:r>
              <a:rPr lang="en-US" dirty="0" smtClean="0"/>
              <a:t>The world is fair and just</a:t>
            </a:r>
          </a:p>
          <a:p>
            <a:pPr lvl="1"/>
            <a:r>
              <a:rPr lang="en-US" dirty="0" smtClean="0"/>
              <a:t>I am a good person</a:t>
            </a:r>
          </a:p>
        </p:txBody>
      </p:sp>
      <p:sp>
        <p:nvSpPr>
          <p:cNvPr id="27650" name="Rectangle 4"/>
          <p:cNvSpPr>
            <a:spLocks noGrp="1" noChangeArrowheads="1"/>
          </p:cNvSpPr>
          <p:nvPr>
            <p:ph type="title"/>
          </p:nvPr>
        </p:nvSpPr>
        <p:spPr/>
        <p:txBody>
          <a:bodyPr/>
          <a:lstStyle/>
          <a:p>
            <a:r>
              <a:rPr lang="en-US" dirty="0" smtClean="0"/>
              <a:t>Belief and Coping (cont’d.)</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5"/>
          <p:cNvSpPr>
            <a:spLocks noGrp="1" noChangeArrowheads="1"/>
          </p:cNvSpPr>
          <p:nvPr>
            <p:ph idx="1"/>
          </p:nvPr>
        </p:nvSpPr>
        <p:spPr/>
        <p:txBody>
          <a:bodyPr/>
          <a:lstStyle/>
          <a:p>
            <a:r>
              <a:rPr lang="en-US" dirty="0" smtClean="0"/>
              <a:t>Religious beliefs can help people cope with stress</a:t>
            </a:r>
          </a:p>
          <a:p>
            <a:pPr lvl="1"/>
            <a:r>
              <a:rPr lang="en-US" dirty="0" smtClean="0"/>
              <a:t>People who rely on religion are less likely to fall back on ineffective coping strategies (e.g., drinking)</a:t>
            </a:r>
          </a:p>
          <a:p>
            <a:pPr lvl="1"/>
            <a:r>
              <a:rPr lang="en-US" dirty="0" smtClean="0"/>
              <a:t>Appealing to a superordinate (high, all-encompassing) principle or power is an effective way to reduce dissonance</a:t>
            </a:r>
          </a:p>
        </p:txBody>
      </p:sp>
      <p:sp>
        <p:nvSpPr>
          <p:cNvPr id="29698" name="Rectangle 4"/>
          <p:cNvSpPr>
            <a:spLocks noGrp="1" noChangeArrowheads="1"/>
          </p:cNvSpPr>
          <p:nvPr>
            <p:ph type="title"/>
          </p:nvPr>
        </p:nvSpPr>
        <p:spPr/>
        <p:txBody>
          <a:bodyPr/>
          <a:lstStyle/>
          <a:p>
            <a:r>
              <a:rPr lang="en-US" dirty="0" smtClean="0"/>
              <a:t>Religious Belief</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5"/>
          <p:cNvSpPr>
            <a:spLocks noGrp="1" noChangeArrowheads="1"/>
          </p:cNvSpPr>
          <p:nvPr>
            <p:ph idx="1"/>
          </p:nvPr>
        </p:nvSpPr>
        <p:spPr/>
        <p:txBody>
          <a:bodyPr/>
          <a:lstStyle/>
          <a:p>
            <a:r>
              <a:rPr lang="en-US" dirty="0" smtClean="0"/>
              <a:t>People believe lots of seemingly crazy things</a:t>
            </a:r>
          </a:p>
          <a:p>
            <a:pPr lvl="1"/>
            <a:r>
              <a:rPr lang="en-US" dirty="0" smtClean="0"/>
              <a:t>No rational basis</a:t>
            </a:r>
          </a:p>
          <a:p>
            <a:pPr lvl="2"/>
            <a:r>
              <a:rPr lang="en-US" dirty="0" smtClean="0"/>
              <a:t>Paranormal beliefs</a:t>
            </a:r>
          </a:p>
          <a:p>
            <a:pPr lvl="1"/>
            <a:r>
              <a:rPr lang="en-US" dirty="0" smtClean="0"/>
              <a:t>People who hold irrational beliefs </a:t>
            </a:r>
          </a:p>
          <a:p>
            <a:pPr lvl="2"/>
            <a:r>
              <a:rPr lang="en-US" dirty="0" smtClean="0"/>
              <a:t>More anxious</a:t>
            </a:r>
          </a:p>
          <a:p>
            <a:pPr lvl="2"/>
            <a:r>
              <a:rPr lang="en-US" dirty="0" smtClean="0"/>
              <a:t>Cope less well with terminal illnesses</a:t>
            </a:r>
          </a:p>
          <a:p>
            <a:pPr lvl="2"/>
            <a:r>
              <a:rPr lang="en-US" dirty="0" smtClean="0"/>
              <a:t>More likely to become depressed over time</a:t>
            </a:r>
          </a:p>
          <a:p>
            <a:pPr lvl="2"/>
            <a:r>
              <a:rPr lang="en-US" dirty="0" smtClean="0"/>
              <a:t>Have lower levels of self-esteem</a:t>
            </a:r>
          </a:p>
        </p:txBody>
      </p:sp>
      <p:sp>
        <p:nvSpPr>
          <p:cNvPr id="30722" name="Rectangle 4"/>
          <p:cNvSpPr>
            <a:spLocks noGrp="1" noChangeArrowheads="1"/>
          </p:cNvSpPr>
          <p:nvPr>
            <p:ph type="title"/>
          </p:nvPr>
        </p:nvSpPr>
        <p:spPr/>
        <p:txBody>
          <a:bodyPr/>
          <a:lstStyle/>
          <a:p>
            <a:r>
              <a:rPr lang="en-US" dirty="0" smtClean="0"/>
              <a:t>Irrational Belief</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r>
              <a:rPr lang="en-US" dirty="0" smtClean="0"/>
              <a:t>Attitudes and beliefs reflect how we view the world</a:t>
            </a:r>
          </a:p>
          <a:p>
            <a:r>
              <a:rPr lang="en-US" dirty="0" smtClean="0"/>
              <a:t>Attitudes are formed in two ways (automatically and deliberately) and are fairly stable once formed</a:t>
            </a:r>
          </a:p>
          <a:p>
            <a:r>
              <a:rPr lang="en-US" dirty="0" smtClean="0"/>
              <a:t>Beliefs are the facts and information that we accept as true; they can help us cope or hurt us if they are irrational</a:t>
            </a:r>
          </a:p>
        </p:txBody>
      </p:sp>
      <p:sp>
        <p:nvSpPr>
          <p:cNvPr id="33794" name="Rectangle 2"/>
          <p:cNvSpPr>
            <a:spLocks noGrp="1" noChangeArrowheads="1"/>
          </p:cNvSpPr>
          <p:nvPr>
            <p:ph type="title"/>
          </p:nvPr>
        </p:nvSpPr>
        <p:spPr/>
        <p:txBody>
          <a:bodyPr/>
          <a:lstStyle/>
          <a:p>
            <a:r>
              <a:rPr lang="en-US" dirty="0" smtClean="0"/>
              <a:t>Summary </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Grp="1" noChangeArrowheads="1"/>
          </p:cNvSpPr>
          <p:nvPr>
            <p:ph idx="1"/>
          </p:nvPr>
        </p:nvSpPr>
        <p:spPr/>
        <p:txBody>
          <a:bodyPr/>
          <a:lstStyle/>
          <a:p>
            <a:r>
              <a:rPr lang="en-US" dirty="0" smtClean="0"/>
              <a:t>Facebook allows people to express their attitudes and beliefs</a:t>
            </a:r>
          </a:p>
          <a:p>
            <a:pPr lvl="1"/>
            <a:r>
              <a:rPr lang="en-US" dirty="0" smtClean="0"/>
              <a:t>Many digital tools are substitutes for normal social interaction</a:t>
            </a:r>
          </a:p>
          <a:p>
            <a:pPr lvl="1"/>
            <a:r>
              <a:rPr lang="en-US" dirty="0" smtClean="0"/>
              <a:t>Facebook users tend to be more extraverted and narcissistic, but less conscientious and socially lonely, in comparison to nonusers</a:t>
            </a:r>
          </a:p>
        </p:txBody>
      </p:sp>
      <p:sp>
        <p:nvSpPr>
          <p:cNvPr id="5122" name="Rectangle 4"/>
          <p:cNvSpPr>
            <a:spLocks noGrp="1" noChangeArrowheads="1"/>
          </p:cNvSpPr>
          <p:nvPr>
            <p:ph type="title"/>
          </p:nvPr>
        </p:nvSpPr>
        <p:spPr/>
        <p:txBody>
          <a:bodyPr/>
          <a:lstStyle/>
          <a:p>
            <a:r>
              <a:rPr lang="en-US" dirty="0" smtClean="0"/>
              <a:t>Introduction </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5"/>
          <p:cNvSpPr>
            <a:spLocks noGrp="1" noChangeArrowheads="1"/>
          </p:cNvSpPr>
          <p:nvPr>
            <p:ph idx="1"/>
          </p:nvPr>
        </p:nvSpPr>
        <p:spPr/>
        <p:txBody>
          <a:bodyPr/>
          <a:lstStyle/>
          <a:p>
            <a:r>
              <a:rPr lang="en-US" dirty="0" smtClean="0"/>
              <a:t>Attitudes versus beliefs</a:t>
            </a:r>
          </a:p>
          <a:p>
            <a:pPr lvl="1"/>
            <a:r>
              <a:rPr lang="en-US" dirty="0" smtClean="0"/>
              <a:t>Attitudes: global evaluations toward some object or issue</a:t>
            </a:r>
          </a:p>
          <a:p>
            <a:pPr lvl="1"/>
            <a:r>
              <a:rPr lang="en-US" dirty="0" smtClean="0"/>
              <a:t>Beliefs: information about something; facts or opinions</a:t>
            </a:r>
          </a:p>
        </p:txBody>
      </p:sp>
      <p:sp>
        <p:nvSpPr>
          <p:cNvPr id="6146" name="Rectangle 4"/>
          <p:cNvSpPr>
            <a:spLocks noGrp="1" noChangeArrowheads="1"/>
          </p:cNvSpPr>
          <p:nvPr>
            <p:ph type="title"/>
          </p:nvPr>
        </p:nvSpPr>
        <p:spPr/>
        <p:txBody>
          <a:bodyPr>
            <a:noAutofit/>
          </a:bodyPr>
          <a:lstStyle/>
          <a:p>
            <a:r>
              <a:rPr lang="en-US" dirty="0" smtClean="0"/>
              <a:t>What Are Attitudes and Why Do People Have Them?</a:t>
            </a:r>
          </a:p>
        </p:txBody>
      </p:sp>
      <p:sp>
        <p:nvSpPr>
          <p:cNvPr id="4" name="Footer Placeholder 3"/>
          <p:cNvSpPr>
            <a:spLocks noGrp="1"/>
          </p:cNvSpPr>
          <p:nvPr>
            <p:ph type="ftr" sz="quarter" idx="10"/>
          </p:nvPr>
        </p:nvSpPr>
        <p:spPr/>
        <p:txBody>
          <a:bodyPr/>
          <a:lstStyle/>
          <a:p>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Grp="1" noChangeArrowheads="1"/>
          </p:cNvSpPr>
          <p:nvPr>
            <p:ph idx="1"/>
          </p:nvPr>
        </p:nvSpPr>
        <p:spPr/>
        <p:txBody>
          <a:bodyPr/>
          <a:lstStyle/>
          <a:p>
            <a:r>
              <a:rPr lang="en-US" dirty="0" smtClean="0"/>
              <a:t>Different evaluations of the same attitude object held by the same person </a:t>
            </a:r>
          </a:p>
          <a:p>
            <a:pPr lvl="1"/>
            <a:r>
              <a:rPr lang="en-US" dirty="0" smtClean="0"/>
              <a:t>Perhaps one is deliberate, the other automatic</a:t>
            </a:r>
          </a:p>
          <a:p>
            <a:pPr lvl="1"/>
            <a:r>
              <a:rPr lang="en-US" dirty="0" smtClean="0"/>
              <a:t>Automatic attitudes</a:t>
            </a:r>
          </a:p>
          <a:p>
            <a:pPr lvl="2"/>
            <a:r>
              <a:rPr lang="en-US" dirty="0" smtClean="0"/>
              <a:t>Very fast evaluative, “gut-level” responses that people don’t think a great deal about</a:t>
            </a:r>
          </a:p>
          <a:p>
            <a:pPr lvl="1"/>
            <a:r>
              <a:rPr lang="en-US" dirty="0" smtClean="0"/>
              <a:t>Deliberate attitudes</a:t>
            </a:r>
          </a:p>
          <a:p>
            <a:pPr lvl="2"/>
            <a:r>
              <a:rPr lang="en-US" dirty="0" smtClean="0"/>
              <a:t>Reflective responses that people think more carefully about</a:t>
            </a:r>
          </a:p>
        </p:txBody>
      </p:sp>
      <p:sp>
        <p:nvSpPr>
          <p:cNvPr id="7170" name="Rectangle 4"/>
          <p:cNvSpPr>
            <a:spLocks noGrp="1" noChangeArrowheads="1"/>
          </p:cNvSpPr>
          <p:nvPr>
            <p:ph type="title"/>
          </p:nvPr>
        </p:nvSpPr>
        <p:spPr/>
        <p:txBody>
          <a:bodyPr/>
          <a:lstStyle/>
          <a:p>
            <a:r>
              <a:rPr lang="en-US" dirty="0" smtClean="0"/>
              <a:t>Dual Attitudes</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idx="1"/>
          </p:nvPr>
        </p:nvSpPr>
        <p:spPr/>
        <p:txBody>
          <a:bodyPr/>
          <a:lstStyle/>
          <a:p>
            <a:r>
              <a:rPr lang="en-US" dirty="0" smtClean="0"/>
              <a:t>Mainly used to sort things into “good” and “bad” categories</a:t>
            </a:r>
          </a:p>
          <a:p>
            <a:pPr lvl="1"/>
            <a:r>
              <a:rPr lang="en-US" dirty="0" smtClean="0"/>
              <a:t>Like or dislike </a:t>
            </a:r>
          </a:p>
          <a:p>
            <a:r>
              <a:rPr lang="en-US" dirty="0" smtClean="0"/>
              <a:t>Helpful in decision making </a:t>
            </a:r>
          </a:p>
          <a:p>
            <a:pPr lvl="1"/>
            <a:r>
              <a:rPr lang="en-US" dirty="0" smtClean="0"/>
              <a:t>Increases ease, speed, and quality </a:t>
            </a:r>
          </a:p>
        </p:txBody>
      </p:sp>
      <p:sp>
        <p:nvSpPr>
          <p:cNvPr id="8194" name="Rectangle 4"/>
          <p:cNvSpPr>
            <a:spLocks noGrp="1" noChangeArrowheads="1"/>
          </p:cNvSpPr>
          <p:nvPr>
            <p:ph type="title"/>
          </p:nvPr>
        </p:nvSpPr>
        <p:spPr/>
        <p:txBody>
          <a:bodyPr/>
          <a:lstStyle/>
          <a:p>
            <a:r>
              <a:rPr lang="en-US" dirty="0" smtClean="0"/>
              <a:t>Why People Have Attitudes</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idx="1"/>
          </p:nvPr>
        </p:nvSpPr>
        <p:spPr/>
        <p:txBody>
          <a:bodyPr/>
          <a:lstStyle/>
          <a:p>
            <a:r>
              <a:rPr lang="en-US" dirty="0" smtClean="0"/>
              <a:t>Mere exposure effect</a:t>
            </a:r>
          </a:p>
          <a:p>
            <a:pPr lvl="1"/>
            <a:r>
              <a:rPr lang="en-US" dirty="0" smtClean="0"/>
              <a:t>Tendency to come to like things simply because they are encountered repeatedly</a:t>
            </a:r>
          </a:p>
          <a:p>
            <a:pPr lvl="1"/>
            <a:endParaRPr lang="en-US" dirty="0" smtClean="0"/>
          </a:p>
        </p:txBody>
      </p:sp>
      <p:sp>
        <p:nvSpPr>
          <p:cNvPr id="9218" name="Rectangle 4"/>
          <p:cNvSpPr>
            <a:spLocks noGrp="1" noChangeArrowheads="1"/>
          </p:cNvSpPr>
          <p:nvPr>
            <p:ph type="title"/>
          </p:nvPr>
        </p:nvSpPr>
        <p:spPr/>
        <p:txBody>
          <a:bodyPr/>
          <a:lstStyle/>
          <a:p>
            <a:r>
              <a:rPr lang="en-US" dirty="0" smtClean="0"/>
              <a:t>How Attitudes Are Formed</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199" y="2773680"/>
            <a:ext cx="5709602" cy="347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idx="1"/>
          </p:nvPr>
        </p:nvSpPr>
        <p:spPr/>
        <p:txBody>
          <a:bodyPr/>
          <a:lstStyle/>
          <a:p>
            <a:r>
              <a:rPr lang="en-US" dirty="0" smtClean="0"/>
              <a:t>Embodied attitudes	</a:t>
            </a:r>
          </a:p>
          <a:p>
            <a:pPr lvl="1"/>
            <a:r>
              <a:rPr lang="en-US" dirty="0" smtClean="0"/>
              <a:t>Bodily movements shape people’s attitudes</a:t>
            </a:r>
          </a:p>
          <a:p>
            <a:r>
              <a:rPr lang="en-US" dirty="0" smtClean="0"/>
              <a:t>Classical conditioning </a:t>
            </a:r>
          </a:p>
          <a:p>
            <a:pPr lvl="1"/>
            <a:r>
              <a:rPr lang="en-US" dirty="0" smtClean="0"/>
              <a:t>Learning in which, through repeated pairings, a neutral stimulus comes to evoke a conditioned response</a:t>
            </a:r>
          </a:p>
        </p:txBody>
      </p:sp>
      <p:sp>
        <p:nvSpPr>
          <p:cNvPr id="11266" name="Rectangle 4"/>
          <p:cNvSpPr>
            <a:spLocks noGrp="1" noChangeArrowheads="1"/>
          </p:cNvSpPr>
          <p:nvPr>
            <p:ph type="title"/>
          </p:nvPr>
        </p:nvSpPr>
        <p:spPr/>
        <p:txBody>
          <a:bodyPr/>
          <a:lstStyle/>
          <a:p>
            <a:r>
              <a:rPr lang="en-US" dirty="0" smtClean="0"/>
              <a:t>How Attitudes Are Formed (cont’d.)</a:t>
            </a:r>
          </a:p>
        </p:txBody>
      </p:sp>
      <p:sp>
        <p:nvSpPr>
          <p:cNvPr id="4" name="Footer Placeholder 3"/>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8117"/>
            <a:ext cx="8250693" cy="466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Classical Conditioning</a:t>
            </a:r>
            <a:endParaRPr lang="en-US" dirty="0"/>
          </a:p>
        </p:txBody>
      </p:sp>
      <p:sp>
        <p:nvSpPr>
          <p:cNvPr id="3" name="Footer Placeholder 2"/>
          <p:cNvSpPr>
            <a:spLocks noGrp="1"/>
          </p:cNvSpPr>
          <p:nvPr>
            <p:ph type="ftr" sz="quarter" idx="10"/>
          </p:nvPr>
        </p:nvSpPr>
        <p:spPr/>
        <p:txBody>
          <a:bodyPr/>
          <a:lstStyle/>
          <a:p>
            <a:pPr>
              <a:defRPr/>
            </a:pPr>
            <a:r>
              <a:rPr lang="en-US" dirty="0" smtClean="0"/>
              <a:t>Copyright © 2017 Cengage Learning. All Rights Reserved.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257191"/>
      </a:accent1>
      <a:accent2>
        <a:srgbClr val="C4BD97"/>
      </a:accent2>
      <a:accent3>
        <a:srgbClr val="F2F7DF"/>
      </a:accent3>
      <a:accent4>
        <a:srgbClr val="8064A2"/>
      </a:accent4>
      <a:accent5>
        <a:srgbClr val="4BACC6"/>
      </a:accent5>
      <a:accent6>
        <a:srgbClr val="F794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1337</TotalTime>
  <Words>2657</Words>
  <Application>Microsoft Office PowerPoint</Application>
  <PresentationFormat>On-screen Show (4:3)</PresentationFormat>
  <Paragraphs>297</Paragraphs>
  <Slides>28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MS PGothic</vt:lpstr>
      <vt:lpstr>Arial</vt:lpstr>
      <vt:lpstr>Times New Roman</vt:lpstr>
      <vt:lpstr>1_Office Theme</vt:lpstr>
      <vt:lpstr>Attitudes, Beliefs, and Consistency</vt:lpstr>
      <vt:lpstr>Learning Objectives </vt:lpstr>
      <vt:lpstr>Introduction </vt:lpstr>
      <vt:lpstr>What Are Attitudes and Why Do People Have Them?</vt:lpstr>
      <vt:lpstr>Dual Attitudes</vt:lpstr>
      <vt:lpstr>Why People Have Attitudes</vt:lpstr>
      <vt:lpstr>How Attitudes Are Formed</vt:lpstr>
      <vt:lpstr>How Attitudes Are Formed (cont’d.)</vt:lpstr>
      <vt:lpstr>Classical Conditioning</vt:lpstr>
      <vt:lpstr>How Attitudes Are Formed (cont’d.)</vt:lpstr>
      <vt:lpstr>Polarization </vt:lpstr>
      <vt:lpstr>Consistency</vt:lpstr>
      <vt:lpstr>Cognitive Dissonance and Attitude Change</vt:lpstr>
      <vt:lpstr>A Study on Cognitive Dissonance</vt:lpstr>
      <vt:lpstr>Justifying Effort and Choices</vt:lpstr>
      <vt:lpstr>Food for Thought</vt:lpstr>
      <vt:lpstr>Advances in Dissonance Theory </vt:lpstr>
      <vt:lpstr>Is the Drive for Consistency Rooted in Nature or Nurture?</vt:lpstr>
      <vt:lpstr>Attacking Attitudes</vt:lpstr>
      <vt:lpstr>Defending Attitudes</vt:lpstr>
      <vt:lpstr>Defending Attitudes (cont’d.)</vt:lpstr>
      <vt:lpstr>Defending Attitudes (cont’d.)</vt:lpstr>
      <vt:lpstr>Beliefs and Believing</vt:lpstr>
      <vt:lpstr>Belief and Coping</vt:lpstr>
      <vt:lpstr>Belief and Coping (cont’d.)</vt:lpstr>
      <vt:lpstr>Religious Belief</vt:lpstr>
      <vt:lpstr>Irrational Belief</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Cevallos, Jose</dc:creator>
  <cp:lastModifiedBy>Cevallos, Jose</cp:lastModifiedBy>
  <cp:revision>90</cp:revision>
  <dcterms:created xsi:type="dcterms:W3CDTF">2006-11-25T13:36:58Z</dcterms:created>
  <dcterms:modified xsi:type="dcterms:W3CDTF">2020-04-13T10:17:07Z</dcterms:modified>
</cp:coreProperties>
</file>