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6"/>
  </p:notesMasterIdLst>
  <p:handoutMasterIdLst>
    <p:handoutMasterId r:id="rId27"/>
  </p:handoutMasterIdLst>
  <p:sldIdLst>
    <p:sldId id="288" r:id="rId2"/>
    <p:sldId id="351" r:id="rId3"/>
    <p:sldId id="291" r:id="rId4"/>
    <p:sldId id="299" r:id="rId5"/>
    <p:sldId id="322" r:id="rId6"/>
    <p:sldId id="339" r:id="rId7"/>
    <p:sldId id="292" r:id="rId8"/>
    <p:sldId id="340" r:id="rId9"/>
    <p:sldId id="332" r:id="rId10"/>
    <p:sldId id="341" r:id="rId11"/>
    <p:sldId id="342" r:id="rId12"/>
    <p:sldId id="343" r:id="rId13"/>
    <p:sldId id="349" r:id="rId14"/>
    <p:sldId id="350" r:id="rId15"/>
    <p:sldId id="333" r:id="rId16"/>
    <p:sldId id="344" r:id="rId17"/>
    <p:sldId id="352" r:id="rId18"/>
    <p:sldId id="345" r:id="rId19"/>
    <p:sldId id="346" r:id="rId20"/>
    <p:sldId id="320" r:id="rId21"/>
    <p:sldId id="328" r:id="rId22"/>
    <p:sldId id="348" r:id="rId23"/>
    <p:sldId id="302" r:id="rId24"/>
    <p:sldId id="323" r:id="rId25"/>
  </p:sldIdLst>
  <p:sldSz cx="9144000" cy="6858000" type="screen4x3"/>
  <p:notesSz cx="6858000" cy="9199563"/>
  <p:defaultTextStyle>
    <a:defPPr>
      <a:defRPr lang="en-US"/>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C66C0"/>
    <a:srgbClr val="1666B6"/>
    <a:srgbClr val="1974CF"/>
    <a:srgbClr val="1B7EE1"/>
    <a:srgbClr val="1973CD"/>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6270" autoAdjust="0"/>
  </p:normalViewPr>
  <p:slideViewPr>
    <p:cSldViewPr snapToGrid="0" showGuides="1">
      <p:cViewPr varScale="1">
        <p:scale>
          <a:sx n="82" d="100"/>
          <a:sy n="82" d="100"/>
        </p:scale>
        <p:origin x="1522" y="58"/>
      </p:cViewPr>
      <p:guideLst>
        <p:guide orient="horz" pos="2160"/>
        <p:guide pos="2880"/>
        <p:guide pos="2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dirty="0">
                <a:latin typeface="Times New Roman" pitchFamily="18"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eaLnBrk="0" hangingPunct="0">
              <a:defRPr sz="1200">
                <a:latin typeface="Times New Roman" pitchFamily="18" charset="0"/>
                <a:ea typeface="ＭＳ Ｐゴシック" pitchFamily="-84" charset="-128"/>
              </a:defRPr>
            </a:lvl1pPr>
          </a:lstStyle>
          <a:p>
            <a:pPr>
              <a:defRPr/>
            </a:pPr>
            <a:fld id="{A9E5DC5A-3A18-427A-A82B-07432961E272}" type="slidenum">
              <a:rPr lang="en-US"/>
              <a:pPr>
                <a:defRPr/>
              </a:pPr>
              <a:t>‹#›</a:t>
            </a:fld>
            <a:endParaRPr lang="en-US" dirty="0"/>
          </a:p>
        </p:txBody>
      </p:sp>
    </p:spTree>
    <p:extLst>
      <p:ext uri="{BB962C8B-B14F-4D97-AF65-F5344CB8AC3E}">
        <p14:creationId xmlns:p14="http://schemas.microsoft.com/office/powerpoint/2010/main" val="263123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dirty="0">
                <a:latin typeface="Times New Roman" pitchFamily="18" charset="0"/>
                <a:ea typeface="+mn-ea"/>
                <a:cs typeface="+mn-cs"/>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eaLnBrk="0" hangingPunct="0">
              <a:defRPr sz="1200">
                <a:latin typeface="Times New Roman" pitchFamily="18" charset="0"/>
                <a:ea typeface="ＭＳ Ｐゴシック" pitchFamily="-84" charset="-128"/>
              </a:defRPr>
            </a:lvl1pPr>
          </a:lstStyle>
          <a:p>
            <a:pPr>
              <a:defRPr/>
            </a:pPr>
            <a:fld id="{DA955766-E17C-47CB-BC14-15AB654A1489}" type="slidenum">
              <a:rPr lang="en-US"/>
              <a:pPr>
                <a:defRPr/>
              </a:pPr>
              <a:t>‹#›</a:t>
            </a:fld>
            <a:endParaRPr lang="en-US" dirty="0"/>
          </a:p>
        </p:txBody>
      </p:sp>
    </p:spTree>
    <p:extLst>
      <p:ext uri="{BB962C8B-B14F-4D97-AF65-F5344CB8AC3E}">
        <p14:creationId xmlns:p14="http://schemas.microsoft.com/office/powerpoint/2010/main" val="3544936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4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4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77DAA273-C25C-4EF9-9218-A85DBB64F0E3}" type="slidenum">
              <a:rPr lang="en-US" altLang="en-US" sz="1200" smtClean="0">
                <a:latin typeface="Times New Roman" pitchFamily="18" charset="0"/>
              </a:rPr>
              <a:pPr algn="r">
                <a:spcBef>
                  <a:spcPct val="0"/>
                </a:spcBef>
              </a:pPr>
              <a:t>1</a:t>
            </a:fld>
            <a:endParaRPr lang="en-US" altLang="en-US" sz="1200" dirty="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24D0FC70-D0C2-4FE7-B246-0152DF66C9BD}" type="slidenum">
              <a:rPr lang="en-US" altLang="en-US" sz="1200" smtClean="0">
                <a:latin typeface="Times New Roman" pitchFamily="18" charset="0"/>
              </a:rPr>
              <a:pPr algn="r">
                <a:spcBef>
                  <a:spcPct val="0"/>
                </a:spcBef>
              </a:pPr>
              <a:t>11</a:t>
            </a:fld>
            <a:endParaRPr lang="en-US" altLang="en-US" sz="1200"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C2F4CC95-957D-49C5-AF5E-43681EF32B02}" type="slidenum">
              <a:rPr lang="en-US" altLang="en-US" sz="1200" smtClean="0">
                <a:latin typeface="Times New Roman" pitchFamily="18" charset="0"/>
              </a:rPr>
              <a:pPr algn="r">
                <a:spcBef>
                  <a:spcPct val="0"/>
                </a:spcBef>
              </a:pPr>
              <a:t>12</a:t>
            </a:fld>
            <a:endParaRPr lang="en-US" altLang="en-US" sz="1200" dirty="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E6F5896B-303F-40DD-BA52-ECD8AEF305B7}" type="slidenum">
              <a:rPr lang="en-US" altLang="en-US" sz="1200" smtClean="0">
                <a:latin typeface="Times New Roman" pitchFamily="18" charset="0"/>
              </a:rPr>
              <a:pPr algn="r">
                <a:spcBef>
                  <a:spcPct val="0"/>
                </a:spcBef>
              </a:pPr>
              <a:t>13</a:t>
            </a:fld>
            <a:endParaRPr lang="en-US" altLang="en-US" sz="1200" dirty="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dirty="0">
              <a:ea typeface="ＭＳ Ｐゴシック" pitchFamily="34" charset="-128"/>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41EB78CB-6A09-4609-93AA-0C81E0E41465}" type="slidenum">
              <a:rPr lang="en-US" altLang="en-US" sz="1200" smtClean="0">
                <a:latin typeface="Times New Roman" pitchFamily="18" charset="0"/>
              </a:rPr>
              <a:pPr algn="r">
                <a:spcBef>
                  <a:spcPct val="0"/>
                </a:spcBef>
              </a:pPr>
              <a:t>14</a:t>
            </a:fld>
            <a:endParaRPr lang="en-US" altLang="en-US" sz="1200" dirty="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0488"/>
            <a:endParaRPr lang="en-US" altLang="en-US" dirty="0">
              <a:ea typeface="ＭＳ Ｐゴシック" pitchFamily="34" charset="-128"/>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7799B431-37D9-4030-9259-0494E4D871A5}" type="slidenum">
              <a:rPr lang="en-US" altLang="en-US" sz="1200" smtClean="0">
                <a:latin typeface="Times New Roman" pitchFamily="18" charset="0"/>
              </a:rPr>
              <a:pPr algn="r">
                <a:spcBef>
                  <a:spcPct val="0"/>
                </a:spcBef>
              </a:pPr>
              <a:t>15</a:t>
            </a:fld>
            <a:endParaRPr lang="en-US" altLang="en-US" sz="1200" dirty="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DB8D721F-CB19-49B6-8141-E11BE490CAE0}" type="slidenum">
              <a:rPr lang="en-US" altLang="en-US" sz="1200" smtClean="0">
                <a:latin typeface="Times New Roman" pitchFamily="18" charset="0"/>
              </a:rPr>
              <a:pPr algn="r">
                <a:spcBef>
                  <a:spcPct val="0"/>
                </a:spcBef>
              </a:pPr>
              <a:t>16</a:t>
            </a:fld>
            <a:endParaRPr lang="en-US" altLang="en-US" sz="1200" dirty="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B66BA71D-15AC-4C66-8B6A-87AB017C6E9C}" type="slidenum">
              <a:rPr lang="en-US" altLang="en-US" sz="1200" smtClean="0">
                <a:latin typeface="Times New Roman" pitchFamily="18" charset="0"/>
              </a:rPr>
              <a:pPr algn="r">
                <a:spcBef>
                  <a:spcPct val="0"/>
                </a:spcBef>
              </a:pPr>
              <a:t>17</a:t>
            </a:fld>
            <a:endParaRPr lang="en-US" altLang="en-US" sz="1200" dirty="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C1FE3C5D-F2E2-4844-926F-06063013A2E5}" type="slidenum">
              <a:rPr lang="en-US" altLang="en-US" sz="1200" smtClean="0">
                <a:latin typeface="Times New Roman" pitchFamily="18" charset="0"/>
              </a:rPr>
              <a:pPr algn="r">
                <a:spcBef>
                  <a:spcPct val="0"/>
                </a:spcBef>
              </a:pPr>
              <a:t>18</a:t>
            </a:fld>
            <a:endParaRPr lang="en-US" altLang="en-US" sz="1200" dirty="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65D3EFAD-5169-40D6-9ECB-4DCD35766DA2}" type="slidenum">
              <a:rPr lang="en-US" altLang="en-US" sz="1200" smtClean="0">
                <a:latin typeface="Times New Roman" pitchFamily="18" charset="0"/>
              </a:rPr>
              <a:pPr algn="r">
                <a:spcBef>
                  <a:spcPct val="0"/>
                </a:spcBef>
              </a:pPr>
              <a:t>19</a:t>
            </a:fld>
            <a:endParaRPr lang="en-US" altLang="en-US" sz="1200" dirty="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54992CC2-66FD-4A02-80CF-7D8845426486}" type="slidenum">
              <a:rPr lang="en-US" altLang="en-US" sz="1200" smtClean="0">
                <a:latin typeface="Times New Roman" pitchFamily="18" charset="0"/>
              </a:rPr>
              <a:pPr algn="r">
                <a:spcBef>
                  <a:spcPct val="0"/>
                </a:spcBef>
              </a:pPr>
              <a:t>20</a:t>
            </a:fld>
            <a:endParaRPr lang="en-US" altLang="en-US" sz="1200"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15B3586E-69DD-4357-84F9-2F2949147B2E}" type="slidenum">
              <a:rPr lang="en-US" altLang="en-US" sz="1200" smtClean="0">
                <a:latin typeface="Times New Roman" pitchFamily="18" charset="0"/>
              </a:rPr>
              <a:pPr algn="r">
                <a:spcBef>
                  <a:spcPct val="0"/>
                </a:spcBef>
              </a:pPr>
              <a:t>3</a:t>
            </a:fld>
            <a:endParaRPr lang="en-US" altLang="en-US" sz="1200" dirty="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1F903417-D325-4233-9E59-E24486C1FAE7}" type="slidenum">
              <a:rPr lang="en-US" altLang="en-US" sz="1200" smtClean="0">
                <a:latin typeface="Times New Roman" pitchFamily="18" charset="0"/>
              </a:rPr>
              <a:pPr algn="r">
                <a:spcBef>
                  <a:spcPct val="0"/>
                </a:spcBef>
              </a:pPr>
              <a:t>21</a:t>
            </a:fld>
            <a:endParaRPr lang="en-US" altLang="en-US" sz="1200" dirty="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E23C172A-62BC-47B1-9C1A-B067EF7C6DC4}" type="slidenum">
              <a:rPr lang="en-US" altLang="en-US" sz="1200" smtClean="0">
                <a:latin typeface="Times New Roman" pitchFamily="18" charset="0"/>
              </a:rPr>
              <a:pPr algn="r">
                <a:spcBef>
                  <a:spcPct val="0"/>
                </a:spcBef>
              </a:pPr>
              <a:t>22</a:t>
            </a:fld>
            <a:endParaRPr lang="en-US" altLang="en-US" sz="1200" dirty="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061125C4-8CB2-4A87-B2A1-FA9CB041E6F8}" type="slidenum">
              <a:rPr lang="en-US" altLang="en-US" sz="1200" smtClean="0">
                <a:latin typeface="Times New Roman" pitchFamily="18" charset="0"/>
              </a:rPr>
              <a:pPr algn="r">
                <a:spcBef>
                  <a:spcPct val="0"/>
                </a:spcBef>
              </a:pPr>
              <a:t>23</a:t>
            </a:fld>
            <a:endParaRPr lang="en-US" altLang="en-US" sz="1200" dirty="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04BBA14A-E337-4027-B2F2-BB181398833B}" type="slidenum">
              <a:rPr lang="en-US" altLang="en-US" sz="1200" smtClean="0">
                <a:latin typeface="Times New Roman" pitchFamily="18" charset="0"/>
              </a:rPr>
              <a:pPr algn="r">
                <a:spcBef>
                  <a:spcPct val="0"/>
                </a:spcBef>
              </a:pPr>
              <a:t>24</a:t>
            </a:fld>
            <a:endParaRPr lang="en-US" altLang="en-US" sz="12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2C7F4BC7-4E0D-43E9-A39B-F64C73159DF2}" type="slidenum">
              <a:rPr lang="en-US" altLang="en-US" sz="1200" smtClean="0">
                <a:latin typeface="Times New Roman" pitchFamily="18" charset="0"/>
              </a:rPr>
              <a:pPr algn="r">
                <a:spcBef>
                  <a:spcPct val="0"/>
                </a:spcBef>
              </a:pPr>
              <a:t>4</a:t>
            </a:fld>
            <a:endParaRPr lang="en-US" altLang="en-US" sz="1200" dirty="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C0B62096-90E2-427F-A925-851DC6B32C14}" type="slidenum">
              <a:rPr lang="en-US" altLang="en-US" sz="1200" smtClean="0">
                <a:latin typeface="Times New Roman" pitchFamily="18" charset="0"/>
              </a:rPr>
              <a:pPr algn="r">
                <a:spcBef>
                  <a:spcPct val="0"/>
                </a:spcBef>
              </a:pPr>
              <a:t>5</a:t>
            </a:fld>
            <a:endParaRPr lang="en-US" altLang="en-US" sz="1200" dirty="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F5AC8DD8-4B01-4D86-AC84-1F857842E945}" type="slidenum">
              <a:rPr lang="en-US" altLang="en-US" sz="1200" smtClean="0">
                <a:latin typeface="Times New Roman" pitchFamily="18" charset="0"/>
              </a:rPr>
              <a:pPr algn="r">
                <a:spcBef>
                  <a:spcPct val="0"/>
                </a:spcBef>
              </a:pPr>
              <a:t>6</a:t>
            </a:fld>
            <a:endParaRPr lang="en-US" altLang="en-US" sz="1200" dirty="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66B4A022-7828-4B39-BBFD-00EED58313CE}" type="slidenum">
              <a:rPr lang="en-US" altLang="en-US" sz="1200" smtClean="0">
                <a:latin typeface="Times New Roman" pitchFamily="18" charset="0"/>
              </a:rPr>
              <a:pPr algn="r">
                <a:spcBef>
                  <a:spcPct val="0"/>
                </a:spcBef>
              </a:pPr>
              <a:t>7</a:t>
            </a:fld>
            <a:endParaRPr lang="en-US" altLang="en-US" sz="1200" dirty="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7929144D-D937-46ED-A620-56084518F9A3}" type="slidenum">
              <a:rPr lang="en-US" altLang="en-US" sz="1200" smtClean="0">
                <a:latin typeface="Times New Roman" pitchFamily="18" charset="0"/>
              </a:rPr>
              <a:pPr algn="r">
                <a:spcBef>
                  <a:spcPct val="0"/>
                </a:spcBef>
              </a:pPr>
              <a:t>8</a:t>
            </a:fld>
            <a:endParaRPr lang="en-US" altLang="en-US" sz="1200" dirty="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254853FA-B0AE-493F-B5FF-1952675F530C}" type="slidenum">
              <a:rPr lang="en-US" altLang="en-US" sz="1200" smtClean="0">
                <a:latin typeface="Times New Roman" pitchFamily="18" charset="0"/>
              </a:rPr>
              <a:pPr algn="r">
                <a:spcBef>
                  <a:spcPct val="0"/>
                </a:spcBef>
              </a:pPr>
              <a:t>9</a:t>
            </a:fld>
            <a:endParaRPr lang="en-US" altLang="en-US" sz="1200" dirty="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1" dirty="0">
              <a:ea typeface="ＭＳ Ｐゴシック" pitchFamily="34" charset="-128"/>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13DD9929-9D48-4B02-8B3D-16098F982237}" type="slidenum">
              <a:rPr lang="en-US" altLang="en-US" sz="1200" smtClean="0">
                <a:latin typeface="Times New Roman" pitchFamily="18" charset="0"/>
              </a:rPr>
              <a:pPr algn="r">
                <a:spcBef>
                  <a:spcPct val="0"/>
                </a:spcBef>
              </a:pPr>
              <a:t>10</a:t>
            </a:fld>
            <a:endParaRPr lang="en-US" altLang="en-US" sz="1200"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defRPr/>
            </a:pPr>
            <a:endParaRPr lang="en-US" altLang="en-US" dirty="0">
              <a:ea typeface="+mn-ea"/>
            </a:endParaRPr>
          </a:p>
        </p:txBody>
      </p:sp>
      <p:sp>
        <p:nvSpPr>
          <p:cNvPr id="5" name="Text Box 23"/>
          <p:cNvSpPr txBox="1">
            <a:spLocks noChangeArrowheads="1"/>
          </p:cNvSpPr>
          <p:nvPr userDrawn="1"/>
        </p:nvSpPr>
        <p:spPr bwMode="auto">
          <a:xfrm>
            <a:off x="0" y="6588125"/>
            <a:ext cx="91440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85063" algn="l"/>
              </a:tabLst>
              <a:defRPr sz="2400">
                <a:solidFill>
                  <a:schemeClr val="tx1"/>
                </a:solidFill>
                <a:latin typeface="Arial" charset="0"/>
                <a:ea typeface="ＭＳ Ｐゴシック" pitchFamily="34" charset="-128"/>
              </a:defRPr>
            </a:lvl1pPr>
            <a:lvl2pPr marL="742950" indent="-285750" eaLnBrk="0" hangingPunct="0">
              <a:tabLst>
                <a:tab pos="7485063" algn="l"/>
              </a:tabLst>
              <a:defRPr sz="2400">
                <a:solidFill>
                  <a:schemeClr val="tx1"/>
                </a:solidFill>
                <a:latin typeface="Arial" charset="0"/>
                <a:ea typeface="ＭＳ Ｐゴシック" pitchFamily="34" charset="-128"/>
              </a:defRPr>
            </a:lvl2pPr>
            <a:lvl3pPr marL="1143000" indent="-228600" eaLnBrk="0" hangingPunct="0">
              <a:tabLst>
                <a:tab pos="7485063" algn="l"/>
              </a:tabLst>
              <a:defRPr sz="2400">
                <a:solidFill>
                  <a:schemeClr val="tx1"/>
                </a:solidFill>
                <a:latin typeface="Arial" charset="0"/>
                <a:ea typeface="ＭＳ Ｐゴシック" pitchFamily="34" charset="-128"/>
              </a:defRPr>
            </a:lvl3pPr>
            <a:lvl4pPr marL="1600200" indent="-228600" eaLnBrk="0" hangingPunct="0">
              <a:tabLst>
                <a:tab pos="7485063" algn="l"/>
              </a:tabLst>
              <a:defRPr sz="2400">
                <a:solidFill>
                  <a:schemeClr val="tx1"/>
                </a:solidFill>
                <a:latin typeface="Arial" charset="0"/>
                <a:ea typeface="ＭＳ Ｐゴシック" pitchFamily="34" charset="-128"/>
              </a:defRPr>
            </a:lvl4pPr>
            <a:lvl5pPr marL="2057400" indent="-228600" eaLnBrk="0" hangingPunct="0">
              <a:tabLst>
                <a:tab pos="7485063" algn="l"/>
              </a:tabLst>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9pPr>
          </a:lstStyle>
          <a:p>
            <a:pPr eaLnBrk="1" hangingPunct="1">
              <a:spcBef>
                <a:spcPct val="50000"/>
              </a:spcBef>
            </a:pPr>
            <a:r>
              <a:rPr lang="en-US" altLang="en-US" sz="1000" dirty="0"/>
              <a:t>Copyright ©  2016 Wolters Kluwer Health | Lippincott Williams &amp; Wilkins </a:t>
            </a:r>
          </a:p>
        </p:txBody>
      </p:sp>
      <p:pic>
        <p:nvPicPr>
          <p:cNvPr id="6" name="Picture 12" descr="ppt_ope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292892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674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69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952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091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274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177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519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47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8109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67072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0213" y="1611313"/>
            <a:ext cx="8524875" cy="388937"/>
          </a:xfrm>
          <a:prstGeom prst="rect">
            <a:avLst/>
          </a:prstGeom>
          <a:noFill/>
          <a:ln>
            <a:noFill/>
          </a:ln>
          <a:effectLst>
            <a:outerShdw blurRad="63500" dist="17961" dir="2700000" algn="ctr" rotWithShape="0">
              <a:schemeClr val="bg2">
                <a:alpha val="74998"/>
              </a:schemeClr>
            </a:outerShdw>
          </a:effectLst>
          <a:extLst/>
        </p:spPr>
        <p:txBody>
          <a:bodyPr vert="horz" wrap="square" lIns="0" tIns="0" rIns="0" bIns="0" numCol="1" anchor="b" anchorCtr="0" compatLnSpc="1">
            <a:prstTxWarp prst="textNoShape">
              <a:avLst/>
            </a:prstTxWarp>
            <a:spAutoFit/>
          </a:bodyPr>
          <a:lstStyle/>
          <a:p>
            <a:pPr lvl="0"/>
            <a:r>
              <a:rPr lang="en-US"/>
              <a:t>Click to edit Master title style</a:t>
            </a:r>
          </a:p>
        </p:txBody>
      </p:sp>
      <p:sp>
        <p:nvSpPr>
          <p:cNvPr id="1027" name="Rectangle 4"/>
          <p:cNvSpPr>
            <a:spLocks noGrp="1" noChangeArrowheads="1"/>
          </p:cNvSpPr>
          <p:nvPr>
            <p:ph type="body" idx="1"/>
          </p:nvPr>
        </p:nvSpPr>
        <p:spPr bwMode="auto">
          <a:xfrm>
            <a:off x="330200" y="2346325"/>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p:cNvSpPr txBox="1">
            <a:spLocks noChangeArrowheads="1"/>
          </p:cNvSpPr>
          <p:nvPr userDrawn="1"/>
        </p:nvSpPr>
        <p:spPr bwMode="auto">
          <a:xfrm>
            <a:off x="6003925" y="6089650"/>
            <a:ext cx="2820988" cy="457200"/>
          </a:xfrm>
          <a:prstGeom prst="rect">
            <a:avLst/>
          </a:prstGeom>
          <a:noFill/>
          <a:ln>
            <a:noFill/>
          </a:ln>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defRPr/>
            </a:pPr>
            <a:endParaRPr lang="en-US" altLang="en-US" dirty="0">
              <a:ea typeface="+mn-ea"/>
            </a:endParaRPr>
          </a:p>
        </p:txBody>
      </p:sp>
      <p:cxnSp>
        <p:nvCxnSpPr>
          <p:cNvPr id="8" name="Straight Connector 7"/>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9" name="Text Box 13"/>
          <p:cNvSpPr txBox="1">
            <a:spLocks noChangeArrowheads="1"/>
          </p:cNvSpPr>
          <p:nvPr userDrawn="1"/>
        </p:nvSpPr>
        <p:spPr bwMode="auto">
          <a:xfrm>
            <a:off x="0" y="6588125"/>
            <a:ext cx="9144000" cy="269875"/>
          </a:xfrm>
          <a:prstGeom prst="rect">
            <a:avLst/>
          </a:prstGeom>
          <a:noFill/>
          <a:ln>
            <a:noFill/>
          </a:ln>
          <a:effectLst/>
          <a:ex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2016 Wolters Kluwer • All Rights Reserved</a:t>
            </a:r>
          </a:p>
        </p:txBody>
      </p:sp>
      <p:pic>
        <p:nvPicPr>
          <p:cNvPr id="1031" name="Picture 7" descr="WK_CMYK.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4"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rtl="0" eaLnBrk="0" fontAlgn="base" hangingPunct="0">
        <a:lnSpc>
          <a:spcPct val="90000"/>
        </a:lnSpc>
        <a:spcBef>
          <a:spcPct val="0"/>
        </a:spcBef>
        <a:spcAft>
          <a:spcPct val="0"/>
        </a:spcAft>
        <a:defRPr sz="2800" b="1">
          <a:solidFill>
            <a:srgbClr val="186EC4"/>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anose="05000000000000000000" pitchFamily="2" charset="2"/>
        <a:buChar char="v"/>
        <a:defRPr sz="2200">
          <a:solidFill>
            <a:schemeClr val="tx1"/>
          </a:solidFill>
          <a:latin typeface="+mn-lt"/>
          <a:ea typeface="ＭＳ Ｐゴシック" charset="0"/>
          <a:cs typeface="ＭＳ Ｐゴシック" charset="0"/>
        </a:defRPr>
      </a:lvl1pPr>
      <a:lvl2pPr marL="862013" indent="-404813" algn="l" rtl="0" eaLnBrk="0" fontAlgn="base" hangingPunct="0">
        <a:lnSpc>
          <a:spcPct val="90000"/>
        </a:lnSpc>
        <a:spcBef>
          <a:spcPct val="60000"/>
        </a:spcBef>
        <a:spcAft>
          <a:spcPct val="0"/>
        </a:spcAft>
        <a:buClr>
          <a:srgbClr val="CC9900"/>
        </a:buClr>
        <a:buFont typeface="Courier New" panose="02070309020205020404" pitchFamily="49" charset="0"/>
        <a:buChar char="o"/>
        <a:defRPr sz="2200">
          <a:solidFill>
            <a:schemeClr val="tx1"/>
          </a:solidFill>
          <a:latin typeface="+mn-lt"/>
          <a:ea typeface="ＭＳ Ｐゴシック" charset="0"/>
        </a:defRPr>
      </a:lvl2pPr>
      <a:lvl3pPr marL="1204913" indent="-228600" algn="l" rtl="0" eaLnBrk="0" fontAlgn="base" hangingPunct="0">
        <a:lnSpc>
          <a:spcPct val="90000"/>
        </a:lnSpc>
        <a:spcBef>
          <a:spcPct val="60000"/>
        </a:spcBef>
        <a:spcAft>
          <a:spcPct val="0"/>
        </a:spcAft>
        <a:buClr>
          <a:srgbClr val="CC9900"/>
        </a:buClr>
        <a:buFont typeface="Wingdings" panose="05000000000000000000" pitchFamily="2" charset="2"/>
        <a:buChar char="§"/>
        <a:defRPr sz="2200">
          <a:solidFill>
            <a:schemeClr val="tx1"/>
          </a:solidFill>
          <a:latin typeface="+mn-lt"/>
          <a:ea typeface="ＭＳ Ｐゴシック" charset="0"/>
        </a:defRPr>
      </a:lvl3pPr>
      <a:lvl4pPr marL="1600200" indent="-228600" algn="l" rtl="0" eaLnBrk="0" fontAlgn="base" hangingPunct="0">
        <a:lnSpc>
          <a:spcPct val="90000"/>
        </a:lnSpc>
        <a:spcBef>
          <a:spcPct val="60000"/>
        </a:spcBef>
        <a:spcAft>
          <a:spcPct val="0"/>
        </a:spcAft>
        <a:buClr>
          <a:srgbClr val="CC9900"/>
        </a:buClr>
        <a:buFont typeface="Wingdings" panose="05000000000000000000" pitchFamily="2" charset="2"/>
        <a:buChar char="Ø"/>
        <a:defRPr sz="2200">
          <a:solidFill>
            <a:schemeClr val="tx1"/>
          </a:solidFill>
          <a:latin typeface="+mn-lt"/>
          <a:ea typeface="ＭＳ Ｐゴシック" charset="0"/>
        </a:defRPr>
      </a:lvl4pPr>
      <a:lvl5pPr marL="2057400" indent="-228600"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963" y="2825537"/>
            <a:ext cx="6692900" cy="1551194"/>
          </a:xfrm>
        </p:spPr>
        <p:txBody>
          <a:bodyPr/>
          <a:lstStyle/>
          <a:p>
            <a:pPr eaLnBrk="1" hangingPunct="1">
              <a:defRPr/>
            </a:pPr>
            <a:r>
              <a:rPr lang="en-GB" altLang="en-US" dirty="0">
                <a:solidFill>
                  <a:schemeClr val="tx1"/>
                </a:solidFill>
              </a:rPr>
              <a:t>Chapter 5: </a:t>
            </a:r>
            <a:br>
              <a:rPr lang="en-GB" altLang="en-US" dirty="0">
                <a:solidFill>
                  <a:schemeClr val="tx1"/>
                </a:solidFill>
              </a:rPr>
            </a:br>
            <a:br>
              <a:rPr lang="en-GB" altLang="en-US" dirty="0">
                <a:solidFill>
                  <a:schemeClr val="tx1"/>
                </a:solidFill>
              </a:rPr>
            </a:br>
            <a:r>
              <a:rPr lang="en-US" dirty="0">
                <a:solidFill>
                  <a:schemeClr val="tx1"/>
                </a:solidFill>
                <a:ea typeface="ＭＳ Ｐゴシック" pitchFamily="-84" charset="-128"/>
              </a:rPr>
              <a:t>Transcultural Perspectives </a:t>
            </a:r>
            <a:br>
              <a:rPr lang="en-US" dirty="0">
                <a:solidFill>
                  <a:schemeClr val="tx1"/>
                </a:solidFill>
                <a:ea typeface="ＭＳ Ｐゴシック" pitchFamily="-84" charset="-128"/>
              </a:rPr>
            </a:br>
            <a:r>
              <a:rPr lang="en-US" dirty="0">
                <a:solidFill>
                  <a:schemeClr val="tx1"/>
                </a:solidFill>
                <a:ea typeface="ＭＳ Ｐゴシック" pitchFamily="-84" charset="-128"/>
              </a:rPr>
              <a:t>in Childbearing</a:t>
            </a:r>
            <a:endParaRPr lang="en-GB" alt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0213" y="855188"/>
            <a:ext cx="8524875" cy="387798"/>
          </a:xfrm>
        </p:spPr>
        <p:txBody>
          <a:bodyPr/>
          <a:lstStyle/>
          <a:p>
            <a:r>
              <a:rPr lang="en-US" dirty="0">
                <a:latin typeface="Verdana" charset="0"/>
              </a:rPr>
              <a:t>Pregnancy and Culture #2</a:t>
            </a:r>
            <a:endParaRPr lang="en-US" dirty="0"/>
          </a:p>
        </p:txBody>
      </p:sp>
      <p:sp>
        <p:nvSpPr>
          <p:cNvPr id="22529" name="Rectangle 3"/>
          <p:cNvSpPr>
            <a:spLocks noGrp="1" noChangeArrowheads="1"/>
          </p:cNvSpPr>
          <p:nvPr>
            <p:ph type="body" idx="1"/>
          </p:nvPr>
        </p:nvSpPr>
        <p:spPr>
          <a:xfrm>
            <a:off x="330200" y="1731941"/>
            <a:ext cx="8613775" cy="3686175"/>
          </a:xfrm>
        </p:spPr>
        <p:txBody>
          <a:bodyPr/>
          <a:lstStyle/>
          <a:p>
            <a:pPr lvl="3"/>
            <a:r>
              <a:rPr lang="en-US" altLang="en-US" dirty="0"/>
              <a:t> Customs and beliefs:</a:t>
            </a:r>
          </a:p>
          <a:p>
            <a:pPr lvl="1"/>
            <a:r>
              <a:rPr lang="en-US" altLang="en-US" dirty="0"/>
              <a:t>Nursing care during pregnancy</a:t>
            </a:r>
          </a:p>
          <a:p>
            <a:pPr lvl="1"/>
            <a:r>
              <a:rPr lang="en-US" altLang="en-US" dirty="0"/>
              <a:t>Biologic variations: knowledge of certain biologic variations resulting from genetic and environmental backgrounds</a:t>
            </a:r>
          </a:p>
          <a:p>
            <a:r>
              <a:rPr lang="en-US" altLang="en-US" dirty="0"/>
              <a:t>		Example: genetic disorders, diabetes</a:t>
            </a:r>
          </a:p>
          <a:p>
            <a:pPr lvl="1"/>
            <a:r>
              <a:rPr lang="en-US" altLang="en-US" dirty="0"/>
              <a:t>Cultural variations</a:t>
            </a:r>
          </a:p>
          <a:p>
            <a:pPr lvl="2"/>
            <a:endParaRPr lang="en-US" altLang="en-US" dirty="0"/>
          </a:p>
          <a:p>
            <a:pPr lvl="1"/>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0213" y="855188"/>
            <a:ext cx="8524875" cy="387798"/>
          </a:xfrm>
        </p:spPr>
        <p:txBody>
          <a:bodyPr/>
          <a:lstStyle/>
          <a:p>
            <a:r>
              <a:rPr lang="en-US" dirty="0">
                <a:latin typeface="Verdana" charset="0"/>
              </a:rPr>
              <a:t>Pregnancy and Culture #3</a:t>
            </a:r>
            <a:endParaRPr lang="en-US" dirty="0"/>
          </a:p>
        </p:txBody>
      </p:sp>
      <p:sp>
        <p:nvSpPr>
          <p:cNvPr id="14338" name="Rectangle 3"/>
          <p:cNvSpPr>
            <a:spLocks noGrp="1" noChangeArrowheads="1"/>
          </p:cNvSpPr>
          <p:nvPr>
            <p:ph type="body" idx="1"/>
          </p:nvPr>
        </p:nvSpPr>
        <p:spPr>
          <a:xfrm>
            <a:off x="330200" y="1746229"/>
            <a:ext cx="8613775" cy="3686175"/>
          </a:xfrm>
        </p:spPr>
        <p:txBody>
          <a:bodyPr/>
          <a:lstStyle/>
          <a:p>
            <a:r>
              <a:rPr lang="en-US" altLang="en-US" dirty="0"/>
              <a:t> Cultural variations</a:t>
            </a:r>
          </a:p>
          <a:p>
            <a:pPr lvl="1"/>
            <a:r>
              <a:rPr lang="en-US" altLang="en-US" dirty="0"/>
              <a:t> Alternative lifestyle choices: pursuing careers, same-	sex parenting</a:t>
            </a:r>
          </a:p>
          <a:p>
            <a:pPr lvl="1"/>
            <a:r>
              <a:rPr lang="en-US" altLang="en-US" dirty="0"/>
              <a:t> Nontraditional support systems: perception of the 	need for care</a:t>
            </a:r>
          </a:p>
          <a:p>
            <a:pPr lvl="1"/>
            <a:r>
              <a:rPr lang="en-US" altLang="en-US" dirty="0"/>
              <a:t> Cultural beliefs related to: 	</a:t>
            </a:r>
          </a:p>
          <a:p>
            <a:pPr lvl="2"/>
            <a:r>
              <a:rPr lang="en-US" altLang="en-US" dirty="0"/>
              <a:t> Parental activity </a:t>
            </a:r>
          </a:p>
          <a:p>
            <a:pPr lvl="2"/>
            <a:r>
              <a:rPr lang="en-US" altLang="en-US" dirty="0"/>
              <a:t> Food taboos/cravings during pregnancy</a:t>
            </a:r>
          </a:p>
          <a:p>
            <a:pPr lvl="1"/>
            <a:r>
              <a:rPr lang="en-US" altLang="en-US" dirty="0"/>
              <a:t>Examples: same-sex couples, supernatural consequences, pica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5454" y="855665"/>
            <a:ext cx="8524875" cy="384175"/>
          </a:xfrm>
        </p:spPr>
        <p:txBody>
          <a:bodyPr/>
          <a:lstStyle/>
          <a:p>
            <a:pPr>
              <a:defRPr/>
            </a:pPr>
            <a:r>
              <a:rPr lang="en-US" dirty="0">
                <a:cs typeface="+mj-cs"/>
              </a:rPr>
              <a:t>Pregnancy and Culture #4</a:t>
            </a:r>
          </a:p>
        </p:txBody>
      </p:sp>
      <p:sp>
        <p:nvSpPr>
          <p:cNvPr id="14339" name="Rectangle 3"/>
          <p:cNvSpPr>
            <a:spLocks noGrp="1" noChangeArrowheads="1"/>
          </p:cNvSpPr>
          <p:nvPr>
            <p:ph type="body" idx="1"/>
          </p:nvPr>
        </p:nvSpPr>
        <p:spPr>
          <a:xfrm>
            <a:off x="396875" y="1392238"/>
            <a:ext cx="8350250" cy="4560887"/>
          </a:xfrm>
        </p:spPr>
        <p:txBody>
          <a:bodyPr/>
          <a:lstStyle/>
          <a:p>
            <a:pPr marL="90488" indent="0">
              <a:lnSpc>
                <a:spcPct val="150000"/>
              </a:lnSpc>
            </a:pPr>
            <a:r>
              <a:rPr lang="en-US" altLang="en-US" b="1" dirty="0">
                <a:ea typeface="ＭＳ Ｐゴシック" pitchFamily="34" charset="-128"/>
              </a:rPr>
              <a:t> Cultural variations (cont.)</a:t>
            </a:r>
            <a:endParaRPr lang="en-US" altLang="en-US" dirty="0">
              <a:ea typeface="ＭＳ Ｐゴシック" pitchFamily="34" charset="-128"/>
            </a:endParaRPr>
          </a:p>
          <a:p>
            <a:pPr marL="671513" lvl="1" indent="0">
              <a:lnSpc>
                <a:spcPct val="150000"/>
              </a:lnSpc>
            </a:pPr>
            <a:r>
              <a:rPr lang="en-US" altLang="en-US" dirty="0">
                <a:ea typeface="ＭＳ Ｐゴシック" pitchFamily="34" charset="-128"/>
              </a:rPr>
              <a:t> Cultural issues impacting prenatal care</a:t>
            </a:r>
          </a:p>
          <a:p>
            <a:pPr marL="1409700" lvl="3" indent="0">
              <a:lnSpc>
                <a:spcPct val="150000"/>
              </a:lnSpc>
            </a:pPr>
            <a:r>
              <a:rPr lang="en-US" altLang="en-US" dirty="0">
                <a:ea typeface="ＭＳ Ｐゴシック" pitchFamily="34" charset="-128"/>
              </a:rPr>
              <a:t> Cultural interpretation of obstetric testing</a:t>
            </a:r>
          </a:p>
          <a:p>
            <a:pPr marL="1409700" lvl="3" indent="0">
              <a:lnSpc>
                <a:spcPct val="150000"/>
              </a:lnSpc>
            </a:pPr>
            <a:r>
              <a:rPr lang="en-US" altLang="en-US" dirty="0">
                <a:ea typeface="ＭＳ Ｐゴシック" pitchFamily="34" charset="-128"/>
              </a:rPr>
              <a:t> Cultural preparation for childbirth</a:t>
            </a:r>
          </a:p>
          <a:p>
            <a:pPr marL="671513" lvl="1" indent="0">
              <a:lnSpc>
                <a:spcPct val="150000"/>
              </a:lnSpc>
            </a:pPr>
            <a:endParaRPr lang="en-US" altLang="en-US" dirty="0">
              <a:ea typeface="ＭＳ Ｐゴシック" pitchFamily="34" charset="-128"/>
            </a:endParaRPr>
          </a:p>
          <a:p>
            <a:pPr marL="90488" indent="0">
              <a:lnSpc>
                <a:spcPct val="150000"/>
              </a:lnSpc>
              <a:buFontTx/>
              <a:buNone/>
            </a:pPr>
            <a:endParaRPr lang="en-US" altLang="en-US" dirty="0">
              <a:ea typeface="ＭＳ Ｐゴシック" pitchFamily="34" charset="-128"/>
            </a:endParaRPr>
          </a:p>
          <a:p>
            <a:pPr lvl="2">
              <a:lnSpc>
                <a:spcPct val="150000"/>
              </a:lnSpc>
            </a:pPr>
            <a:endParaRPr lang="en-US" altLang="en-US" b="1" dirty="0">
              <a:ea typeface="ＭＳ Ｐゴシック" pitchFamily="34" charset="-128"/>
            </a:endParaRPr>
          </a:p>
          <a:p>
            <a:pPr marL="671513" lvl="1" indent="0" eaLnBrk="1" hangingPunct="1">
              <a:lnSpc>
                <a:spcPct val="150000"/>
              </a:lnSpc>
            </a:pPr>
            <a:endParaRPr lang="en-US" altLang="en-US" dirty="0">
              <a:ea typeface="ＭＳ Ｐゴシック"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31807" y="839790"/>
            <a:ext cx="8524875" cy="387350"/>
          </a:xfrm>
        </p:spPr>
        <p:txBody>
          <a:bodyPr/>
          <a:lstStyle/>
          <a:p>
            <a:pPr eaLnBrk="1" hangingPunct="1">
              <a:defRPr/>
            </a:pPr>
            <a:r>
              <a:rPr lang="en-US" dirty="0">
                <a:cs typeface="+mj-cs"/>
              </a:rPr>
              <a:t>Question #2</a:t>
            </a:r>
          </a:p>
        </p:txBody>
      </p:sp>
      <p:sp>
        <p:nvSpPr>
          <p:cNvPr id="15363" name="Rectangle 3"/>
          <p:cNvSpPr>
            <a:spLocks noGrp="1" noChangeArrowheads="1"/>
          </p:cNvSpPr>
          <p:nvPr>
            <p:ph type="body" idx="1"/>
          </p:nvPr>
        </p:nvSpPr>
        <p:spPr>
          <a:xfrm>
            <a:off x="217488" y="1476375"/>
            <a:ext cx="8697912" cy="4217988"/>
          </a:xfrm>
        </p:spPr>
        <p:txBody>
          <a:bodyPr/>
          <a:lstStyle/>
          <a:p>
            <a:pPr>
              <a:lnSpc>
                <a:spcPct val="150000"/>
              </a:lnSpc>
            </a:pPr>
            <a:r>
              <a:rPr lang="en-US" altLang="en-US" dirty="0">
                <a:ea typeface="ＭＳ Ｐゴシック" pitchFamily="34" charset="-128"/>
              </a:rPr>
              <a:t>Is the following statement true or false?</a:t>
            </a:r>
          </a:p>
          <a:p>
            <a:pPr algn="ctr">
              <a:lnSpc>
                <a:spcPct val="150000"/>
              </a:lnSpc>
            </a:pPr>
            <a:endParaRPr lang="en-US" altLang="en-US" dirty="0">
              <a:ea typeface="ＭＳ Ｐゴシック" pitchFamily="34" charset="-128"/>
            </a:endParaRPr>
          </a:p>
          <a:p>
            <a:pPr>
              <a:lnSpc>
                <a:spcPct val="150000"/>
              </a:lnSpc>
            </a:pPr>
            <a:r>
              <a:rPr lang="en-US" altLang="en-US" dirty="0">
                <a:ea typeface="ＭＳ Ｐゴシック" pitchFamily="34" charset="-128"/>
              </a:rPr>
              <a:t>Prescriptive or restrictive cultural beliefs practiced during pregnancy may lead to a mother’s guilt about the baby’s outcome.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0216" y="849314"/>
            <a:ext cx="8524875" cy="384175"/>
          </a:xfrm>
        </p:spPr>
        <p:txBody>
          <a:bodyPr/>
          <a:lstStyle/>
          <a:p>
            <a:pPr eaLnBrk="1" hangingPunct="1">
              <a:defRPr/>
            </a:pPr>
            <a:r>
              <a:rPr lang="en-US" dirty="0">
                <a:cs typeface="+mj-cs"/>
              </a:rPr>
              <a:t>Answer to Question #2</a:t>
            </a:r>
          </a:p>
        </p:txBody>
      </p:sp>
      <p:sp>
        <p:nvSpPr>
          <p:cNvPr id="16387" name="Rectangle 3"/>
          <p:cNvSpPr>
            <a:spLocks noGrp="1" noChangeArrowheads="1"/>
          </p:cNvSpPr>
          <p:nvPr>
            <p:ph type="body" idx="1"/>
          </p:nvPr>
        </p:nvSpPr>
        <p:spPr>
          <a:xfrm>
            <a:off x="263525" y="1458913"/>
            <a:ext cx="8740775" cy="3989387"/>
          </a:xfrm>
        </p:spPr>
        <p:txBody>
          <a:bodyPr/>
          <a:lstStyle/>
          <a:p>
            <a:r>
              <a:rPr lang="en-US" altLang="en-US" dirty="0">
                <a:ea typeface="ＭＳ Ｐゴシック" pitchFamily="34" charset="-128"/>
              </a:rPr>
              <a:t>True</a:t>
            </a:r>
          </a:p>
          <a:p>
            <a:endParaRPr lang="en-US" altLang="en-US" dirty="0">
              <a:ea typeface="ＭＳ Ｐゴシック" pitchFamily="34" charset="-128"/>
            </a:endParaRPr>
          </a:p>
          <a:p>
            <a:pPr marL="280988" lvl="2" indent="-280988">
              <a:lnSpc>
                <a:spcPct val="100000"/>
              </a:lnSpc>
            </a:pPr>
            <a:r>
              <a:rPr lang="en-US" altLang="en-US" dirty="0">
                <a:ea typeface="ＭＳ Ｐゴシック" pitchFamily="34" charset="-128"/>
              </a:rPr>
              <a:t>Rationale: Although cultural beliefs might not be the cause of a poor neonatal outcome, they may cause harm if there is a poor neonatal outcome and the mother blames herself.  </a:t>
            </a:r>
            <a:endParaRPr lang="en-US" altLang="en-US" b="1" dirty="0">
              <a:ea typeface="ＭＳ Ｐゴシック" pitchFamily="34" charset="-128"/>
            </a:endParaRPr>
          </a:p>
          <a:p>
            <a:r>
              <a:rPr lang="en-US" altLang="en-US" dirty="0">
                <a:ea typeface="ＭＳ Ｐゴシック" pitchFamily="34" charset="-128"/>
              </a:rPr>
              <a:t>For example, the mother whose fetus has died as a result of a cord accident might believe that hanging laundry caused the cord to encircle the baby</a:t>
            </a:r>
            <a:r>
              <a:rPr lang="ja-JP" altLang="en-US">
                <a:ea typeface="ＭＳ Ｐゴシック" pitchFamily="34" charset="-128"/>
              </a:rPr>
              <a:t>’</a:t>
            </a:r>
            <a:r>
              <a:rPr lang="en-US" altLang="ja-JP" dirty="0">
                <a:ea typeface="ＭＳ Ｐゴシック" pitchFamily="34" charset="-128"/>
              </a:rPr>
              <a:t>s neck or body and might, therefore, experience severe guilt.</a:t>
            </a:r>
            <a:endParaRPr lang="en-US" altLang="en-US" dirty="0">
              <a:ea typeface="ＭＳ Ｐゴシック"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30216" y="855664"/>
            <a:ext cx="8524875" cy="384175"/>
          </a:xfrm>
        </p:spPr>
        <p:txBody>
          <a:bodyPr/>
          <a:lstStyle/>
          <a:p>
            <a:pPr>
              <a:defRPr/>
            </a:pPr>
            <a:r>
              <a:rPr lang="en-US" dirty="0">
                <a:cs typeface="+mj-cs"/>
              </a:rPr>
              <a:t>Birth and Culture</a:t>
            </a:r>
          </a:p>
        </p:txBody>
      </p:sp>
      <p:sp>
        <p:nvSpPr>
          <p:cNvPr id="32770" name="Rectangle 3"/>
          <p:cNvSpPr>
            <a:spLocks noGrp="1" noChangeArrowheads="1"/>
          </p:cNvSpPr>
          <p:nvPr>
            <p:ph type="body" idx="1"/>
          </p:nvPr>
        </p:nvSpPr>
        <p:spPr>
          <a:xfrm>
            <a:off x="188913" y="1416050"/>
            <a:ext cx="8766175" cy="4560888"/>
          </a:xfrm>
        </p:spPr>
        <p:txBody>
          <a:bodyPr/>
          <a:lstStyle/>
          <a:p>
            <a:pPr marL="90488" indent="0">
              <a:lnSpc>
                <a:spcPct val="100000"/>
              </a:lnSpc>
              <a:defRPr/>
            </a:pPr>
            <a:r>
              <a:rPr lang="en-US" b="1" dirty="0">
                <a:ea typeface="ＭＳ Ｐゴシック" pitchFamily="-84" charset="-128"/>
              </a:rPr>
              <a:t> Birth beliefs and culture influence:</a:t>
            </a:r>
          </a:p>
          <a:p>
            <a:pPr marL="671513" lvl="1" indent="0">
              <a:lnSpc>
                <a:spcPct val="100000"/>
              </a:lnSpc>
              <a:defRPr/>
            </a:pPr>
            <a:r>
              <a:rPr lang="en-US" dirty="0">
                <a:ea typeface="ＭＳ Ｐゴシック" pitchFamily="-84" charset="-128"/>
              </a:rPr>
              <a:t> Cultural attitudes </a:t>
            </a:r>
          </a:p>
          <a:p>
            <a:pPr marL="671513" lvl="1" indent="0">
              <a:lnSpc>
                <a:spcPct val="100000"/>
              </a:lnSpc>
              <a:defRPr/>
            </a:pPr>
            <a:r>
              <a:rPr lang="en-US" dirty="0">
                <a:ea typeface="ＭＳ Ｐゴシック" pitchFamily="-84" charset="-128"/>
              </a:rPr>
              <a:t> Methods of dealing with the pain of labor</a:t>
            </a:r>
          </a:p>
          <a:p>
            <a:pPr marL="671513" lvl="1" indent="0">
              <a:lnSpc>
                <a:spcPct val="100000"/>
              </a:lnSpc>
              <a:defRPr/>
            </a:pPr>
            <a:r>
              <a:rPr lang="en-US" dirty="0">
                <a:ea typeface="ＭＳ Ｐゴシック" pitchFamily="-84" charset="-128"/>
              </a:rPr>
              <a:t> Recommended positions during delivery</a:t>
            </a:r>
          </a:p>
          <a:p>
            <a:pPr marL="671513" lvl="1" indent="0">
              <a:lnSpc>
                <a:spcPct val="100000"/>
              </a:lnSpc>
              <a:defRPr/>
            </a:pPr>
            <a:r>
              <a:rPr lang="en-US" dirty="0">
                <a:ea typeface="ＭＳ Ｐゴシック" pitchFamily="-84" charset="-128"/>
              </a:rPr>
              <a:t> Preferred location for the birth</a:t>
            </a:r>
          </a:p>
          <a:p>
            <a:pPr marL="671513" lvl="1" indent="0">
              <a:lnSpc>
                <a:spcPct val="100000"/>
              </a:lnSpc>
              <a:defRPr/>
            </a:pPr>
            <a:r>
              <a:rPr lang="en-US" dirty="0">
                <a:ea typeface="ＭＳ Ｐゴシック" pitchFamily="-84" charset="-128"/>
              </a:rPr>
              <a:t> Role of the father and the family</a:t>
            </a:r>
          </a:p>
          <a:p>
            <a:pPr marL="671513" lvl="1" indent="0">
              <a:lnSpc>
                <a:spcPct val="100000"/>
              </a:lnSpc>
              <a:defRPr/>
            </a:pPr>
            <a:r>
              <a:rPr lang="en-US" dirty="0">
                <a:ea typeface="ＭＳ Ｐゴシック" pitchFamily="-84" charset="-128"/>
              </a:rPr>
              <a:t> Expectations of the health care practitioner</a:t>
            </a:r>
            <a:endParaRPr lang="en-GB" b="1" dirty="0">
              <a:ea typeface="ＭＳ Ｐゴシック" pitchFamily="-84" charset="-128"/>
            </a:endParaRPr>
          </a:p>
          <a:p>
            <a:pPr lvl="3">
              <a:buFontTx/>
              <a:buNone/>
              <a:defRPr/>
            </a:pPr>
            <a:endParaRPr lang="en-GB" b="1" dirty="0">
              <a:ea typeface="ＭＳ Ｐゴシック" pitchFamily="-84" charset="-128"/>
            </a:endParaRPr>
          </a:p>
          <a:p>
            <a:pPr marL="1014413" lvl="2" indent="0">
              <a:defRPr/>
            </a:pPr>
            <a:endParaRPr lang="en-US" b="1" dirty="0">
              <a:ea typeface="ＭＳ Ｐゴシック" pitchFamily="-84" charset="-128"/>
            </a:endParaRPr>
          </a:p>
          <a:p>
            <a:pPr lvl="1" eaLnBrk="1" hangingPunct="1">
              <a:defRPr/>
            </a:pPr>
            <a:endParaRPr lang="en-US" dirty="0">
              <a:ea typeface="ＭＳ Ｐゴシック" pitchFamily="-8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2281" y="846138"/>
            <a:ext cx="8524875" cy="384175"/>
          </a:xfrm>
        </p:spPr>
        <p:txBody>
          <a:bodyPr/>
          <a:lstStyle/>
          <a:p>
            <a:pPr>
              <a:defRPr/>
            </a:pPr>
            <a:r>
              <a:rPr lang="en-US" dirty="0">
                <a:cs typeface="+mj-cs"/>
              </a:rPr>
              <a:t>Culture and the Postpartum Period #1</a:t>
            </a:r>
          </a:p>
        </p:txBody>
      </p:sp>
      <p:sp>
        <p:nvSpPr>
          <p:cNvPr id="34818" name="Rectangle 3"/>
          <p:cNvSpPr>
            <a:spLocks noGrp="1" noChangeArrowheads="1"/>
          </p:cNvSpPr>
          <p:nvPr>
            <p:ph type="body" idx="1"/>
          </p:nvPr>
        </p:nvSpPr>
        <p:spPr>
          <a:xfrm>
            <a:off x="182563" y="1365250"/>
            <a:ext cx="8753475" cy="4560888"/>
          </a:xfrm>
        </p:spPr>
        <p:txBody>
          <a:bodyPr/>
          <a:lstStyle/>
          <a:p>
            <a:pPr marL="90488" indent="0">
              <a:lnSpc>
                <a:spcPct val="150000"/>
              </a:lnSpc>
              <a:defRPr/>
            </a:pPr>
            <a:r>
              <a:rPr lang="en-US" dirty="0">
                <a:ea typeface="ＭＳ Ｐゴシック" pitchFamily="-84" charset="-128"/>
              </a:rPr>
              <a:t> Cultures have developed </a:t>
            </a:r>
            <a:r>
              <a:rPr lang="en-US" b="1" dirty="0">
                <a:ea typeface="ＭＳ Ｐゴシック" pitchFamily="-84" charset="-128"/>
              </a:rPr>
              <a:t>postpartum practices </a:t>
            </a:r>
            <a:r>
              <a:rPr lang="en-US" dirty="0">
                <a:ea typeface="ＭＳ Ｐゴシック" pitchFamily="-84" charset="-128"/>
              </a:rPr>
              <a:t>that mobilize and strengthen the mother and the infant during this perceived time of vulnerability:</a:t>
            </a:r>
          </a:p>
          <a:p>
            <a:pPr marL="671513" lvl="1" indent="0">
              <a:lnSpc>
                <a:spcPct val="150000"/>
              </a:lnSpc>
              <a:defRPr/>
            </a:pPr>
            <a:r>
              <a:rPr lang="en-US" dirty="0">
                <a:ea typeface="ＭＳ Ｐゴシック" pitchFamily="-84" charset="-128"/>
              </a:rPr>
              <a:t> Dietary customs</a:t>
            </a:r>
          </a:p>
          <a:p>
            <a:pPr marL="671513" lvl="1" indent="0">
              <a:lnSpc>
                <a:spcPct val="150000"/>
              </a:lnSpc>
              <a:defRPr/>
            </a:pPr>
            <a:r>
              <a:rPr lang="en-US" dirty="0">
                <a:ea typeface="ＭＳ Ｐゴシック" pitchFamily="-84" charset="-128"/>
              </a:rPr>
              <a:t> Activity levels</a:t>
            </a:r>
          </a:p>
          <a:p>
            <a:pPr marL="671513" lvl="1" indent="0">
              <a:lnSpc>
                <a:spcPct val="150000"/>
              </a:lnSpc>
              <a:defRPr/>
            </a:pPr>
            <a:r>
              <a:rPr lang="en-US" dirty="0">
                <a:ea typeface="ＭＳ Ｐゴシック" pitchFamily="-84" charset="-128"/>
              </a:rPr>
              <a:t> Taboos </a:t>
            </a:r>
          </a:p>
          <a:p>
            <a:pPr marL="671513" lvl="1" indent="0">
              <a:lnSpc>
                <a:spcPct val="150000"/>
              </a:lnSpc>
              <a:defRPr/>
            </a:pPr>
            <a:r>
              <a:rPr lang="en-US" dirty="0">
                <a:ea typeface="ＭＳ Ｐゴシック" pitchFamily="-84" charset="-128"/>
              </a:rPr>
              <a:t> Rituals </a:t>
            </a:r>
            <a:endParaRPr lang="en-US" b="1" dirty="0">
              <a:ea typeface="ＭＳ Ｐゴシック" pitchFamily="-84" charset="-128"/>
            </a:endParaRPr>
          </a:p>
          <a:p>
            <a:pPr marL="90488" indent="0">
              <a:lnSpc>
                <a:spcPct val="150000"/>
              </a:lnSpc>
              <a:buFontTx/>
              <a:buNone/>
              <a:defRPr/>
            </a:pPr>
            <a:endParaRPr lang="en-GB" b="1" dirty="0">
              <a:ea typeface="ＭＳ Ｐゴシック" pitchFamily="-84" charset="-128"/>
            </a:endParaRPr>
          </a:p>
          <a:p>
            <a:pPr marL="1866900" lvl="4" indent="0">
              <a:lnSpc>
                <a:spcPct val="150000"/>
              </a:lnSpc>
              <a:buFontTx/>
              <a:buNone/>
              <a:defRPr/>
            </a:pPr>
            <a:endParaRPr lang="en-GB" b="1" dirty="0">
              <a:ea typeface="ＭＳ Ｐゴシック" pitchFamily="-84" charset="-128"/>
            </a:endParaRPr>
          </a:p>
          <a:p>
            <a:pPr lvl="2">
              <a:lnSpc>
                <a:spcPct val="150000"/>
              </a:lnSpc>
              <a:defRPr/>
            </a:pPr>
            <a:endParaRPr lang="en-US" b="1" dirty="0">
              <a:ea typeface="ＭＳ Ｐゴシック" pitchFamily="-84" charset="-128"/>
            </a:endParaRPr>
          </a:p>
          <a:p>
            <a:pPr lvl="1" eaLnBrk="1" hangingPunct="1">
              <a:lnSpc>
                <a:spcPct val="150000"/>
              </a:lnSpc>
              <a:defRPr/>
            </a:pPr>
            <a:endParaRPr lang="en-US" dirty="0">
              <a:ea typeface="ＭＳ Ｐゴシック" pitchFamily="-8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31807" y="847726"/>
            <a:ext cx="8524875" cy="388938"/>
          </a:xfrm>
        </p:spPr>
        <p:txBody>
          <a:bodyPr/>
          <a:lstStyle/>
          <a:p>
            <a:pPr>
              <a:defRPr/>
            </a:pPr>
            <a:r>
              <a:rPr lang="en-US" dirty="0">
                <a:cs typeface="+mj-cs"/>
              </a:rPr>
              <a:t>Culture and the Postpartum Period #2</a:t>
            </a:r>
          </a:p>
        </p:txBody>
      </p:sp>
      <p:sp>
        <p:nvSpPr>
          <p:cNvPr id="3" name="Content Placeholder 2"/>
          <p:cNvSpPr>
            <a:spLocks noGrp="1"/>
          </p:cNvSpPr>
          <p:nvPr>
            <p:ph idx="1"/>
          </p:nvPr>
        </p:nvSpPr>
        <p:spPr>
          <a:xfrm>
            <a:off x="330200" y="1373188"/>
            <a:ext cx="8613775" cy="4154487"/>
          </a:xfrm>
        </p:spPr>
        <p:txBody>
          <a:bodyPr/>
          <a:lstStyle/>
          <a:p>
            <a:pPr marL="0" indent="0">
              <a:lnSpc>
                <a:spcPct val="100000"/>
              </a:lnSpc>
              <a:defRPr/>
            </a:pPr>
            <a:r>
              <a:rPr lang="en-US" b="1" dirty="0">
                <a:ea typeface="+mn-ea"/>
                <a:cs typeface="+mn-cs"/>
              </a:rPr>
              <a:t> Postpartum depression</a:t>
            </a:r>
          </a:p>
          <a:p>
            <a:pPr lvl="1">
              <a:lnSpc>
                <a:spcPct val="100000"/>
              </a:lnSpc>
              <a:defRPr/>
            </a:pPr>
            <a:r>
              <a:rPr lang="en-US" dirty="0">
                <a:ea typeface="+mn-ea"/>
                <a:cs typeface="+mn-cs"/>
              </a:rPr>
              <a:t>All new mothers should be assessed for postpartum depression. </a:t>
            </a:r>
          </a:p>
          <a:p>
            <a:pPr lvl="1">
              <a:lnSpc>
                <a:spcPct val="100000"/>
              </a:lnSpc>
              <a:defRPr/>
            </a:pPr>
            <a:r>
              <a:rPr lang="en-US" dirty="0">
                <a:ea typeface="+mn-ea"/>
                <a:cs typeface="+mn-cs"/>
              </a:rPr>
              <a:t>Some cultures do not recognize this as a medical disorder.</a:t>
            </a:r>
          </a:p>
          <a:p>
            <a:pPr lvl="1">
              <a:lnSpc>
                <a:spcPct val="100000"/>
              </a:lnSpc>
              <a:defRPr/>
            </a:pPr>
            <a:r>
              <a:rPr lang="en-US" dirty="0">
                <a:ea typeface="+mn-ea"/>
                <a:cs typeface="+mn-cs"/>
              </a:rPr>
              <a:t>Mothers may still exhibit signs/symptoms (anxiety, crying, mood swings).</a:t>
            </a:r>
          </a:p>
          <a:p>
            <a:pPr lvl="1">
              <a:lnSpc>
                <a:spcPct val="100000"/>
              </a:lnSpc>
              <a:defRPr/>
            </a:pPr>
            <a:r>
              <a:rPr lang="en-US" dirty="0">
                <a:ea typeface="+mn-ea"/>
                <a:cs typeface="+mn-cs"/>
              </a:rPr>
              <a:t>Pharmaceutical and/or </a:t>
            </a:r>
            <a:r>
              <a:rPr lang="en-US" b="1" dirty="0">
                <a:ea typeface="+mn-ea"/>
                <a:cs typeface="+mn-cs"/>
              </a:rPr>
              <a:t>culturally appropriate care</a:t>
            </a:r>
            <a:r>
              <a:rPr lang="en-US" dirty="0">
                <a:ea typeface="+mn-ea"/>
                <a:cs typeface="+mn-cs"/>
              </a:rPr>
              <a:t> and support may be necessary.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33395" y="862014"/>
            <a:ext cx="8524875" cy="384175"/>
          </a:xfrm>
        </p:spPr>
        <p:txBody>
          <a:bodyPr/>
          <a:lstStyle/>
          <a:p>
            <a:pPr>
              <a:defRPr/>
            </a:pPr>
            <a:r>
              <a:rPr lang="en-US" dirty="0">
                <a:cs typeface="+mj-cs"/>
              </a:rPr>
              <a:t>Culture and the Postpartum Period #3</a:t>
            </a:r>
          </a:p>
        </p:txBody>
      </p:sp>
      <p:sp>
        <p:nvSpPr>
          <p:cNvPr id="20483" name="Rectangle 3"/>
          <p:cNvSpPr>
            <a:spLocks noGrp="1" noChangeArrowheads="1"/>
          </p:cNvSpPr>
          <p:nvPr>
            <p:ph type="body" idx="1"/>
          </p:nvPr>
        </p:nvSpPr>
        <p:spPr>
          <a:xfrm>
            <a:off x="182563" y="1390650"/>
            <a:ext cx="8782050" cy="4686300"/>
          </a:xfrm>
        </p:spPr>
        <p:txBody>
          <a:bodyPr/>
          <a:lstStyle/>
          <a:p>
            <a:pPr marL="0" indent="0">
              <a:lnSpc>
                <a:spcPct val="100000"/>
              </a:lnSpc>
            </a:pPr>
            <a:r>
              <a:rPr lang="en-US" altLang="en-US" b="1" dirty="0">
                <a:ea typeface="ＭＳ Ｐゴシック" pitchFamily="34" charset="-128"/>
              </a:rPr>
              <a:t> Breast-feeding/weaning practices</a:t>
            </a:r>
          </a:p>
          <a:p>
            <a:pPr marL="581025" lvl="1" indent="0">
              <a:lnSpc>
                <a:spcPct val="100000"/>
              </a:lnSpc>
            </a:pPr>
            <a:r>
              <a:rPr lang="en-US" altLang="en-US" b="1" dirty="0">
                <a:ea typeface="ＭＳ Ｐゴシック" pitchFamily="34" charset="-128"/>
              </a:rPr>
              <a:t> </a:t>
            </a:r>
            <a:r>
              <a:rPr lang="en-US" altLang="en-US" dirty="0">
                <a:ea typeface="ＭＳ Ｐゴシック" pitchFamily="34" charset="-128"/>
              </a:rPr>
              <a:t>Affected by a variety of </a:t>
            </a:r>
            <a:r>
              <a:rPr lang="en-US" altLang="en-US" b="1" dirty="0">
                <a:ea typeface="ＭＳ Ｐゴシック" pitchFamily="34" charset="-128"/>
              </a:rPr>
              <a:t>values and beliefs</a:t>
            </a:r>
            <a:r>
              <a:rPr lang="en-US" altLang="en-US" dirty="0">
                <a:ea typeface="ＭＳ Ｐゴシック" pitchFamily="34" charset="-128"/>
              </a:rPr>
              <a:t>: </a:t>
            </a:r>
          </a:p>
          <a:p>
            <a:pPr marL="923925" lvl="2" indent="0">
              <a:lnSpc>
                <a:spcPct val="100000"/>
              </a:lnSpc>
            </a:pPr>
            <a:r>
              <a:rPr lang="en-US" altLang="en-US" dirty="0">
                <a:ea typeface="ＭＳ Ｐゴシック" pitchFamily="34" charset="-128"/>
              </a:rPr>
              <a:t> Societal trends</a:t>
            </a:r>
          </a:p>
          <a:p>
            <a:pPr marL="923925" lvl="2" indent="0">
              <a:lnSpc>
                <a:spcPct val="100000"/>
              </a:lnSpc>
            </a:pPr>
            <a:r>
              <a:rPr lang="en-US" altLang="en-US" dirty="0">
                <a:ea typeface="ＭＳ Ｐゴシック" pitchFamily="34" charset="-128"/>
              </a:rPr>
              <a:t> Religious beliefs</a:t>
            </a:r>
          </a:p>
          <a:p>
            <a:pPr marL="923925" lvl="2" indent="0">
              <a:lnSpc>
                <a:spcPct val="100000"/>
              </a:lnSpc>
            </a:pPr>
            <a:r>
              <a:rPr lang="en-US" altLang="en-US" dirty="0">
                <a:ea typeface="ＭＳ Ｐゴシック" pitchFamily="34" charset="-128"/>
              </a:rPr>
              <a:t> Mother’s work activities</a:t>
            </a:r>
          </a:p>
          <a:p>
            <a:pPr marL="923925" lvl="2" indent="0">
              <a:lnSpc>
                <a:spcPct val="100000"/>
              </a:lnSpc>
            </a:pPr>
            <a:r>
              <a:rPr lang="en-US" altLang="en-US" dirty="0">
                <a:ea typeface="ＭＳ Ｐゴシック" pitchFamily="34" charset="-128"/>
              </a:rPr>
              <a:t> Ethnic cultural beliefs</a:t>
            </a:r>
          </a:p>
          <a:p>
            <a:pPr marL="923925" lvl="2" indent="0">
              <a:lnSpc>
                <a:spcPct val="100000"/>
              </a:lnSpc>
            </a:pPr>
            <a:r>
              <a:rPr lang="en-US" altLang="en-US" dirty="0">
                <a:ea typeface="ＭＳ Ｐゴシック" pitchFamily="34" charset="-128"/>
              </a:rPr>
              <a:t> Social support</a:t>
            </a:r>
          </a:p>
          <a:p>
            <a:pPr marL="923925" lvl="2" indent="0">
              <a:lnSpc>
                <a:spcPct val="100000"/>
              </a:lnSpc>
            </a:pPr>
            <a:r>
              <a:rPr lang="en-US" altLang="en-US" dirty="0">
                <a:ea typeface="ＭＳ Ｐゴシック" pitchFamily="34" charset="-128"/>
              </a:rPr>
              <a:t> Access to information</a:t>
            </a:r>
          </a:p>
          <a:p>
            <a:pPr marL="923925" lvl="2" indent="0">
              <a:lnSpc>
                <a:spcPct val="100000"/>
              </a:lnSpc>
            </a:pPr>
            <a:r>
              <a:rPr lang="en-US" altLang="en-US" dirty="0">
                <a:ea typeface="ＭＳ Ｐゴシック" pitchFamily="34" charset="-128"/>
              </a:rPr>
              <a:t> Past experiences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3871" y="463552"/>
            <a:ext cx="8524875" cy="768350"/>
          </a:xfrm>
        </p:spPr>
        <p:txBody>
          <a:bodyPr/>
          <a:lstStyle/>
          <a:p>
            <a:pPr>
              <a:defRPr/>
            </a:pPr>
            <a:r>
              <a:rPr lang="en-US" dirty="0">
                <a:cs typeface="+mj-cs"/>
              </a:rPr>
              <a:t>Cultural Issues Related to Domestic Violence During Pregnancy</a:t>
            </a:r>
          </a:p>
        </p:txBody>
      </p:sp>
      <p:sp>
        <p:nvSpPr>
          <p:cNvPr id="40962" name="Rectangle 3"/>
          <p:cNvSpPr>
            <a:spLocks noGrp="1" noChangeArrowheads="1"/>
          </p:cNvSpPr>
          <p:nvPr>
            <p:ph type="body" idx="1"/>
          </p:nvPr>
        </p:nvSpPr>
        <p:spPr>
          <a:xfrm>
            <a:off x="182563" y="1360488"/>
            <a:ext cx="8672512" cy="3963987"/>
          </a:xfrm>
        </p:spPr>
        <p:txBody>
          <a:bodyPr/>
          <a:lstStyle/>
          <a:p>
            <a:pPr marL="0" indent="0">
              <a:lnSpc>
                <a:spcPct val="150000"/>
              </a:lnSpc>
              <a:defRPr/>
            </a:pPr>
            <a:r>
              <a:rPr lang="en-US" b="1" dirty="0">
                <a:ea typeface="ＭＳ Ｐゴシック" pitchFamily="-84" charset="-128"/>
              </a:rPr>
              <a:t> Domestic violence </a:t>
            </a:r>
            <a:r>
              <a:rPr lang="en-US" dirty="0">
                <a:ea typeface="ＭＳ Ｐゴシック" pitchFamily="-84" charset="-128"/>
              </a:rPr>
              <a:t>is one of the most significant health care threats for women and their unborn children.</a:t>
            </a:r>
            <a:endParaRPr lang="en-US" b="1" dirty="0">
              <a:ea typeface="ＭＳ Ｐゴシック" pitchFamily="-84" charset="-128"/>
            </a:endParaRPr>
          </a:p>
          <a:p>
            <a:pPr marL="0" indent="0">
              <a:lnSpc>
                <a:spcPct val="150000"/>
              </a:lnSpc>
              <a:defRPr/>
            </a:pPr>
            <a:r>
              <a:rPr lang="en-US" b="1" dirty="0">
                <a:ea typeface="ＭＳ Ｐゴシック" pitchFamily="-84" charset="-128"/>
              </a:rPr>
              <a:t> Outcomes </a:t>
            </a:r>
            <a:r>
              <a:rPr lang="en-US" dirty="0">
                <a:ea typeface="ＭＳ Ｐゴシック" pitchFamily="-84" charset="-128"/>
              </a:rPr>
              <a:t>of abuse include:</a:t>
            </a:r>
          </a:p>
          <a:p>
            <a:pPr marL="581025" lvl="1" indent="0">
              <a:lnSpc>
                <a:spcPct val="100000"/>
              </a:lnSpc>
              <a:defRPr/>
            </a:pPr>
            <a:r>
              <a:rPr lang="en-US" dirty="0">
                <a:ea typeface="ＭＳ Ｐゴシック" pitchFamily="-84" charset="-128"/>
              </a:rPr>
              <a:t> Stress (physical and emotional)</a:t>
            </a:r>
          </a:p>
          <a:p>
            <a:pPr marL="581025" lvl="1" indent="0">
              <a:lnSpc>
                <a:spcPct val="100000"/>
              </a:lnSpc>
              <a:defRPr/>
            </a:pPr>
            <a:r>
              <a:rPr lang="en-US" dirty="0">
                <a:ea typeface="ＭＳ Ｐゴシック" pitchFamily="-84" charset="-128"/>
              </a:rPr>
              <a:t> Poor lifestyle health practices</a:t>
            </a:r>
          </a:p>
          <a:p>
            <a:pPr marL="581025" lvl="1" indent="0">
              <a:lnSpc>
                <a:spcPct val="100000"/>
              </a:lnSpc>
              <a:defRPr/>
            </a:pPr>
            <a:r>
              <a:rPr lang="en-US" dirty="0">
                <a:ea typeface="ＭＳ Ｐゴシック" pitchFamily="-84" charset="-128"/>
              </a:rPr>
              <a:t> Delayed prenatal care</a:t>
            </a:r>
          </a:p>
          <a:p>
            <a:pPr marL="581025" lvl="1" indent="0">
              <a:lnSpc>
                <a:spcPct val="100000"/>
              </a:lnSpc>
              <a:defRPr/>
            </a:pPr>
            <a:r>
              <a:rPr lang="en-US" dirty="0">
                <a:ea typeface="ＭＳ Ｐゴシック" pitchFamily="-84" charset="-128"/>
              </a:rPr>
              <a:t> Lack of support</a:t>
            </a:r>
            <a:endParaRPr lang="en-US" b="1" dirty="0">
              <a:ea typeface="ＭＳ Ｐゴシック" pitchFamily="-84" charset="-128"/>
            </a:endParaRPr>
          </a:p>
          <a:p>
            <a:pPr marL="0" indent="0">
              <a:lnSpc>
                <a:spcPct val="100000"/>
              </a:lnSpc>
              <a:buFontTx/>
              <a:buNone/>
              <a:defRPr/>
            </a:pPr>
            <a:endParaRPr lang="en-GB" b="1" dirty="0">
              <a:ea typeface="ＭＳ Ｐゴシック" pitchFamily="-84" charset="-128"/>
            </a:endParaRPr>
          </a:p>
          <a:p>
            <a:pPr lvl="4">
              <a:buFontTx/>
              <a:buNone/>
              <a:defRPr/>
            </a:pPr>
            <a:endParaRPr lang="en-GB" b="1" dirty="0">
              <a:ea typeface="ＭＳ Ｐゴシック" pitchFamily="-84" charset="-128"/>
            </a:endParaRPr>
          </a:p>
          <a:p>
            <a:pPr lvl="2">
              <a:defRPr/>
            </a:pPr>
            <a:endParaRPr lang="en-US" b="1" dirty="0">
              <a:ea typeface="ＭＳ Ｐゴシック" pitchFamily="-84" charset="-128"/>
            </a:endParaRPr>
          </a:p>
          <a:p>
            <a:pPr lvl="1" eaLnBrk="1" hangingPunct="1">
              <a:defRPr/>
            </a:pPr>
            <a:endParaRPr lang="en-US" dirty="0">
              <a:ea typeface="ＭＳ Ｐゴシック" pitchFamily="-8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27041" y="849316"/>
            <a:ext cx="8524875" cy="388938"/>
          </a:xfrm>
        </p:spPr>
        <p:txBody>
          <a:bodyPr/>
          <a:lstStyle/>
          <a:p>
            <a:pPr>
              <a:defRPr/>
            </a:pPr>
            <a:r>
              <a:rPr lang="en-US" dirty="0">
                <a:cs typeface="+mj-cs"/>
              </a:rPr>
              <a:t>Cultural Belief Systems and Practices #1</a:t>
            </a:r>
          </a:p>
        </p:txBody>
      </p:sp>
      <p:sp>
        <p:nvSpPr>
          <p:cNvPr id="3" name="Content Placeholder 2"/>
          <p:cNvSpPr>
            <a:spLocks noGrp="1"/>
          </p:cNvSpPr>
          <p:nvPr>
            <p:ph idx="1"/>
          </p:nvPr>
        </p:nvSpPr>
        <p:spPr>
          <a:xfrm>
            <a:off x="330200" y="1663700"/>
            <a:ext cx="8613775" cy="3686175"/>
          </a:xfrm>
        </p:spPr>
        <p:txBody>
          <a:bodyPr/>
          <a:lstStyle/>
          <a:p>
            <a:pPr marL="0" indent="0">
              <a:lnSpc>
                <a:spcPct val="150000"/>
              </a:lnSpc>
              <a:defRPr/>
            </a:pPr>
            <a:r>
              <a:rPr lang="en-US" dirty="0">
                <a:ea typeface="+mn-ea"/>
                <a:cs typeface="+mn-cs"/>
              </a:rPr>
              <a:t> Converging cultures call for reorientation of </a:t>
            </a:r>
            <a:r>
              <a:rPr lang="en-US" b="1" dirty="0">
                <a:ea typeface="+mn-ea"/>
                <a:cs typeface="+mn-cs"/>
              </a:rPr>
              <a:t>skills and behaviors</a:t>
            </a:r>
            <a:r>
              <a:rPr lang="en-US" dirty="0">
                <a:ea typeface="+mn-ea"/>
                <a:cs typeface="+mn-cs"/>
              </a:rPr>
              <a:t> toward childbearing women.</a:t>
            </a:r>
          </a:p>
          <a:p>
            <a:pPr marL="0" indent="0">
              <a:lnSpc>
                <a:spcPct val="150000"/>
              </a:lnSpc>
              <a:defRPr/>
            </a:pPr>
            <a:r>
              <a:rPr lang="en-US" b="1" dirty="0">
                <a:ea typeface="+mn-ea"/>
                <a:cs typeface="+mn-cs"/>
              </a:rPr>
              <a:t> Culturally congruent </a:t>
            </a:r>
            <a:r>
              <a:rPr lang="en-US" dirty="0">
                <a:ea typeface="+mn-ea"/>
                <a:cs typeface="+mn-cs"/>
              </a:rPr>
              <a:t>care should be maintained throughout pregnancy, birth, and postpartum periods. </a:t>
            </a:r>
          </a:p>
          <a:p>
            <a:pPr marL="0" indent="0">
              <a:lnSpc>
                <a:spcPct val="150000"/>
              </a:lnSpc>
              <a:defRPr/>
            </a:pPr>
            <a:r>
              <a:rPr lang="en-US" dirty="0">
                <a:ea typeface="+mn-ea"/>
                <a:cs typeface="+mn-cs"/>
              </a:rPr>
              <a:t> Many women and families are attempting to preserve their own valued patterns of experiencing childbirth.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0221" y="846141"/>
            <a:ext cx="8524875" cy="388938"/>
          </a:xfrm>
        </p:spPr>
        <p:txBody>
          <a:bodyPr/>
          <a:lstStyle/>
          <a:p>
            <a:pPr eaLnBrk="1" hangingPunct="1">
              <a:defRPr/>
            </a:pPr>
            <a:r>
              <a:rPr lang="en-US" dirty="0">
                <a:ea typeface="ＭＳ Ｐゴシック" pitchFamily="-84" charset="-128"/>
              </a:rPr>
              <a:t>Question #3</a:t>
            </a:r>
          </a:p>
        </p:txBody>
      </p:sp>
      <p:sp>
        <p:nvSpPr>
          <p:cNvPr id="22531" name="Rectangle 3"/>
          <p:cNvSpPr>
            <a:spLocks noGrp="1" noChangeArrowheads="1"/>
          </p:cNvSpPr>
          <p:nvPr>
            <p:ph type="body" idx="1"/>
          </p:nvPr>
        </p:nvSpPr>
        <p:spPr>
          <a:xfrm>
            <a:off x="188913" y="1349375"/>
            <a:ext cx="8736012" cy="4603750"/>
          </a:xfrm>
        </p:spPr>
        <p:txBody>
          <a:bodyPr/>
          <a:lstStyle/>
          <a:p>
            <a:pPr>
              <a:lnSpc>
                <a:spcPct val="150000"/>
              </a:lnSpc>
            </a:pPr>
            <a:r>
              <a:rPr lang="en-US" altLang="en-US" dirty="0">
                <a:ea typeface="ＭＳ Ｐゴシック" pitchFamily="34" charset="-128"/>
              </a:rPr>
              <a:t>A nurse demonstrates an understanding of the sociologically focused safety risks for a pregnant woman when:</a:t>
            </a:r>
          </a:p>
          <a:p>
            <a:pPr marL="1038225" lvl="1" indent="-457200">
              <a:lnSpc>
                <a:spcPct val="150000"/>
              </a:lnSpc>
              <a:buFontTx/>
              <a:buAutoNum type="alphaUcPeriod"/>
            </a:pPr>
            <a:r>
              <a:rPr lang="en-GB" altLang="en-US" dirty="0">
                <a:ea typeface="ＭＳ Ｐゴシック" pitchFamily="34" charset="-128"/>
              </a:rPr>
              <a:t>Conducting a suicide assessment </a:t>
            </a:r>
          </a:p>
          <a:p>
            <a:pPr marL="1038225" lvl="1" indent="-457200">
              <a:lnSpc>
                <a:spcPct val="150000"/>
              </a:lnSpc>
              <a:buFontTx/>
              <a:buAutoNum type="alphaUcPeriod"/>
            </a:pPr>
            <a:r>
              <a:rPr lang="en-US" altLang="en-US" dirty="0">
                <a:ea typeface="ＭＳ Ｐゴシック" pitchFamily="34" charset="-128"/>
              </a:rPr>
              <a:t>Identifying her cultural health belief system </a:t>
            </a:r>
          </a:p>
          <a:p>
            <a:pPr marL="1038225" lvl="1" indent="-457200">
              <a:lnSpc>
                <a:spcPct val="150000"/>
              </a:lnSpc>
              <a:buFontTx/>
              <a:buAutoNum type="alphaUcPeriod"/>
            </a:pPr>
            <a:r>
              <a:rPr lang="en-GB" altLang="en-US" dirty="0">
                <a:ea typeface="ＭＳ Ｐゴシック" pitchFamily="34" charset="-128"/>
              </a:rPr>
              <a:t>Evaluating her postpartum support system</a:t>
            </a:r>
          </a:p>
          <a:p>
            <a:pPr marL="1038225" lvl="1" indent="-457200">
              <a:lnSpc>
                <a:spcPct val="150000"/>
              </a:lnSpc>
              <a:buFontTx/>
              <a:buAutoNum type="alphaUcPeriod"/>
            </a:pPr>
            <a:r>
              <a:rPr lang="en-US" altLang="en-US" dirty="0">
                <a:ea typeface="ＭＳ Ｐゴシック" pitchFamily="34" charset="-128"/>
              </a:rPr>
              <a:t>Assessing the level of violence in her neighborhood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30213" y="849314"/>
            <a:ext cx="8524875" cy="384175"/>
          </a:xfrm>
        </p:spPr>
        <p:txBody>
          <a:bodyPr/>
          <a:lstStyle/>
          <a:p>
            <a:pPr eaLnBrk="1" hangingPunct="1">
              <a:defRPr/>
            </a:pPr>
            <a:r>
              <a:rPr lang="en-US" dirty="0">
                <a:cs typeface="+mj-cs"/>
              </a:rPr>
              <a:t>Answer to Question #3</a:t>
            </a:r>
          </a:p>
        </p:txBody>
      </p:sp>
      <p:sp>
        <p:nvSpPr>
          <p:cNvPr id="23555" name="Rectangle 3"/>
          <p:cNvSpPr>
            <a:spLocks noGrp="1" noChangeArrowheads="1"/>
          </p:cNvSpPr>
          <p:nvPr>
            <p:ph type="body" idx="1"/>
          </p:nvPr>
        </p:nvSpPr>
        <p:spPr>
          <a:xfrm>
            <a:off x="379413" y="1365250"/>
            <a:ext cx="8466137" cy="4476750"/>
          </a:xfrm>
        </p:spPr>
        <p:txBody>
          <a:bodyPr/>
          <a:lstStyle/>
          <a:p>
            <a:pPr>
              <a:lnSpc>
                <a:spcPct val="150000"/>
              </a:lnSpc>
            </a:pPr>
            <a:r>
              <a:rPr lang="en-US" altLang="en-US" dirty="0">
                <a:ea typeface="ＭＳ Ｐゴシック" pitchFamily="34" charset="-128"/>
              </a:rPr>
              <a:t>A. </a:t>
            </a:r>
            <a:r>
              <a:rPr lang="en-GB" altLang="en-US" dirty="0">
                <a:ea typeface="ＭＳ Ｐゴシック" pitchFamily="34" charset="-128"/>
              </a:rPr>
              <a:t>Conducting a suicide assessment </a:t>
            </a:r>
          </a:p>
          <a:p>
            <a:pPr>
              <a:lnSpc>
                <a:spcPct val="150000"/>
              </a:lnSpc>
            </a:pPr>
            <a:endParaRPr lang="en-GB" altLang="en-US" dirty="0">
              <a:ea typeface="ＭＳ Ｐゴシック" pitchFamily="34" charset="-128"/>
            </a:endParaRPr>
          </a:p>
          <a:p>
            <a:pPr>
              <a:lnSpc>
                <a:spcPct val="150000"/>
              </a:lnSpc>
            </a:pPr>
            <a:r>
              <a:rPr lang="en-US" altLang="en-US" dirty="0">
                <a:ea typeface="ＭＳ Ｐゴシック" pitchFamily="34" charset="-128"/>
              </a:rPr>
              <a:t>Rationale: A study identified homicide as a leading cause of pregnancy-associated death and suicide. Health care providers must screen for both </a:t>
            </a:r>
            <a:r>
              <a:rPr lang="en-US" altLang="en-US" b="1" dirty="0">
                <a:ea typeface="ＭＳ Ｐゴシック" pitchFamily="34" charset="-128"/>
              </a:rPr>
              <a:t>partner violence and suicidal ideation </a:t>
            </a:r>
            <a:r>
              <a:rPr lang="en-US" altLang="en-US" dirty="0">
                <a:ea typeface="ＭＳ Ｐゴシック" pitchFamily="34" charset="-128"/>
              </a:rPr>
              <a:t>as essential components of comprehensive health and nursing care for women during and after pregnancy.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31807" y="858842"/>
            <a:ext cx="8524875" cy="384175"/>
          </a:xfrm>
        </p:spPr>
        <p:txBody>
          <a:bodyPr/>
          <a:lstStyle/>
          <a:p>
            <a:pPr>
              <a:defRPr/>
            </a:pPr>
            <a:r>
              <a:rPr lang="en-US" dirty="0">
                <a:cs typeface="+mj-cs"/>
              </a:rPr>
              <a:t>Culturally Competent Care </a:t>
            </a:r>
          </a:p>
        </p:txBody>
      </p:sp>
      <p:sp>
        <p:nvSpPr>
          <p:cNvPr id="48130" name="Rectangle 3"/>
          <p:cNvSpPr>
            <a:spLocks noGrp="1" noChangeArrowheads="1"/>
          </p:cNvSpPr>
          <p:nvPr>
            <p:ph type="body" idx="1"/>
          </p:nvPr>
        </p:nvSpPr>
        <p:spPr>
          <a:xfrm>
            <a:off x="192088" y="1328738"/>
            <a:ext cx="8662987" cy="4378325"/>
          </a:xfrm>
        </p:spPr>
        <p:txBody>
          <a:bodyPr/>
          <a:lstStyle/>
          <a:p>
            <a:pPr marL="457200" lvl="1" indent="0">
              <a:lnSpc>
                <a:spcPct val="150000"/>
              </a:lnSpc>
              <a:buFont typeface="Times New Roman" pitchFamily="18" charset="0"/>
              <a:buChar char="●"/>
              <a:defRPr/>
            </a:pPr>
            <a:r>
              <a:rPr lang="en-US" altLang="en-US" dirty="0">
                <a:ea typeface="ＭＳ Ｐゴシック" pitchFamily="34" charset="-128"/>
              </a:rPr>
              <a:t> Nurses caring for pregnant women of all cultures (including Hispanic, African American, and American Indian) should:</a:t>
            </a:r>
          </a:p>
          <a:p>
            <a:pPr lvl="1">
              <a:lnSpc>
                <a:spcPct val="150000"/>
              </a:lnSpc>
              <a:defRPr/>
            </a:pPr>
            <a:r>
              <a:rPr lang="en-US" altLang="en-US" dirty="0">
                <a:ea typeface="ＭＳ Ｐゴシック" pitchFamily="34" charset="-128"/>
              </a:rPr>
              <a:t>Employ good assessment skills</a:t>
            </a:r>
          </a:p>
          <a:p>
            <a:pPr lvl="1">
              <a:lnSpc>
                <a:spcPct val="150000"/>
              </a:lnSpc>
              <a:defRPr/>
            </a:pPr>
            <a:r>
              <a:rPr lang="en-US" altLang="en-US" dirty="0">
                <a:ea typeface="ＭＳ Ｐゴシック" pitchFamily="34" charset="-128"/>
              </a:rPr>
              <a:t>Form trusting relationships</a:t>
            </a:r>
          </a:p>
          <a:p>
            <a:pPr lvl="1">
              <a:lnSpc>
                <a:spcPct val="150000"/>
              </a:lnSpc>
              <a:defRPr/>
            </a:pPr>
            <a:r>
              <a:rPr lang="en-US" altLang="en-US" dirty="0">
                <a:ea typeface="ＭＳ Ｐゴシック" pitchFamily="34" charset="-128"/>
              </a:rPr>
              <a:t>Perform patient education</a:t>
            </a:r>
          </a:p>
          <a:p>
            <a:pPr lvl="1">
              <a:lnSpc>
                <a:spcPct val="150000"/>
              </a:lnSpc>
              <a:defRPr/>
            </a:pPr>
            <a:r>
              <a:rPr lang="en-US" altLang="en-US" dirty="0">
                <a:ea typeface="ＭＳ Ｐゴシック" pitchFamily="34" charset="-128"/>
              </a:rPr>
              <a:t>Show concern, interest, and respect for backgrounds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5" y="852489"/>
            <a:ext cx="8524875" cy="384175"/>
          </a:xfrm>
        </p:spPr>
        <p:txBody>
          <a:bodyPr/>
          <a:lstStyle/>
          <a:p>
            <a:pPr eaLnBrk="1" hangingPunct="1">
              <a:defRPr/>
            </a:pPr>
            <a:r>
              <a:rPr lang="en-GB" dirty="0">
                <a:cs typeface="+mj-cs"/>
              </a:rPr>
              <a:t>Question #4</a:t>
            </a:r>
            <a:endParaRPr lang="en-US" dirty="0">
              <a:cs typeface="+mj-cs"/>
            </a:endParaRPr>
          </a:p>
        </p:txBody>
      </p:sp>
      <p:sp>
        <p:nvSpPr>
          <p:cNvPr id="25603" name="Rectangle 3"/>
          <p:cNvSpPr>
            <a:spLocks noGrp="1" noChangeArrowheads="1"/>
          </p:cNvSpPr>
          <p:nvPr>
            <p:ph type="body" idx="1"/>
          </p:nvPr>
        </p:nvSpPr>
        <p:spPr>
          <a:xfrm>
            <a:off x="179388" y="1444625"/>
            <a:ext cx="8785225" cy="4619625"/>
          </a:xfrm>
        </p:spPr>
        <p:txBody>
          <a:bodyPr/>
          <a:lstStyle/>
          <a:p>
            <a:pPr>
              <a:lnSpc>
                <a:spcPct val="100000"/>
              </a:lnSpc>
            </a:pPr>
            <a:r>
              <a:rPr lang="en-US" altLang="en-US" dirty="0">
                <a:ea typeface="ＭＳ Ｐゴシック" pitchFamily="34" charset="-128"/>
              </a:rPr>
              <a:t>It is suspected that a pregnant Hispanic woman is being physically abused. Which intervention will be most helpful initially? </a:t>
            </a:r>
          </a:p>
          <a:p>
            <a:pPr marL="1038225" lvl="1" indent="-457200">
              <a:lnSpc>
                <a:spcPct val="100000"/>
              </a:lnSpc>
              <a:buFontTx/>
              <a:buAutoNum type="alphaUcPeriod"/>
            </a:pPr>
            <a:r>
              <a:rPr lang="en-US" altLang="en-US" dirty="0">
                <a:ea typeface="ＭＳ Ｐゴシック" pitchFamily="34" charset="-128"/>
              </a:rPr>
              <a:t>Arranging for a Spanish speaking nurse to assess and provide the client’s care </a:t>
            </a:r>
          </a:p>
          <a:p>
            <a:pPr marL="1038225" lvl="1" indent="-457200">
              <a:lnSpc>
                <a:spcPct val="100000"/>
              </a:lnSpc>
              <a:buFontTx/>
              <a:buAutoNum type="alphaUcPeriod"/>
            </a:pPr>
            <a:r>
              <a:rPr lang="en-US" altLang="en-US" dirty="0">
                <a:ea typeface="ＭＳ Ｐゴシック" pitchFamily="34" charset="-128"/>
              </a:rPr>
              <a:t>Providing the client with written and oral information on women’s abuse shelters</a:t>
            </a:r>
          </a:p>
          <a:p>
            <a:pPr marL="1038225" lvl="1" indent="-457200">
              <a:lnSpc>
                <a:spcPct val="100000"/>
              </a:lnSpc>
              <a:buFontTx/>
              <a:buAutoNum type="alphaUcPeriod"/>
            </a:pPr>
            <a:r>
              <a:rPr lang="en-US" altLang="en-US" dirty="0">
                <a:ea typeface="ＭＳ Ｐゴシック" pitchFamily="34" charset="-128"/>
              </a:rPr>
              <a:t>Explaining to the client that any information she gives will be held in strict confidence</a:t>
            </a:r>
          </a:p>
          <a:p>
            <a:pPr marL="1038225" lvl="1" indent="-457200">
              <a:lnSpc>
                <a:spcPct val="100000"/>
              </a:lnSpc>
              <a:buFontTx/>
              <a:buAutoNum type="alphaUcPeriod"/>
            </a:pPr>
            <a:r>
              <a:rPr lang="en-US" altLang="en-US" dirty="0">
                <a:ea typeface="ＭＳ Ｐゴシック" pitchFamily="34" charset="-128"/>
              </a:rPr>
              <a:t>Offering to call a female member of the woman’s family to help arrive at a solution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30213" y="838202"/>
            <a:ext cx="8524875" cy="387350"/>
          </a:xfrm>
        </p:spPr>
        <p:txBody>
          <a:bodyPr/>
          <a:lstStyle/>
          <a:p>
            <a:pPr eaLnBrk="1" hangingPunct="1">
              <a:defRPr/>
            </a:pPr>
            <a:r>
              <a:rPr lang="en-US" dirty="0">
                <a:cs typeface="+mj-cs"/>
              </a:rPr>
              <a:t>Answer to Question #4</a:t>
            </a:r>
          </a:p>
        </p:txBody>
      </p:sp>
      <p:sp>
        <p:nvSpPr>
          <p:cNvPr id="26627" name="Rectangle 3"/>
          <p:cNvSpPr>
            <a:spLocks noGrp="1" noChangeArrowheads="1"/>
          </p:cNvSpPr>
          <p:nvPr>
            <p:ph type="body" idx="1"/>
          </p:nvPr>
        </p:nvSpPr>
        <p:spPr>
          <a:xfrm>
            <a:off x="249238" y="1389063"/>
            <a:ext cx="8726487" cy="4541837"/>
          </a:xfrm>
        </p:spPr>
        <p:txBody>
          <a:bodyPr/>
          <a:lstStyle/>
          <a:p>
            <a:pPr>
              <a:lnSpc>
                <a:spcPct val="100000"/>
              </a:lnSpc>
            </a:pPr>
            <a:r>
              <a:rPr lang="en-US" altLang="en-US" dirty="0">
                <a:ea typeface="ＭＳ Ｐゴシック" pitchFamily="34" charset="-128"/>
              </a:rPr>
              <a:t>A. Arranging for a Spanish speaking nurse to assess and provide the client’s care</a:t>
            </a:r>
          </a:p>
          <a:p>
            <a:pPr>
              <a:lnSpc>
                <a:spcPct val="100000"/>
              </a:lnSpc>
            </a:pPr>
            <a:endParaRPr lang="en-GB" altLang="en-US" dirty="0">
              <a:ea typeface="ＭＳ Ｐゴシック" pitchFamily="34" charset="-128"/>
            </a:endParaRPr>
          </a:p>
          <a:p>
            <a:pPr>
              <a:lnSpc>
                <a:spcPct val="100000"/>
              </a:lnSpc>
            </a:pPr>
            <a:r>
              <a:rPr lang="en-US" altLang="en-US" dirty="0">
                <a:ea typeface="ＭＳ Ｐゴシック" pitchFamily="34" charset="-128"/>
              </a:rPr>
              <a:t>Rationale:	It is initially helpful that the nurse have strong interpersonal skills and a genuine interest in Hispanic culture. In this situation, a Spanish-speaking health care provider might be able to form a trusting relationship more quickly, enabling the woman to share information about domestic violence. The Hispanic culture is a male dominated one, leaving the females with little power to help in this situation. The remaining options will be of little value if implemented as an initial action.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5464" y="839790"/>
            <a:ext cx="9263062" cy="387350"/>
          </a:xfrm>
        </p:spPr>
        <p:txBody>
          <a:bodyPr/>
          <a:lstStyle/>
          <a:p>
            <a:pPr eaLnBrk="1" hangingPunct="1">
              <a:defRPr/>
            </a:pPr>
            <a:r>
              <a:rPr lang="en-US" dirty="0">
                <a:cs typeface="+mj-cs"/>
              </a:rPr>
              <a:t>Cultural Belief Systems and Practices #2</a:t>
            </a:r>
          </a:p>
        </p:txBody>
      </p:sp>
      <p:sp>
        <p:nvSpPr>
          <p:cNvPr id="5123" name="Rectangle 3"/>
          <p:cNvSpPr>
            <a:spLocks noGrp="1" noChangeArrowheads="1"/>
          </p:cNvSpPr>
          <p:nvPr>
            <p:ph type="body" idx="1"/>
          </p:nvPr>
        </p:nvSpPr>
        <p:spPr>
          <a:xfrm>
            <a:off x="330200" y="1484313"/>
            <a:ext cx="8585200" cy="4403725"/>
          </a:xfrm>
        </p:spPr>
        <p:txBody>
          <a:bodyPr/>
          <a:lstStyle/>
          <a:p>
            <a:pPr marL="0" indent="0">
              <a:lnSpc>
                <a:spcPct val="100000"/>
              </a:lnSpc>
            </a:pPr>
            <a:r>
              <a:rPr lang="en-US" altLang="en-US" b="1" dirty="0">
                <a:ea typeface="ＭＳ Ｐゴシック" pitchFamily="34" charset="-128"/>
              </a:rPr>
              <a:t> Advanced medical technology </a:t>
            </a:r>
            <a:r>
              <a:rPr lang="en-US" altLang="en-US" dirty="0">
                <a:ea typeface="ＭＳ Ｐゴシック" pitchFamily="34" charset="-128"/>
              </a:rPr>
              <a:t>has become common in childbirth; not necessarily leading to healthier newborns and mothers.</a:t>
            </a:r>
          </a:p>
          <a:p>
            <a:pPr marL="0" indent="0">
              <a:lnSpc>
                <a:spcPct val="100000"/>
              </a:lnSpc>
            </a:pPr>
            <a:r>
              <a:rPr lang="en-US" altLang="en-US" dirty="0">
                <a:ea typeface="ＭＳ Ｐゴシック" pitchFamily="34" charset="-128"/>
              </a:rPr>
              <a:t> Women in the United States have a </a:t>
            </a:r>
            <a:r>
              <a:rPr lang="en-US" altLang="en-US" b="1" dirty="0">
                <a:ea typeface="ＭＳ Ｐゴシック" pitchFamily="34" charset="-128"/>
              </a:rPr>
              <a:t>higher risk of dying from pregnancy-related complications </a:t>
            </a:r>
            <a:r>
              <a:rPr lang="en-US" altLang="en-US" dirty="0">
                <a:ea typeface="ＭＳ Ｐゴシック" pitchFamily="34" charset="-128"/>
              </a:rPr>
              <a:t>than those in 40 other countries. </a:t>
            </a:r>
          </a:p>
          <a:p>
            <a:pPr marL="457200" lvl="1" indent="0">
              <a:lnSpc>
                <a:spcPct val="100000"/>
              </a:lnSpc>
            </a:pPr>
            <a:r>
              <a:rPr lang="en-US" altLang="en-US" dirty="0">
                <a:ea typeface="ＭＳ Ｐゴシック" pitchFamily="34" charset="-128"/>
              </a:rPr>
              <a:t> Health disparities in the United States play a role in increased:</a:t>
            </a:r>
          </a:p>
          <a:p>
            <a:pPr lvl="4">
              <a:lnSpc>
                <a:spcPct val="100000"/>
              </a:lnSpc>
            </a:pPr>
            <a:r>
              <a:rPr lang="en-US" altLang="en-US" b="1" dirty="0">
                <a:ea typeface="ＭＳ Ｐゴシック" pitchFamily="34" charset="-128"/>
              </a:rPr>
              <a:t>Maternal morbidity</a:t>
            </a:r>
            <a:r>
              <a:rPr lang="en-US" altLang="en-US" dirty="0">
                <a:ea typeface="ＭＳ Ｐゴシック" pitchFamily="34" charset="-128"/>
              </a:rPr>
              <a:t> </a:t>
            </a:r>
          </a:p>
          <a:p>
            <a:pPr lvl="4">
              <a:lnSpc>
                <a:spcPct val="100000"/>
              </a:lnSpc>
            </a:pPr>
            <a:r>
              <a:rPr lang="en-US" altLang="en-US" b="1" dirty="0">
                <a:ea typeface="ＭＳ Ｐゴシック" pitchFamily="34" charset="-128"/>
              </a:rPr>
              <a:t>Maternal mortality</a:t>
            </a:r>
            <a:endParaRPr lang="en-US" altLang="en-US" dirty="0">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3871" y="841377"/>
            <a:ext cx="8524875" cy="387350"/>
          </a:xfrm>
        </p:spPr>
        <p:txBody>
          <a:bodyPr/>
          <a:lstStyle/>
          <a:p>
            <a:pPr eaLnBrk="1" hangingPunct="1">
              <a:defRPr/>
            </a:pPr>
            <a:r>
              <a:rPr lang="en-US" dirty="0">
                <a:cs typeface="+mj-cs"/>
              </a:rPr>
              <a:t>Question #1</a:t>
            </a:r>
          </a:p>
        </p:txBody>
      </p:sp>
      <p:sp>
        <p:nvSpPr>
          <p:cNvPr id="6147" name="Rectangle 3"/>
          <p:cNvSpPr>
            <a:spLocks noGrp="1" noChangeArrowheads="1"/>
          </p:cNvSpPr>
          <p:nvPr>
            <p:ph type="body" idx="1"/>
          </p:nvPr>
        </p:nvSpPr>
        <p:spPr>
          <a:xfrm>
            <a:off x="411170" y="1647835"/>
            <a:ext cx="8758238" cy="4508500"/>
          </a:xfrm>
        </p:spPr>
        <p:txBody>
          <a:bodyPr/>
          <a:lstStyle/>
          <a:p>
            <a:pPr>
              <a:lnSpc>
                <a:spcPct val="150000"/>
              </a:lnSpc>
            </a:pPr>
            <a:r>
              <a:rPr lang="en-US" altLang="en-US" dirty="0">
                <a:ea typeface="ＭＳ Ｐゴシック" pitchFamily="34" charset="-128"/>
              </a:rPr>
              <a:t>Is the following statement true or false?</a:t>
            </a:r>
          </a:p>
          <a:p>
            <a:pPr>
              <a:lnSpc>
                <a:spcPct val="150000"/>
              </a:lnSpc>
            </a:pPr>
            <a:endParaRPr lang="en-US" altLang="en-US" dirty="0">
              <a:ea typeface="ＭＳ Ｐゴシック" pitchFamily="34" charset="-128"/>
            </a:endParaRPr>
          </a:p>
          <a:p>
            <a:pPr>
              <a:lnSpc>
                <a:spcPct val="150000"/>
              </a:lnSpc>
            </a:pPr>
            <a:r>
              <a:rPr lang="en-US" altLang="en-US" dirty="0">
                <a:ea typeface="ＭＳ Ｐゴシック" pitchFamily="34" charset="-128"/>
              </a:rPr>
              <a:t>In contemporary Western society, an increase in the number of women in the work force, advances in reproductive technology, self-care, alternative therapies, the explosion of health information available on the Internet, and the influx of immigrants and refugees have dramatically affected pregnancy and birth practices. </a:t>
            </a:r>
            <a:endParaRPr lang="en-US" altLang="en-US" b="1" dirty="0">
              <a:ea typeface="ＭＳ Ｐゴシック" pitchFamily="34" charset="-128"/>
            </a:endParaRPr>
          </a:p>
          <a:p>
            <a:pPr>
              <a:lnSpc>
                <a:spcPct val="150000"/>
              </a:lnSpc>
            </a:pPr>
            <a:endParaRPr lang="en-US" altLang="en-US" sz="2400"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4984" y="849315"/>
            <a:ext cx="8524875" cy="384175"/>
          </a:xfrm>
        </p:spPr>
        <p:txBody>
          <a:bodyPr/>
          <a:lstStyle/>
          <a:p>
            <a:pPr eaLnBrk="1" hangingPunct="1">
              <a:defRPr/>
            </a:pPr>
            <a:r>
              <a:rPr lang="en-US" dirty="0">
                <a:cs typeface="+mj-cs"/>
              </a:rPr>
              <a:t>Answer to Question #1</a:t>
            </a:r>
          </a:p>
        </p:txBody>
      </p:sp>
      <p:sp>
        <p:nvSpPr>
          <p:cNvPr id="7171" name="Rectangle 3"/>
          <p:cNvSpPr>
            <a:spLocks noGrp="1" noChangeArrowheads="1"/>
          </p:cNvSpPr>
          <p:nvPr>
            <p:ph type="body" idx="1"/>
          </p:nvPr>
        </p:nvSpPr>
        <p:spPr>
          <a:xfrm>
            <a:off x="447683" y="1687522"/>
            <a:ext cx="8736013" cy="4468812"/>
          </a:xfrm>
        </p:spPr>
        <p:txBody>
          <a:bodyPr/>
          <a:lstStyle/>
          <a:p>
            <a:pPr>
              <a:lnSpc>
                <a:spcPct val="100000"/>
              </a:lnSpc>
            </a:pPr>
            <a:r>
              <a:rPr lang="en-US" altLang="en-US" dirty="0">
                <a:ea typeface="ＭＳ Ｐゴシック" pitchFamily="34" charset="-128"/>
              </a:rPr>
              <a:t>True</a:t>
            </a:r>
          </a:p>
          <a:p>
            <a:pPr>
              <a:lnSpc>
                <a:spcPct val="100000"/>
              </a:lnSpc>
            </a:pPr>
            <a:endParaRPr lang="en-US" altLang="en-US" dirty="0">
              <a:ea typeface="ＭＳ Ｐゴシック" pitchFamily="34" charset="-128"/>
            </a:endParaRPr>
          </a:p>
          <a:p>
            <a:pPr>
              <a:lnSpc>
                <a:spcPct val="100000"/>
              </a:lnSpc>
            </a:pPr>
            <a:r>
              <a:rPr lang="en-US" altLang="en-US" dirty="0">
                <a:ea typeface="ＭＳ Ｐゴシック" pitchFamily="34" charset="-128"/>
              </a:rPr>
              <a:t>Rationale: Pregnancy and childbirth practices in contemporary Western society have seen dramatic changes over the past three decades. An increase in the number of women in the work force, advances in reproductive technology, self-care, alternative therapies, the explosion of health information available to consumers on the Internet, and the influx of immigrants and refugees are but a few of the trends that require nurses to </a:t>
            </a:r>
            <a:r>
              <a:rPr lang="en-US" altLang="en-US" b="1" dirty="0">
                <a:ea typeface="ＭＳ Ｐゴシック" pitchFamily="34" charset="-128"/>
              </a:rPr>
              <a:t>examine and rethink </a:t>
            </a:r>
            <a:r>
              <a:rPr lang="en-US" altLang="en-US" dirty="0">
                <a:ea typeface="ＭＳ Ｐゴシック" pitchFamily="34" charset="-128"/>
              </a:rPr>
              <a:t>how they can better care for their clients. </a:t>
            </a:r>
          </a:p>
          <a:p>
            <a:pPr algn="ctr">
              <a:lnSpc>
                <a:spcPct val="100000"/>
              </a:lnSpc>
              <a:buFontTx/>
              <a:buNone/>
            </a:pPr>
            <a:endParaRPr lang="en-US" altLang="en-US" dirty="0">
              <a:ea typeface="ＭＳ Ｐゴシック" pitchFamily="34" charset="-128"/>
            </a:endParaRPr>
          </a:p>
          <a:p>
            <a:pPr algn="ctr">
              <a:lnSpc>
                <a:spcPct val="100000"/>
              </a:lnSpc>
              <a:buFontTx/>
              <a:buNone/>
            </a:pPr>
            <a:endParaRPr lang="en-US" altLang="en-US" dirty="0">
              <a:ea typeface="ＭＳ Ｐゴシック" pitchFamily="34" charset="-128"/>
            </a:endParaRPr>
          </a:p>
          <a:p>
            <a:pPr algn="ctr">
              <a:lnSpc>
                <a:spcPct val="100000"/>
              </a:lnSpc>
              <a:buFontTx/>
              <a:buNone/>
            </a:pPr>
            <a:endParaRPr lang="en-US" altLang="en-US" dirty="0">
              <a:ea typeface="ＭＳ Ｐゴシック" pitchFamily="34" charset="-128"/>
            </a:endParaRPr>
          </a:p>
          <a:p>
            <a:pPr algn="ctr">
              <a:lnSpc>
                <a:spcPct val="100000"/>
              </a:lnSpc>
              <a:buFontTx/>
              <a:buNone/>
            </a:pPr>
            <a:r>
              <a:rPr lang="en-US" altLang="en-US" dirty="0">
                <a:ea typeface="ＭＳ Ｐゴシック" pitchFamily="34" charset="-128"/>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33393" y="857251"/>
            <a:ext cx="8524875" cy="384175"/>
          </a:xfrm>
        </p:spPr>
        <p:txBody>
          <a:bodyPr/>
          <a:lstStyle/>
          <a:p>
            <a:pPr>
              <a:defRPr/>
            </a:pPr>
            <a:r>
              <a:rPr lang="en-US" dirty="0">
                <a:cs typeface="+mj-cs"/>
              </a:rPr>
              <a:t>Fertility Control and Culture #1</a:t>
            </a:r>
          </a:p>
        </p:txBody>
      </p:sp>
      <p:sp>
        <p:nvSpPr>
          <p:cNvPr id="4099" name="Rectangle 3"/>
          <p:cNvSpPr>
            <a:spLocks noGrp="1" noChangeArrowheads="1"/>
          </p:cNvSpPr>
          <p:nvPr>
            <p:ph type="body" idx="1"/>
          </p:nvPr>
        </p:nvSpPr>
        <p:spPr>
          <a:xfrm>
            <a:off x="307975" y="1393825"/>
            <a:ext cx="8558213" cy="4303713"/>
          </a:xfrm>
        </p:spPr>
        <p:txBody>
          <a:bodyPr/>
          <a:lstStyle/>
          <a:p>
            <a:pPr marL="228600" indent="-228600">
              <a:lnSpc>
                <a:spcPct val="150000"/>
              </a:lnSpc>
              <a:defRPr/>
            </a:pPr>
            <a:r>
              <a:rPr lang="en-US" b="1" dirty="0">
                <a:ea typeface="+mn-ea"/>
                <a:cs typeface="+mn-cs"/>
              </a:rPr>
              <a:t>  Fertility depends on: </a:t>
            </a:r>
          </a:p>
          <a:p>
            <a:pPr marL="809625" lvl="1" indent="-228600">
              <a:lnSpc>
                <a:spcPct val="150000"/>
              </a:lnSpc>
              <a:defRPr/>
            </a:pPr>
            <a:r>
              <a:rPr lang="en-US" dirty="0"/>
              <a:t>Likelihood of sterility </a:t>
            </a:r>
          </a:p>
          <a:p>
            <a:pPr marL="809625" lvl="1" indent="-228600">
              <a:lnSpc>
                <a:spcPct val="150000"/>
              </a:lnSpc>
              <a:defRPr/>
            </a:pPr>
            <a:r>
              <a:rPr lang="en-US" dirty="0"/>
              <a:t>Probability of conceiving </a:t>
            </a:r>
          </a:p>
          <a:p>
            <a:pPr marL="809625" lvl="1" indent="-228600">
              <a:lnSpc>
                <a:spcPct val="150000"/>
              </a:lnSpc>
              <a:defRPr/>
            </a:pPr>
            <a:r>
              <a:rPr lang="en-US" dirty="0"/>
              <a:t>Intrauterine mortality </a:t>
            </a:r>
          </a:p>
          <a:p>
            <a:pPr marL="809625" lvl="1" indent="-228600">
              <a:lnSpc>
                <a:spcPct val="150000"/>
              </a:lnSpc>
              <a:defRPr/>
            </a:pPr>
            <a:r>
              <a:rPr lang="en-US" dirty="0"/>
              <a:t>Duration of a postpartum period</a:t>
            </a:r>
          </a:p>
          <a:p>
            <a:pPr marL="581025" lvl="1" indent="0">
              <a:lnSpc>
                <a:spcPct val="150000"/>
              </a:lnSpc>
              <a:buFontTx/>
              <a:buNone/>
              <a:defRPr/>
            </a:pPr>
            <a:endParaRPr lang="en-US" dirty="0"/>
          </a:p>
          <a:p>
            <a:pPr marL="0" indent="0">
              <a:lnSpc>
                <a:spcPct val="150000"/>
              </a:lnSpc>
              <a:defRPr/>
            </a:pPr>
            <a:endParaRPr lang="en-GB" dirty="0">
              <a:ea typeface="+mn-ea"/>
              <a:cs typeface="+mn-cs"/>
            </a:endParaRPr>
          </a:p>
          <a:p>
            <a:pPr lvl="2">
              <a:lnSpc>
                <a:spcPct val="150000"/>
              </a:lnSpc>
              <a:defRPr/>
            </a:pPr>
            <a:endParaRPr lang="en-US" b="1" dirty="0"/>
          </a:p>
          <a:p>
            <a:pPr marL="581025" lvl="1" indent="0" eaLnBrk="1" hangingPunct="1">
              <a:lnSpc>
                <a:spcPct val="150000"/>
              </a:lnSpc>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0213" y="855188"/>
            <a:ext cx="8524875" cy="387798"/>
          </a:xfrm>
        </p:spPr>
        <p:txBody>
          <a:bodyPr/>
          <a:lstStyle/>
          <a:p>
            <a:r>
              <a:rPr lang="en-US" dirty="0">
                <a:latin typeface="Verdana" charset="0"/>
              </a:rPr>
              <a:t>Fertility Control and Culture #2</a:t>
            </a:r>
            <a:endParaRPr lang="en-US" dirty="0"/>
          </a:p>
        </p:txBody>
      </p:sp>
      <p:sp>
        <p:nvSpPr>
          <p:cNvPr id="16385" name="Rectangle 3"/>
          <p:cNvSpPr>
            <a:spLocks noGrp="1" noChangeArrowheads="1"/>
          </p:cNvSpPr>
          <p:nvPr>
            <p:ph type="body" idx="1"/>
          </p:nvPr>
        </p:nvSpPr>
        <p:spPr>
          <a:xfrm>
            <a:off x="330200" y="1731941"/>
            <a:ext cx="8613775" cy="3686175"/>
          </a:xfrm>
        </p:spPr>
        <p:txBody>
          <a:bodyPr/>
          <a:lstStyle/>
          <a:p>
            <a:r>
              <a:rPr lang="en-US" dirty="0"/>
              <a:t> Cultural and social variables influencing fertility : </a:t>
            </a:r>
          </a:p>
          <a:p>
            <a:pPr lvl="1"/>
            <a:r>
              <a:rPr lang="en-US" dirty="0"/>
              <a:t> Reproductive health </a:t>
            </a:r>
          </a:p>
          <a:p>
            <a:pPr lvl="1"/>
            <a:r>
              <a:rPr lang="en-US" dirty="0"/>
              <a:t> Residence patterns</a:t>
            </a:r>
          </a:p>
          <a:p>
            <a:pPr lvl="1"/>
            <a:r>
              <a:rPr lang="en-US" dirty="0"/>
              <a:t> Diet</a:t>
            </a:r>
          </a:p>
          <a:p>
            <a:pPr lvl="1"/>
            <a:r>
              <a:rPr lang="en-US" dirty="0"/>
              <a:t> Religion</a:t>
            </a:r>
          </a:p>
          <a:p>
            <a:pPr lvl="1"/>
            <a:r>
              <a:rPr lang="en-US" dirty="0"/>
              <a:t> History of abortion</a:t>
            </a:r>
          </a:p>
          <a:p>
            <a:pPr lvl="1"/>
            <a:r>
              <a:rPr lang="en-US" dirty="0"/>
              <a:t> History of venereal disease</a:t>
            </a:r>
          </a:p>
          <a:p>
            <a:pPr lvl="1"/>
            <a:r>
              <a:rPr lang="en-US" dirty="0"/>
              <a:t> Regulation of birth intervals</a:t>
            </a:r>
          </a:p>
          <a:p>
            <a:endParaRPr lang="en-GB" dirty="0"/>
          </a:p>
          <a:p>
            <a:pPr lvl="2"/>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0213" y="855188"/>
            <a:ext cx="8524875" cy="387798"/>
          </a:xfrm>
        </p:spPr>
        <p:txBody>
          <a:bodyPr/>
          <a:lstStyle/>
          <a:p>
            <a:r>
              <a:rPr lang="en-US" dirty="0">
                <a:latin typeface="Verdana" charset="0"/>
              </a:rPr>
              <a:t>Fertility Control and Culture #3</a:t>
            </a:r>
            <a:endParaRPr lang="en-US" dirty="0"/>
          </a:p>
        </p:txBody>
      </p:sp>
      <p:sp>
        <p:nvSpPr>
          <p:cNvPr id="11266" name="Rectangle 3"/>
          <p:cNvSpPr>
            <a:spLocks noGrp="1" noChangeArrowheads="1"/>
          </p:cNvSpPr>
          <p:nvPr>
            <p:ph type="body" idx="1"/>
          </p:nvPr>
        </p:nvSpPr>
        <p:spPr>
          <a:xfrm>
            <a:off x="330200" y="1746229"/>
            <a:ext cx="8613775" cy="3686175"/>
          </a:xfrm>
        </p:spPr>
        <p:txBody>
          <a:bodyPr/>
          <a:lstStyle/>
          <a:p>
            <a:r>
              <a:rPr lang="en-US" altLang="en-US" dirty="0"/>
              <a:t> Societal factors influencing reproductive rights and population control:</a:t>
            </a:r>
          </a:p>
          <a:p>
            <a:pPr lvl="1"/>
            <a:r>
              <a:rPr lang="en-US" altLang="en-US" dirty="0"/>
              <a:t> Contraceptive methods: fertility controls versus 	natural methods</a:t>
            </a:r>
          </a:p>
          <a:p>
            <a:pPr lvl="1"/>
            <a:r>
              <a:rPr lang="en-US" altLang="en-US" dirty="0"/>
              <a:t> Refugees and reproductive health: barriers to 	reproductive health</a:t>
            </a:r>
          </a:p>
          <a:p>
            <a:pPr lvl="1"/>
            <a:r>
              <a:rPr lang="en-US" altLang="en-US" dirty="0"/>
              <a:t> Religion and fertility control: beliefs</a:t>
            </a:r>
          </a:p>
          <a:p>
            <a:pPr lvl="1"/>
            <a:r>
              <a:rPr lang="en-US" altLang="en-US" dirty="0"/>
              <a:t> Cultural influences on fertility control: 	misconceptions</a:t>
            </a:r>
            <a:endParaRPr lang="en-GB" altLang="en-US" dirty="0"/>
          </a:p>
          <a:p>
            <a:pPr lvl="2"/>
            <a:endParaRPr lang="en-US" altLang="en-US" dirty="0"/>
          </a:p>
          <a:p>
            <a:pPr lvl="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2281" y="858839"/>
            <a:ext cx="8524875" cy="384175"/>
          </a:xfrm>
        </p:spPr>
        <p:txBody>
          <a:bodyPr/>
          <a:lstStyle/>
          <a:p>
            <a:pPr>
              <a:defRPr/>
            </a:pPr>
            <a:r>
              <a:rPr lang="en-US" dirty="0">
                <a:cs typeface="+mj-cs"/>
              </a:rPr>
              <a:t>Pregnancy and Culture #1</a:t>
            </a:r>
          </a:p>
        </p:txBody>
      </p:sp>
      <p:sp>
        <p:nvSpPr>
          <p:cNvPr id="11267" name="Rectangle 3"/>
          <p:cNvSpPr>
            <a:spLocks noGrp="1" noChangeArrowheads="1"/>
          </p:cNvSpPr>
          <p:nvPr>
            <p:ph type="body" idx="1"/>
          </p:nvPr>
        </p:nvSpPr>
        <p:spPr>
          <a:xfrm>
            <a:off x="238125" y="1409700"/>
            <a:ext cx="8697913" cy="4352925"/>
          </a:xfrm>
        </p:spPr>
        <p:txBody>
          <a:bodyPr/>
          <a:lstStyle/>
          <a:p>
            <a:pPr marL="90488" indent="0">
              <a:lnSpc>
                <a:spcPct val="100000"/>
              </a:lnSpc>
            </a:pPr>
            <a:r>
              <a:rPr lang="en-US" altLang="en-US" b="1" dirty="0">
                <a:ea typeface="ＭＳ Ｐゴシック" pitchFamily="34" charset="-128"/>
              </a:rPr>
              <a:t> Pregnancy</a:t>
            </a:r>
            <a:r>
              <a:rPr lang="en-US" altLang="en-US" dirty="0">
                <a:ea typeface="ＭＳ Ｐゴシック" pitchFamily="34" charset="-128"/>
              </a:rPr>
              <a:t> is a special transition period often influenced by </a:t>
            </a:r>
            <a:r>
              <a:rPr lang="en-US" altLang="en-US" i="1" dirty="0">
                <a:ea typeface="ＭＳ Ｐゴシック" pitchFamily="34" charset="-128"/>
              </a:rPr>
              <a:t>customs and beliefs </a:t>
            </a:r>
            <a:r>
              <a:rPr lang="en-US" altLang="en-US" dirty="0">
                <a:ea typeface="ＭＳ Ｐゴシック" pitchFamily="34" charset="-128"/>
              </a:rPr>
              <a:t>that dictate:</a:t>
            </a:r>
          </a:p>
          <a:p>
            <a:pPr marL="671513" lvl="1" indent="0">
              <a:lnSpc>
                <a:spcPct val="100000"/>
              </a:lnSpc>
            </a:pPr>
            <a:r>
              <a:rPr lang="en-US" altLang="en-US" dirty="0">
                <a:ea typeface="ＭＳ Ｐゴシック" pitchFamily="34" charset="-128"/>
              </a:rPr>
              <a:t> Activity</a:t>
            </a:r>
          </a:p>
          <a:p>
            <a:pPr marL="671513" lvl="1" indent="0">
              <a:lnSpc>
                <a:spcPct val="100000"/>
              </a:lnSpc>
            </a:pPr>
            <a:r>
              <a:rPr lang="en-US" altLang="en-US" dirty="0">
                <a:ea typeface="ＭＳ Ｐゴシック" pitchFamily="34" charset="-128"/>
              </a:rPr>
              <a:t> Behavior </a:t>
            </a:r>
            <a:endParaRPr lang="en-US" altLang="en-US" b="1" dirty="0">
              <a:ea typeface="ＭＳ Ｐゴシック" pitchFamily="34" charset="-128"/>
            </a:endParaRPr>
          </a:p>
          <a:p>
            <a:pPr marL="90488" indent="0">
              <a:lnSpc>
                <a:spcPct val="100000"/>
              </a:lnSpc>
            </a:pPr>
            <a:r>
              <a:rPr lang="en-US" altLang="en-US" b="1" dirty="0">
                <a:ea typeface="ＭＳ Ｐゴシック" pitchFamily="34" charset="-128"/>
              </a:rPr>
              <a:t> Prescriptive beliefs</a:t>
            </a:r>
            <a:r>
              <a:rPr lang="en-US" altLang="en-US" dirty="0">
                <a:ea typeface="ＭＳ Ｐゴシック" pitchFamily="34" charset="-128"/>
              </a:rPr>
              <a:t>, phrased positively, describe what should be done to have a healthy baby.</a:t>
            </a:r>
          </a:p>
          <a:p>
            <a:pPr marL="90488" indent="0">
              <a:lnSpc>
                <a:spcPct val="100000"/>
              </a:lnSpc>
            </a:pPr>
            <a:r>
              <a:rPr lang="en-US" altLang="en-US" b="1" dirty="0">
                <a:ea typeface="ＭＳ Ｐゴシック" pitchFamily="34" charset="-128"/>
              </a:rPr>
              <a:t> Restrictive beliefs</a:t>
            </a:r>
            <a:r>
              <a:rPr lang="en-US" altLang="en-US" dirty="0">
                <a:ea typeface="ＭＳ Ｐゴシック" pitchFamily="34" charset="-128"/>
              </a:rPr>
              <a:t>, phrased negatively, limit choices and behaviors; practices/behaviors that the mother should </a:t>
            </a:r>
            <a:r>
              <a:rPr lang="en-US" altLang="en-US" i="1" dirty="0">
                <a:ea typeface="ＭＳ Ｐゴシック" pitchFamily="34" charset="-128"/>
              </a:rPr>
              <a:t>not </a:t>
            </a:r>
            <a:r>
              <a:rPr lang="en-US" altLang="en-US" dirty="0">
                <a:ea typeface="ＭＳ Ｐゴシック" pitchFamily="34" charset="-128"/>
              </a:rPr>
              <a:t>do in order to have a healthy baby.</a:t>
            </a:r>
          </a:p>
          <a:p>
            <a:pPr marL="90488" indent="0">
              <a:lnSpc>
                <a:spcPct val="100000"/>
              </a:lnSpc>
              <a:buFontTx/>
              <a:buNone/>
            </a:pPr>
            <a:endParaRPr lang="en-US" altLang="en-US" dirty="0">
              <a:ea typeface="ＭＳ Ｐゴシック" pitchFamily="34" charset="-128"/>
            </a:endParaRPr>
          </a:p>
          <a:p>
            <a:pPr marL="1866900" lvl="4" indent="0">
              <a:lnSpc>
                <a:spcPct val="100000"/>
              </a:lnSpc>
            </a:pPr>
            <a:endParaRPr lang="en-US" altLang="en-US" dirty="0">
              <a:ea typeface="ＭＳ Ｐゴシック" pitchFamily="34" charset="-128"/>
            </a:endParaRPr>
          </a:p>
          <a:p>
            <a:pPr lvl="2">
              <a:lnSpc>
                <a:spcPct val="100000"/>
              </a:lnSpc>
            </a:pPr>
            <a:endParaRPr lang="en-US" altLang="en-US" b="1" dirty="0">
              <a:ea typeface="ＭＳ Ｐゴシック" pitchFamily="34" charset="-128"/>
            </a:endParaRPr>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G:\Q299xx.LWW\LWW TEMPLATE.ppt</Template>
  <TotalTime>11606</TotalTime>
  <Words>1129</Words>
  <Application>Microsoft Office PowerPoint</Application>
  <PresentationFormat>On-screen Show (4:3)</PresentationFormat>
  <Paragraphs>175</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Courier New</vt:lpstr>
      <vt:lpstr>Times New Roman</vt:lpstr>
      <vt:lpstr>Verdana</vt:lpstr>
      <vt:lpstr>Wingdings</vt:lpstr>
      <vt:lpstr>LWW TEMPLATE</vt:lpstr>
      <vt:lpstr>Chapter 5:   Transcultural Perspectives  in Childbearing</vt:lpstr>
      <vt:lpstr>Cultural Belief Systems and Practices #1</vt:lpstr>
      <vt:lpstr>Cultural Belief Systems and Practices #2</vt:lpstr>
      <vt:lpstr>Question #1</vt:lpstr>
      <vt:lpstr>Answer to Question #1</vt:lpstr>
      <vt:lpstr>Fertility Control and Culture #1</vt:lpstr>
      <vt:lpstr>Fertility Control and Culture #2</vt:lpstr>
      <vt:lpstr>Fertility Control and Culture #3</vt:lpstr>
      <vt:lpstr>Pregnancy and Culture #1</vt:lpstr>
      <vt:lpstr>Pregnancy and Culture #2</vt:lpstr>
      <vt:lpstr>Pregnancy and Culture #3</vt:lpstr>
      <vt:lpstr>Pregnancy and Culture #4</vt:lpstr>
      <vt:lpstr>Question #2</vt:lpstr>
      <vt:lpstr>Answer to Question #2</vt:lpstr>
      <vt:lpstr>Birth and Culture</vt:lpstr>
      <vt:lpstr>Culture and the Postpartum Period #1</vt:lpstr>
      <vt:lpstr>Culture and the Postpartum Period #2</vt:lpstr>
      <vt:lpstr>Culture and the Postpartum Period #3</vt:lpstr>
      <vt:lpstr>Cultural Issues Related to Domestic Violence During Pregnancy</vt:lpstr>
      <vt:lpstr>Question #3</vt:lpstr>
      <vt:lpstr>Answer to Question #3</vt:lpstr>
      <vt:lpstr>Culturally Competent Care </vt:lpstr>
      <vt:lpstr>Question #4</vt:lpstr>
      <vt:lpstr>Answer to Question #4</vt:lpstr>
    </vt:vector>
  </TitlesOfParts>
  <Company>Wolters Kluwer Health - Lippincott Williams &amp; Wilkins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5:Transcultural Perspectives in Childbearing</dc:title>
  <dc:creator>Dale Gray</dc:creator>
  <cp:lastModifiedBy>Eddie Cruz</cp:lastModifiedBy>
  <cp:revision>391</cp:revision>
  <cp:lastPrinted>2001-01-03T19:47:24Z</cp:lastPrinted>
  <dcterms:created xsi:type="dcterms:W3CDTF">2001-02-15T19:07:27Z</dcterms:created>
  <dcterms:modified xsi:type="dcterms:W3CDTF">2019-05-26T16:44:51Z</dcterms:modified>
</cp:coreProperties>
</file>