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7"/>
  </p:notesMasterIdLst>
  <p:sldIdLst>
    <p:sldId id="291" r:id="rId2"/>
    <p:sldId id="256" r:id="rId3"/>
    <p:sldId id="298" r:id="rId4"/>
    <p:sldId id="257" r:id="rId5"/>
    <p:sldId id="258" r:id="rId6"/>
    <p:sldId id="262" r:id="rId7"/>
    <p:sldId id="263" r:id="rId8"/>
    <p:sldId id="266" r:id="rId9"/>
    <p:sldId id="259" r:id="rId10"/>
    <p:sldId id="299" r:id="rId11"/>
    <p:sldId id="269" r:id="rId12"/>
    <p:sldId id="297" r:id="rId13"/>
    <p:sldId id="270" r:id="rId14"/>
    <p:sldId id="275" r:id="rId15"/>
    <p:sldId id="292" r:id="rId16"/>
    <p:sldId id="277" r:id="rId17"/>
    <p:sldId id="280" r:id="rId18"/>
    <p:sldId id="281" r:id="rId19"/>
    <p:sldId id="282" r:id="rId20"/>
    <p:sldId id="268" r:id="rId21"/>
    <p:sldId id="286" r:id="rId22"/>
    <p:sldId id="294" r:id="rId23"/>
    <p:sldId id="284" r:id="rId24"/>
    <p:sldId id="288" r:id="rId25"/>
    <p:sldId id="29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92" autoAdjust="0"/>
  </p:normalViewPr>
  <p:slideViewPr>
    <p:cSldViewPr>
      <p:cViewPr varScale="1">
        <p:scale>
          <a:sx n="76" d="100"/>
          <a:sy n="76" d="100"/>
        </p:scale>
        <p:origin x="4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1" charset="0"/>
                <a:ea typeface="Arial" pitchFamily="-111" charset="0"/>
                <a:cs typeface="Arial" pitchFamily="-111" charset="0"/>
              </a:defRPr>
            </a:lvl1pPr>
          </a:lstStyle>
          <a:p>
            <a:pPr>
              <a:defRPr/>
            </a:pPr>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1" charset="0"/>
                <a:ea typeface="Arial" pitchFamily="-111" charset="0"/>
                <a:cs typeface="Arial" pitchFamily="-111" charset="0"/>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1" charset="0"/>
                <a:ea typeface="Arial" pitchFamily="-111" charset="0"/>
                <a:cs typeface="Arial" pitchFamily="-111" charset="0"/>
              </a:defRPr>
            </a:lvl1pPr>
          </a:lstStyle>
          <a:p>
            <a:pPr>
              <a:defRPr/>
            </a:pPr>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E6F08AB6-669E-45A8-827E-AD5498AB5B5B}" type="slidenum">
              <a:rPr lang="en-US"/>
              <a:pPr>
                <a:defRPr/>
              </a:pPr>
              <a:t>‹#›</a:t>
            </a:fld>
            <a:endParaRPr lang="en-US" dirty="0"/>
          </a:p>
        </p:txBody>
      </p:sp>
    </p:spTree>
    <p:extLst>
      <p:ext uri="{BB962C8B-B14F-4D97-AF65-F5344CB8AC3E}">
        <p14:creationId xmlns:p14="http://schemas.microsoft.com/office/powerpoint/2010/main" val="979303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1pPr>
    <a:lvl2pPr marL="4572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2pPr>
    <a:lvl3pPr marL="9144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3pPr>
    <a:lvl4pPr marL="13716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4pPr>
    <a:lvl5pPr marL="18288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estee.com/index.php?threads/more-women-girls-tell-of-attacks-by-mob-of-men-in-new-york.4694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acultystaff.richmond.edu/~dforsyth/gd/group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msnbc.msn.com/id/307754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hangingminds.org/explanations/theories/group_polarization.ht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changingminds.org/explanations/theories/risky_shift.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jimcollins.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beyondintractability.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mdb.com/title/tt047527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ypingtest.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cs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FA8DFD-4B16-4FCE-BA36-F0B331D17461}" type="slidenum">
              <a:rPr lang="en-US" smtClean="0"/>
              <a:pPr eaLnBrk="1" hangingPunct="1"/>
              <a:t>1</a:t>
            </a:fld>
            <a:endParaRPr lang="en-US" dirty="0" smtClean="0"/>
          </a:p>
        </p:txBody>
      </p:sp>
    </p:spTree>
    <p:extLst>
      <p:ext uri="{BB962C8B-B14F-4D97-AF65-F5344CB8AC3E}">
        <p14:creationId xmlns:p14="http://schemas.microsoft.com/office/powerpoint/2010/main" val="3885521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B7BB6A-678D-4830-890F-DF233AD835A3}" type="slidenum">
              <a:rPr lang="en-US" smtClean="0"/>
              <a:pPr eaLnBrk="1" hangingPunct="1"/>
              <a:t>10</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charset="0"/>
                <a:cs typeface="Arial" charset="0"/>
              </a:rPr>
              <a:t>Figure 14.2:</a:t>
            </a:r>
            <a:r>
              <a:rPr lang="en-US" b="1" baseline="0" dirty="0" smtClean="0">
                <a:latin typeface="Arial" charset="0"/>
                <a:cs typeface="Arial" charset="0"/>
              </a:rPr>
              <a:t> </a:t>
            </a:r>
            <a:r>
              <a:rPr lang="en-US" sz="1200" kern="1200" baseline="0" dirty="0" smtClean="0">
                <a:solidFill>
                  <a:schemeClr val="tx1"/>
                </a:solidFill>
                <a:latin typeface="Arial" pitchFamily="-111" charset="0"/>
                <a:ea typeface="Arial" pitchFamily="-111" charset="0"/>
                <a:cs typeface="Arial" pitchFamily="-111" charset="0"/>
              </a:rPr>
              <a:t>In a study, cockroaches completed simple mazes more quickly when they ran in the presence of four other cockroaches than when they ran alone. In contrast, cockroaches completed complex mazes more quickly when they ran alone than when they ran in the presence of four other cockroaches. Copyright © 1969 by the American Psychological Association. Reprinted by permission.</a:t>
            </a:r>
            <a:endParaRPr lang="en-US" b="1" dirty="0" smtClean="0">
              <a:latin typeface="Arial" charset="0"/>
              <a:cs typeface="Arial" charset="0"/>
            </a:endParaRPr>
          </a:p>
        </p:txBody>
      </p:sp>
    </p:spTree>
    <p:extLst>
      <p:ext uri="{BB962C8B-B14F-4D97-AF65-F5344CB8AC3E}">
        <p14:creationId xmlns:p14="http://schemas.microsoft.com/office/powerpoint/2010/main" val="193438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9B3AB9-E63F-40C5-B091-797428A9D37B}" type="slidenum">
              <a:rPr lang="en-US" smtClean="0"/>
              <a:pPr eaLnBrk="1" hangingPunct="1"/>
              <a:t>11</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is social loafing? Why does social loafing occur?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Why is individual identification within a group important? Do students seem to work harder on group assignments? How might we modify group assignments to decrease social loafing?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How can we reconcile social loafing with social facilitation?</a:t>
            </a:r>
          </a:p>
          <a:p>
            <a:pPr eaLnBrk="1" hangingPunct="1"/>
            <a:endParaRPr lang="en-US" b="1" dirty="0" smtClean="0">
              <a:latin typeface="Arial" charset="0"/>
              <a:cs typeface="Arial" charset="0"/>
            </a:endParaRPr>
          </a:p>
        </p:txBody>
      </p:sp>
    </p:spTree>
    <p:extLst>
      <p:ext uri="{BB962C8B-B14F-4D97-AF65-F5344CB8AC3E}">
        <p14:creationId xmlns:p14="http://schemas.microsoft.com/office/powerpoint/2010/main" val="869624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10FDD7-73E3-4629-A659-2A2342474C46}" type="slidenum">
              <a:rPr lang="en-US" smtClean="0"/>
              <a:pPr eaLnBrk="1" hangingPunct="1"/>
              <a:t>12</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6436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198C6D7-056A-4DD4-A8C9-A50FD2F50959}" type="slidenum">
              <a:rPr lang="en-US" smtClean="0"/>
              <a:pPr eaLnBrk="1" hangingPunct="1"/>
              <a:t>13</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is altruistic punishment?</a:t>
            </a:r>
            <a:r>
              <a:rPr lang="en-US" baseline="0" dirty="0" smtClean="0"/>
              <a:t> </a:t>
            </a:r>
            <a:r>
              <a:rPr lang="en-US" dirty="0" smtClean="0"/>
              <a:t>Why would people give up some of their own gain for the group?</a:t>
            </a:r>
          </a:p>
          <a:p>
            <a:pPr eaLnBrk="1" hangingPunct="1"/>
            <a:endParaRPr lang="en-US" b="1" dirty="0" smtClean="0">
              <a:latin typeface="Arial" charset="0"/>
              <a:cs typeface="Arial" charset="0"/>
            </a:endParaRPr>
          </a:p>
          <a:p>
            <a:pPr eaLnBrk="1" hangingPunct="1"/>
            <a:r>
              <a:rPr lang="en-US" b="1" dirty="0" smtClean="0">
                <a:latin typeface="Arial" charset="0"/>
                <a:cs typeface="Arial" charset="0"/>
              </a:rPr>
              <a:t>Teaching Tip: </a:t>
            </a:r>
            <a:r>
              <a:rPr lang="en-US" dirty="0" smtClean="0">
                <a:latin typeface="Arial" charset="0"/>
                <a:cs typeface="Arial" charset="0"/>
              </a:rPr>
              <a:t>A vivid example of deindividuation and mob violence came in 2000 when mobs of men attacked women and girls in Central Park. See “More Women, Girls Tell of Attacks by Mob of Men in New York” (</a:t>
            </a:r>
            <a:r>
              <a:rPr lang="en-US" dirty="0" smtClean="0">
                <a:latin typeface="Arial" charset="0"/>
                <a:cs typeface="Arial" charset="0"/>
                <a:hlinkClick r:id="rId3"/>
              </a:rPr>
              <a:t>http://destee.com/index.php?threads/more-women-girls-tell-of-attacks-by-mob-of-men-in-new-york.46945/</a:t>
            </a:r>
            <a:r>
              <a:rPr lang="en-US" dirty="0" smtClean="0">
                <a:latin typeface="Arial" charset="0"/>
                <a:cs typeface="Arial" charset="0"/>
              </a:rPr>
              <a:t>).</a:t>
            </a:r>
          </a:p>
          <a:p>
            <a:pPr eaLnBrk="1" hangingPunct="1"/>
            <a:endParaRPr lang="en-US" dirty="0" smtClean="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Why can deindividuation lead to antisocial behavior? How is accountability a predictor for violence?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are some of the social costs of private ownership?</a:t>
            </a:r>
            <a:r>
              <a:rPr lang="en-US" baseline="0" dirty="0" smtClean="0"/>
              <a:t> </a:t>
            </a:r>
            <a:r>
              <a:rPr lang="en-US" dirty="0" smtClean="0"/>
              <a:t>What are some of the social costs of communal ownership?</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b="1" dirty="0" smtClean="0">
              <a:latin typeface="Arial" charset="0"/>
              <a:cs typeface="Arial" charset="0"/>
            </a:endParaRPr>
          </a:p>
          <a:p>
            <a:pPr eaLnBrk="1" hangingPunct="1"/>
            <a:endParaRPr lang="en-US" dirty="0" smtClean="0">
              <a:latin typeface="Arial" charset="0"/>
              <a:cs typeface="Arial" charset="0"/>
            </a:endParaRPr>
          </a:p>
          <a:p>
            <a:pPr eaLnBrk="1" hangingPunct="1"/>
            <a:endParaRPr lang="en-US" b="1" dirty="0" smtClean="0">
              <a:latin typeface="Arial" charset="0"/>
              <a:cs typeface="Arial" charset="0"/>
            </a:endParaRPr>
          </a:p>
        </p:txBody>
      </p:sp>
    </p:spTree>
    <p:extLst>
      <p:ext uri="{BB962C8B-B14F-4D97-AF65-F5344CB8AC3E}">
        <p14:creationId xmlns:p14="http://schemas.microsoft.com/office/powerpoint/2010/main" val="177155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D65F9C-29B3-4D38-8632-9F6284470446}" type="slidenum">
              <a:rPr lang="en-US" smtClean="0"/>
              <a:pPr eaLnBrk="1" hangingPunct="1"/>
              <a:t>14</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charset="0"/>
                <a:cs typeface="Arial" charset="0"/>
              </a:rPr>
              <a:t>Technology Tip: </a:t>
            </a:r>
            <a:r>
              <a:rPr lang="en-US" dirty="0" smtClean="0">
                <a:latin typeface="Arial" charset="0"/>
                <a:cs typeface="Arial" charset="0"/>
              </a:rPr>
              <a:t>Don Forsyth highlights important findings in research on groups on his website (</a:t>
            </a:r>
            <a:r>
              <a:rPr lang="en-US" dirty="0" smtClean="0">
                <a:latin typeface="Arial" charset="0"/>
                <a:cs typeface="Arial" charset="0"/>
                <a:hlinkClick r:id="rId3"/>
              </a:rPr>
              <a:t>https://facultystaff.richmond.edu/~dforsyth/gd/groups.pdf</a:t>
            </a:r>
            <a:r>
              <a:rPr lang="en-US" dirty="0" smtClean="0">
                <a:latin typeface="Arial" charset="0"/>
                <a:cs typeface="Arial" charset="0"/>
              </a:rPr>
              <a:t>).</a:t>
            </a:r>
          </a:p>
          <a:p>
            <a:pPr eaLnBrk="1" hangingPunct="1"/>
            <a:endParaRPr lang="en-US" dirty="0" smtClean="0">
              <a:latin typeface="Arial" charset="0"/>
              <a:cs typeface="Arial"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are some benefits of brainstorming? What are some drawbacks? Do the benefits outweigh the drawbacks?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How is collective wisdom of the group better than individual experts? What conditions enable crowds to reach a high level of intelligent functioning?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Given what we know about brainstorming and collective wisdom, why do people love teamwork so much? How do people’s beliefs about teams shape their opinions of teamwork? What emotions color people’s beliefs about teamwork?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210892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A7AABD-9E30-4052-825E-C5C42CBF80D2}" type="slidenum">
              <a:rPr lang="en-US" smtClean="0"/>
              <a:pPr eaLnBrk="1" hangingPunct="1"/>
              <a:t>15</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cs typeface="Arial" charset="0"/>
              </a:rPr>
              <a:t>People enjoy brainstorming and think it works, but it does not.</a:t>
            </a:r>
          </a:p>
        </p:txBody>
      </p:sp>
    </p:spTree>
    <p:extLst>
      <p:ext uri="{BB962C8B-B14F-4D97-AF65-F5344CB8AC3E}">
        <p14:creationId xmlns:p14="http://schemas.microsoft.com/office/powerpoint/2010/main" val="107959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163167-AE22-4D01-BB25-645E8155E858}" type="slidenum">
              <a:rPr lang="en-US" smtClean="0"/>
              <a:pPr eaLnBrk="1" hangingPunct="1"/>
              <a:t>16</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charset="0"/>
                <a:cs typeface="Arial" charset="0"/>
              </a:rPr>
              <a:t>Teaching Tip: </a:t>
            </a:r>
            <a:r>
              <a:rPr lang="en-US" dirty="0" smtClean="0">
                <a:latin typeface="Arial" charset="0"/>
                <a:cs typeface="Arial" charset="0"/>
              </a:rPr>
              <a:t>Demonstrate the benefits of transactive memory by asking four students to remember a long list of numbers: 6, 12, 25, 16, 55, 29 45, 9, 32, 41, 2, 15. Likely the students will fail. Next ask four students to remember the list, but give each student only three numbers to remember. Student one remembers 6, 12, 25; student two remembers 16, 55, 29, etc.</a:t>
            </a:r>
          </a:p>
          <a:p>
            <a:pPr eaLnBrk="1" hangingPunct="1"/>
            <a:endParaRPr lang="en-US" b="1" dirty="0" smtClean="0">
              <a:latin typeface="Arial" charset="0"/>
              <a:cs typeface="Arial"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is transactive memory? How does transactive memory offer a solution to information overload? When should transactive memory begin? Under what circumstances does it work best?</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is groupthink? What are the roots of groupthink?</a:t>
            </a:r>
            <a:r>
              <a:rPr lang="en-US" baseline="0" dirty="0" smtClean="0"/>
              <a:t> </a:t>
            </a:r>
            <a:r>
              <a:rPr lang="en-US" dirty="0" smtClean="0"/>
              <a:t>Why does groupthink happen?</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b="1" dirty="0" smtClean="0">
              <a:latin typeface="Arial" charset="0"/>
              <a:cs typeface="Arial" charset="0"/>
            </a:endParaRPr>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710238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F7548B-C901-4E97-909D-A097E0CDFFD7}" type="slidenum">
              <a:rPr lang="en-US" smtClean="0"/>
              <a:pPr eaLnBrk="1" hangingPunct="1"/>
              <a:t>17</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latin typeface="Arial" charset="0"/>
              <a:cs typeface="Arial" charset="0"/>
            </a:endParaRPr>
          </a:p>
        </p:txBody>
      </p:sp>
    </p:spTree>
    <p:extLst>
      <p:ext uri="{BB962C8B-B14F-4D97-AF65-F5344CB8AC3E}">
        <p14:creationId xmlns:p14="http://schemas.microsoft.com/office/powerpoint/2010/main" val="1267971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B1F17C-3695-488D-AC10-45E5A1DCCF9B}" type="slidenum">
              <a:rPr lang="en-US" smtClean="0"/>
              <a:pPr eaLnBrk="1" hangingPunct="1"/>
              <a:t>18</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charset="0"/>
                <a:cs typeface="Arial" charset="0"/>
              </a:rPr>
              <a:t>Technology Tip: </a:t>
            </a:r>
            <a:r>
              <a:rPr lang="en-US" dirty="0" smtClean="0">
                <a:latin typeface="Arial" charset="0"/>
                <a:cs typeface="Arial" charset="0"/>
              </a:rPr>
              <a:t>NASA has been accused of groupthink in the loss of the </a:t>
            </a:r>
            <a:r>
              <a:rPr lang="en-US" i="1" dirty="0" smtClean="0">
                <a:latin typeface="Arial" charset="0"/>
                <a:cs typeface="Arial" charset="0"/>
              </a:rPr>
              <a:t>Columbia</a:t>
            </a:r>
            <a:r>
              <a:rPr lang="en-US" dirty="0" smtClean="0">
                <a:latin typeface="Arial" charset="0"/>
                <a:cs typeface="Arial" charset="0"/>
              </a:rPr>
              <a:t> and </a:t>
            </a:r>
            <a:r>
              <a:rPr lang="en-US" i="1" dirty="0" smtClean="0">
                <a:latin typeface="Arial" charset="0"/>
                <a:cs typeface="Arial" charset="0"/>
              </a:rPr>
              <a:t>Challenger</a:t>
            </a:r>
            <a:r>
              <a:rPr lang="en-US" dirty="0" smtClean="0">
                <a:latin typeface="Arial" charset="0"/>
                <a:cs typeface="Arial" charset="0"/>
              </a:rPr>
              <a:t> shuttles. See, for example, “NASA’s Culture of Denial" at MSNBC.com (</a:t>
            </a:r>
            <a:r>
              <a:rPr lang="en-US" dirty="0" smtClean="0">
                <a:latin typeface="Arial" charset="0"/>
                <a:cs typeface="Arial" charset="0"/>
                <a:hlinkClick r:id="rId3"/>
              </a:rPr>
              <a:t>http://www.msnbc.msn.com/id/3077543</a:t>
            </a:r>
            <a:r>
              <a:rPr lang="en-US" dirty="0" smtClean="0">
                <a:latin typeface="Arial" charset="0"/>
                <a:cs typeface="Arial" charset="0"/>
              </a:rPr>
              <a:t>).</a:t>
            </a:r>
          </a:p>
        </p:txBody>
      </p:sp>
    </p:spTree>
    <p:extLst>
      <p:ext uri="{BB962C8B-B14F-4D97-AF65-F5344CB8AC3E}">
        <p14:creationId xmlns:p14="http://schemas.microsoft.com/office/powerpoint/2010/main" val="2036226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BF94B0-AD01-4DAF-9553-0F35215547AF}" type="slidenum">
              <a:rPr lang="en-US" smtClean="0"/>
              <a:pPr eaLnBrk="1" hangingPunct="1"/>
              <a:t>19</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Why do organizations form committees? Why aren’t committees effective?</a:t>
            </a:r>
            <a:r>
              <a:rPr lang="en-US" baseline="0" dirty="0" smtClean="0"/>
              <a:t> H</a:t>
            </a:r>
            <a:r>
              <a:rPr lang="en-US" dirty="0" smtClean="0"/>
              <a:t>ow does group harmony contribute to committee ineffectiveness?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r>
              <a:rPr lang="en-US" b="1" dirty="0" smtClean="0">
                <a:latin typeface="Arial" charset="0"/>
                <a:cs typeface="Arial" charset="0"/>
              </a:rPr>
              <a:t>Technology Tip: </a:t>
            </a:r>
            <a:r>
              <a:rPr lang="en-US" dirty="0" smtClean="0">
                <a:latin typeface="Arial" charset="0"/>
                <a:cs typeface="Arial" charset="0"/>
              </a:rPr>
              <a:t>The Changing Minds website provides a nice overview of group polarization (</a:t>
            </a:r>
            <a:r>
              <a:rPr lang="en-US" dirty="0" smtClean="0">
                <a:latin typeface="Arial" charset="0"/>
                <a:cs typeface="Arial" charset="0"/>
                <a:hlinkClick r:id="rId3"/>
              </a:rPr>
              <a:t>http://changingminds.org/explanations/theories/group_polarization.htm</a:t>
            </a:r>
            <a:r>
              <a:rPr lang="en-US" dirty="0" smtClean="0">
                <a:latin typeface="Arial" charset="0"/>
                <a:cs typeface="Arial" charset="0"/>
              </a:rPr>
              <a:t>) and of the risky shift phenomenon (</a:t>
            </a:r>
            <a:r>
              <a:rPr lang="en-US" dirty="0" smtClean="0">
                <a:latin typeface="Arial" charset="0"/>
                <a:cs typeface="Arial" charset="0"/>
                <a:hlinkClick r:id="rId4"/>
              </a:rPr>
              <a:t>http://changingminds.org/explanations/theories/risky_shift.htm</a:t>
            </a:r>
            <a:r>
              <a:rPr lang="en-US" dirty="0" smtClean="0">
                <a:latin typeface="Arial" charset="0"/>
                <a:cs typeface="Arial" charset="0"/>
              </a:rPr>
              <a:t>).</a:t>
            </a:r>
          </a:p>
          <a:p>
            <a:pPr eaLnBrk="1" hangingPunct="1"/>
            <a:endParaRPr lang="en-US" dirty="0" smtClean="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is risky shift? What is stingy shift?</a:t>
            </a:r>
          </a:p>
          <a:p>
            <a:pPr eaLnBrk="1" hangingPunct="1"/>
            <a:endParaRPr lang="en-US" dirty="0" smtClean="0">
              <a:latin typeface="Arial" charset="0"/>
              <a:cs typeface="Arial"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How does the group polarization effect reconcile risky and stingy shift theories? Why does group polarization happen?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169901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6CB1E1-8669-4634-B46E-A76FAC263B3B}" type="slidenum">
              <a:rPr lang="en-US" smtClean="0"/>
              <a:pPr eaLnBrk="1" hangingPunct="1"/>
              <a:t>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charset="0"/>
                <a:cs typeface="Arial" charset="0"/>
              </a:rPr>
              <a:t>Supplemental Lecture:</a:t>
            </a:r>
            <a:r>
              <a:rPr lang="en-US" dirty="0" smtClean="0">
                <a:latin typeface="Arial" charset="0"/>
                <a:cs typeface="Arial" charset="0"/>
              </a:rPr>
              <a:t> See Roy Baumeister’s own PowerPoint© lecture on </a:t>
            </a:r>
            <a:r>
              <a:rPr lang="en-US" dirty="0" smtClean="0">
                <a:latin typeface="Arial" charset="0"/>
                <a:cs typeface="Arial" charset="0"/>
              </a:rPr>
              <a:t>Groups.</a:t>
            </a:r>
            <a:endParaRPr lang="en-US" dirty="0" smtClean="0">
              <a:latin typeface="Arial" charset="0"/>
              <a:cs typeface="Arial" charset="0"/>
            </a:endParaRPr>
          </a:p>
        </p:txBody>
      </p:sp>
    </p:spTree>
    <p:extLst>
      <p:ext uri="{BB962C8B-B14F-4D97-AF65-F5344CB8AC3E}">
        <p14:creationId xmlns:p14="http://schemas.microsoft.com/office/powerpoint/2010/main" val="330866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5664DDB-6D92-41EB-946E-A42C18910D30}" type="slidenum">
              <a:rPr lang="en-US" smtClean="0"/>
              <a:pPr eaLnBrk="1" hangingPunct="1"/>
              <a:t>20</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charset="0"/>
                <a:cs typeface="Arial" charset="0"/>
              </a:rPr>
              <a:t>Figure 14.3: </a:t>
            </a:r>
            <a:r>
              <a:rPr lang="en-US" dirty="0" smtClean="0">
                <a:latin typeface="Arial" charset="0"/>
                <a:cs typeface="Arial" charset="0"/>
              </a:rPr>
              <a:t>Group polarization occurs when group discussion leads people to become more extreme in the direction of their initial opinions.</a:t>
            </a:r>
            <a:r>
              <a:rPr lang="en-US" sz="1200" kern="1200" baseline="0" dirty="0" smtClean="0">
                <a:solidFill>
                  <a:schemeClr val="tx1"/>
                </a:solidFill>
                <a:latin typeface="Arial" pitchFamily="-111" charset="0"/>
                <a:ea typeface="Arial" pitchFamily="-111" charset="0"/>
                <a:cs typeface="Arial" pitchFamily="-111" charset="0"/>
              </a:rPr>
              <a:t> Copyright © 2008 The McGraw-Hill Companies, Inc. Reprinted by permission.</a:t>
            </a:r>
            <a:endParaRPr lang="en-US" b="1" dirty="0" smtClean="0">
              <a:latin typeface="Arial" charset="0"/>
              <a:cs typeface="Arial" charset="0"/>
            </a:endParaRPr>
          </a:p>
        </p:txBody>
      </p:sp>
    </p:spTree>
    <p:extLst>
      <p:ext uri="{BB962C8B-B14F-4D97-AF65-F5344CB8AC3E}">
        <p14:creationId xmlns:p14="http://schemas.microsoft.com/office/powerpoint/2010/main" val="1180739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D83D4E-3B2A-41A2-A788-901EEBD274B7}" type="slidenum">
              <a:rPr lang="en-US" smtClean="0"/>
              <a:pPr eaLnBrk="1" hangingPunct="1"/>
              <a:t>21</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charset="0"/>
                <a:cs typeface="Arial" charset="0"/>
              </a:rPr>
              <a:t>Technology Tip: </a:t>
            </a:r>
            <a:r>
              <a:rPr lang="en-US" dirty="0" smtClean="0">
                <a:latin typeface="Arial" charset="0"/>
                <a:cs typeface="Arial" charset="0"/>
              </a:rPr>
              <a:t>Jim Collins (Good to Great) maintains an extensive website with many resources on leadership (</a:t>
            </a:r>
            <a:r>
              <a:rPr lang="en-US" dirty="0" smtClean="0">
                <a:latin typeface="Arial" charset="0"/>
                <a:cs typeface="Arial" charset="0"/>
                <a:hlinkClick r:id="rId3"/>
              </a:rPr>
              <a:t>http://www.jimcollins.com/</a:t>
            </a:r>
            <a:r>
              <a:rPr lang="en-US" dirty="0" smtClean="0">
                <a:latin typeface="Arial" charset="0"/>
                <a:cs typeface="Arial" charset="0"/>
              </a:rPr>
              <a:t>).</a:t>
            </a:r>
          </a:p>
          <a:p>
            <a:pPr eaLnBrk="1" hangingPunct="1"/>
            <a:endParaRPr lang="en-US" dirty="0" smtClean="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are some traits of successful leaders? What are some traits of people perceived as good leaders?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makes a toxic leader? What four patterns emerge when studying bad bosses? What three characteristics are typical of dangerous leaders? How do Robert Mugabe, Napoleon Bonaparte, and Adolf Hitler illustrate these characteristics?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dirty="0" smtClean="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883722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7E3CE52-794D-4317-8E57-00E0840D3321}" type="slidenum">
              <a:rPr lang="en-US" smtClean="0"/>
              <a:pPr eaLnBrk="1" hangingPunct="1"/>
              <a:t>22</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cs typeface="Arial" charset="0"/>
              </a:rPr>
              <a:t>People are often afraid to question the leader. © Dan Piraro. Reprinted by permission King Features Syndicate.</a:t>
            </a:r>
          </a:p>
        </p:txBody>
      </p:sp>
    </p:spTree>
    <p:extLst>
      <p:ext uri="{BB962C8B-B14F-4D97-AF65-F5344CB8AC3E}">
        <p14:creationId xmlns:p14="http://schemas.microsoft.com/office/powerpoint/2010/main" val="3234453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36799C4-2C9C-4A29-B4B6-ACB502195B41}" type="slidenum">
              <a:rPr lang="en-US" smtClean="0"/>
              <a:pPr eaLnBrk="1" hangingPunct="1"/>
              <a:t>23</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charset="0"/>
                <a:cs typeface="Arial" charset="0"/>
              </a:rPr>
              <a:t>Technology Tip: </a:t>
            </a:r>
            <a:r>
              <a:rPr lang="en-US" dirty="0" smtClean="0">
                <a:latin typeface="Arial" charset="0"/>
                <a:cs typeface="Arial" charset="0"/>
              </a:rPr>
              <a:t>Additional details and resources on power are available at </a:t>
            </a:r>
            <a:r>
              <a:rPr lang="en-US" dirty="0" smtClean="0">
                <a:latin typeface="Arial" charset="0"/>
                <a:cs typeface="Arial" charset="0"/>
                <a:hlinkClick r:id="rId3"/>
              </a:rPr>
              <a:t>http://www.beyondintractability.org/</a:t>
            </a:r>
            <a:r>
              <a:rPr lang="en-US" dirty="0" smtClean="0">
                <a:latin typeface="Arial" charset="0"/>
                <a:cs typeface="Arial" charset="0"/>
              </a:rPr>
              <a:t>.</a:t>
            </a:r>
          </a:p>
          <a:p>
            <a:pPr eaLnBrk="1" hangingPunct="1"/>
            <a:endParaRPr lang="en-US" dirty="0" smtClean="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is power? Why do people seek power?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501818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C0DBD6-7BEA-47A2-8972-8442222D8E9E}" type="slidenum">
              <a:rPr lang="en-US" smtClean="0"/>
              <a:pPr eaLnBrk="1" hangingPunct="1"/>
              <a:t>24</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Why do followers try to understand the powerful person? Why will people with less power be prone to fostering peace and harmony? How do subordinates adapt to the powerful person’s expectations?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is a legitimizing myth? Why is it crucial for maintenance of power?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742949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71BCCD2-AB28-47A9-8B94-BB2B14A4E77A}" type="slidenum">
              <a:rPr lang="en-US" smtClean="0">
                <a:ea typeface="MS PGothic" pitchFamily="34" charset="-128"/>
              </a:rPr>
              <a:pPr eaLnBrk="1" hangingPunct="1"/>
              <a:t>25</a:t>
            </a:fld>
            <a:endParaRPr lang="en-US" dirty="0" smtClean="0">
              <a:ea typeface="MS PGothic" pitchFamily="34"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latin typeface="Arial" charset="0"/>
              <a:cs typeface="Arial" charset="0"/>
            </a:endParaRPr>
          </a:p>
        </p:txBody>
      </p:sp>
    </p:spTree>
    <p:extLst>
      <p:ext uri="{BB962C8B-B14F-4D97-AF65-F5344CB8AC3E}">
        <p14:creationId xmlns:p14="http://schemas.microsoft.com/office/powerpoint/2010/main" val="364673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6CB1E1-8669-4634-B46E-A76FAC263B3B}" type="slidenum">
              <a:rPr lang="en-US" smtClean="0"/>
              <a:pPr eaLnBrk="1" hangingPunct="1"/>
              <a:t>3</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76422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745BEE-F975-4B5F-B65D-A708403B08C2}" type="slidenum">
              <a:rPr lang="en-US" smtClean="0"/>
              <a:pPr eaLnBrk="1" hangingPunct="1"/>
              <a:t>4</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Can groups outperform individuals? What does the story of Ford’s success with the assembly line exemplify about the social psychology of groups?</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b="1" dirty="0" smtClean="0">
              <a:latin typeface="Arial" charset="0"/>
              <a:cs typeface="Arial" charset="0"/>
            </a:endParaRPr>
          </a:p>
        </p:txBody>
      </p:sp>
    </p:spTree>
    <p:extLst>
      <p:ext uri="{BB962C8B-B14F-4D97-AF65-F5344CB8AC3E}">
        <p14:creationId xmlns:p14="http://schemas.microsoft.com/office/powerpoint/2010/main" val="292285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7C4599-D4E2-4C2D-AF3E-9E9C754738B0}" type="slidenum">
              <a:rPr lang="en-US" smtClean="0"/>
              <a:pPr eaLnBrk="1" hangingPunct="1"/>
              <a:t>5</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charset="0"/>
                <a:cs typeface="Arial" charset="0"/>
              </a:rPr>
              <a:t>Technology Tip: </a:t>
            </a:r>
            <a:r>
              <a:rPr lang="en-US" dirty="0" smtClean="0">
                <a:latin typeface="Arial" charset="0"/>
                <a:cs typeface="Arial" charset="0"/>
              </a:rPr>
              <a:t>The film </a:t>
            </a:r>
            <a:r>
              <a:rPr lang="en-US" i="1" dirty="0" smtClean="0">
                <a:latin typeface="Arial" charset="0"/>
                <a:cs typeface="Arial" charset="0"/>
              </a:rPr>
              <a:t>United 93</a:t>
            </a:r>
            <a:r>
              <a:rPr lang="en-US" dirty="0" smtClean="0">
                <a:latin typeface="Arial" charset="0"/>
                <a:cs typeface="Arial" charset="0"/>
              </a:rPr>
              <a:t> demonstrates how a diverse group of people can come together in the face of a hijacking. (</a:t>
            </a:r>
            <a:r>
              <a:rPr lang="en-US" dirty="0" smtClean="0">
                <a:latin typeface="Arial" charset="0"/>
                <a:cs typeface="Arial" charset="0"/>
                <a:hlinkClick r:id="rId3"/>
              </a:rPr>
              <a:t>http://www.imdb.com/title/tt0475276/</a:t>
            </a:r>
            <a:r>
              <a:rPr lang="en-US" dirty="0" smtClean="0">
                <a:latin typeface="Arial" charset="0"/>
                <a:cs typeface="Arial" charset="0"/>
              </a:rPr>
              <a:t>)</a:t>
            </a:r>
          </a:p>
          <a:p>
            <a:pPr eaLnBrk="1" hangingPunct="1"/>
            <a:endParaRPr lang="en-US" dirty="0" smtClean="0">
              <a:latin typeface="Arial" charset="0"/>
              <a:cs typeface="Arial"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How can groups be defined on a continuum? Must a group do something together to be a group? Can a dyad (two people) be a group? How do common goals contribute to forming a group? How does the presence of an outgroup help create a group?</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do groups accomplish? What are the advantages of groups? Why did evolution design us to be part of groups? How are groups cultural as well as social? What do cultural groups accomplish?</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54048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86CC0CC-B0FB-443D-A4BD-BDE6B1EC3168}" type="slidenum">
              <a:rPr lang="en-US" smtClean="0"/>
              <a:pPr eaLnBrk="1" hangingPunct="1"/>
              <a:t>6</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190902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8B4E8C-A32E-4179-BA0F-A6ED4283F711}" type="slidenum">
              <a:rPr lang="en-US" smtClean="0"/>
              <a:pPr eaLnBrk="1" hangingPunct="1"/>
              <a:t>7</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In what ways do complementary roles produce better results than having each member do the same thing? How are human groups different from other animal groups, such as bees or wolves? What would happen if everyone in a group wanted to play the same role?</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is deindividuation? Why does</a:t>
            </a:r>
            <a:r>
              <a:rPr lang="en-US" baseline="0" dirty="0" smtClean="0"/>
              <a:t> </a:t>
            </a:r>
            <a:r>
              <a:rPr lang="en-US" dirty="0" smtClean="0"/>
              <a:t>deindividuation produce negative outcomes? How does deindividuation relate to fascism?</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Do individuals define their roles, or does society? In what ways do roles exist independently of the individual? Why must people remain flexible in taking on roles?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dirty="0" smtClean="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201054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04A644-0E32-40DC-BAD3-41757DDF7856}" type="slidenum">
              <a:rPr lang="en-US" smtClean="0"/>
              <a:pPr eaLnBrk="1" hangingPunct="1"/>
              <a:t>8</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charset="0"/>
                <a:cs typeface="Arial" charset="0"/>
              </a:rPr>
              <a:t>Technology Tip: </a:t>
            </a:r>
            <a:r>
              <a:rPr lang="en-US" dirty="0" smtClean="0">
                <a:latin typeface="Arial" charset="0"/>
                <a:cs typeface="Arial" charset="0"/>
              </a:rPr>
              <a:t>To demonstrate this effect, students can type part of a paper alone, then type the rest while someone watches them. In which condition are they slower/faster? More/less prone to make errors? For a more precise comparison, have them take an online typing test in each condition. (A free typing test is available at </a:t>
            </a:r>
            <a:r>
              <a:rPr lang="en-US" dirty="0" smtClean="0">
                <a:latin typeface="Arial" charset="0"/>
                <a:cs typeface="Arial" charset="0"/>
                <a:hlinkClick r:id="rId3"/>
              </a:rPr>
              <a:t>http://www.typingtest.com/</a:t>
            </a:r>
            <a:r>
              <a:rPr lang="en-US" dirty="0" smtClean="0">
                <a:latin typeface="Arial" charset="0"/>
                <a:cs typeface="Arial" charset="0"/>
              </a:rPr>
              <a:t>)</a:t>
            </a:r>
          </a:p>
          <a:p>
            <a:pPr eaLnBrk="1" hangingPunct="1"/>
            <a:endParaRPr lang="en-US" dirty="0" smtClean="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What is Zajonc’s theory of social facilitation?</a:t>
            </a:r>
          </a:p>
          <a:p>
            <a:pPr eaLnBrk="1" hangingPunct="1"/>
            <a:endParaRPr lang="en-US" dirty="0" smtClean="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Arial" charset="0"/>
              </a:rPr>
              <a:t>Discussion Idea: </a:t>
            </a:r>
            <a:r>
              <a:rPr lang="en-US" dirty="0" smtClean="0"/>
              <a:t>Under what circumstances do people perform better with observers? Under what circumstances do they perform worse?</a:t>
            </a:r>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32260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B7BB6A-678D-4830-890F-DF233AD835A3}" type="slidenum">
              <a:rPr lang="en-US" smtClean="0"/>
              <a:pPr eaLnBrk="1" hangingPunct="1"/>
              <a:t>9</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Arial" charset="0"/>
                <a:cs typeface="Arial" charset="0"/>
              </a:rPr>
              <a:t>Figure 14.1: </a:t>
            </a:r>
            <a:r>
              <a:rPr lang="en-US" dirty="0" smtClean="0">
                <a:latin typeface="Arial" charset="0"/>
                <a:cs typeface="Arial" charset="0"/>
              </a:rPr>
              <a:t>Robert Zajonc’s theory of social facilitation: The presence of others increases arousal. Arousal increases whatever response is dominant. If the dominant response is correct, performance increases. If the dominant response is incorrect, performance decreases.</a:t>
            </a:r>
            <a:endParaRPr lang="en-US" b="1" dirty="0" smtClean="0">
              <a:latin typeface="Arial" charset="0"/>
              <a:cs typeface="Arial" charset="0"/>
            </a:endParaRPr>
          </a:p>
        </p:txBody>
      </p:sp>
    </p:spTree>
    <p:extLst>
      <p:ext uri="{BB962C8B-B14F-4D97-AF65-F5344CB8AC3E}">
        <p14:creationId xmlns:p14="http://schemas.microsoft.com/office/powerpoint/2010/main" val="2929129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Title Slide">
    <p:bg>
      <p:bgPr>
        <a:gradFill flip="none" rotWithShape="1">
          <a:gsLst>
            <a:gs pos="0">
              <a:srgbClr val="257191"/>
            </a:gs>
            <a:gs pos="89000">
              <a:srgbClr val="E7F0EB"/>
            </a:gs>
            <a:gs pos="43000">
              <a:srgbClr val="A0C5CD"/>
            </a:gs>
            <a:gs pos="100000">
              <a:srgbClr val="F8F2E2"/>
            </a:gs>
          </a:gsLst>
          <a:lin ang="54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0" y="1371599"/>
            <a:ext cx="1600200" cy="1472184"/>
          </a:xfrm>
        </p:spPr>
        <p:txBody>
          <a:bodyPr anchor="ctr" anchorCtr="0">
            <a:noAutofit/>
          </a:bodyPr>
          <a:lstStyle>
            <a:lvl1pPr marL="0" indent="0" algn="ctr">
              <a:buNone/>
              <a:defRPr sz="8000" baseline="0">
                <a:solidFill>
                  <a:srgbClr val="FFC000"/>
                </a:solidFill>
                <a:effectLst>
                  <a:outerShdw blurRad="50800" dist="25400" dir="2700000" algn="tl" rotWithShape="0">
                    <a:schemeClr val="tx1">
                      <a:alpha val="80000"/>
                    </a:schemeClr>
                  </a:outerShdw>
                </a:effectLst>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t>
            </a:r>
            <a:endParaRPr lang="en-US" dirty="0"/>
          </a:p>
        </p:txBody>
      </p:sp>
      <p:sp>
        <p:nvSpPr>
          <p:cNvPr id="2" name="Title 1"/>
          <p:cNvSpPr>
            <a:spLocks noGrp="1"/>
          </p:cNvSpPr>
          <p:nvPr>
            <p:ph type="ctrTitle"/>
          </p:nvPr>
        </p:nvSpPr>
        <p:spPr>
          <a:xfrm>
            <a:off x="4953000" y="2971800"/>
            <a:ext cx="3886200" cy="2710827"/>
          </a:xfrm>
          <a:prstGeom prst="rect">
            <a:avLst/>
          </a:prstGeom>
          <a:noFill/>
        </p:spPr>
        <p:txBody>
          <a:bodyPr anchor="t">
            <a:noAutofit/>
          </a:bodyPr>
          <a:lstStyle>
            <a:lvl1pPr algn="ctr">
              <a:defRPr sz="3600" b="0">
                <a:solidFill>
                  <a:schemeClr val="tx1"/>
                </a:solidFill>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p>
            <a:fld id="{4825263F-CFBD-4D4E-A762-BCD1710B4A93}" type="slidenum">
              <a:rPr lang="en-US" smtClean="0"/>
              <a:pPr/>
              <a:t>‹#›</a:t>
            </a:fld>
            <a:endParaRPr lang="en-US" dirty="0"/>
          </a:p>
        </p:txBody>
      </p:sp>
      <p:sp>
        <p:nvSpPr>
          <p:cNvPr id="7" name="Footer Placeholder 6"/>
          <p:cNvSpPr>
            <a:spLocks noGrp="1"/>
          </p:cNvSpPr>
          <p:nvPr>
            <p:ph type="ftr" sz="quarter" idx="11"/>
          </p:nvPr>
        </p:nvSpPr>
        <p:spPr>
          <a:xfrm>
            <a:off x="152400" y="6416675"/>
            <a:ext cx="4419600" cy="365125"/>
          </a:xfrm>
        </p:spPr>
        <p:txBody>
          <a:bodyPr/>
          <a:lstStyle/>
          <a:p>
            <a:r>
              <a:rPr lang="en-US" dirty="0" smtClean="0"/>
              <a:t>Copyright © 2017 Cengage Learning. All Rights Reserved.</a:t>
            </a:r>
          </a:p>
        </p:txBody>
      </p:sp>
      <p:pic>
        <p:nvPicPr>
          <p:cNvPr id="8" name="Picture 7"/>
          <p:cNvPicPr>
            <a:picLocks noChangeAspect="1"/>
          </p:cNvPicPr>
          <p:nvPr userDrawn="1"/>
        </p:nvPicPr>
        <p:blipFill>
          <a:blip r:embed="rId2"/>
          <a:stretch>
            <a:fillRect/>
          </a:stretch>
        </p:blipFill>
        <p:spPr>
          <a:xfrm>
            <a:off x="533400" y="990600"/>
            <a:ext cx="3865918" cy="4754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01107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solidFill>
            <a:srgbClr val="2A81A6">
              <a:alpha val="32000"/>
            </a:srgbClr>
          </a:solidFill>
        </p:spPr>
        <p:txBody>
          <a:body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r>
              <a:rPr lang="en-US" dirty="0" smtClean="0"/>
              <a:t>Copyright © 2017 Cengage Learning. All Rights Reserved.</a:t>
            </a:r>
          </a:p>
        </p:txBody>
      </p:sp>
      <p:sp>
        <p:nvSpPr>
          <p:cNvPr id="7" name="Slide Number Placeholder 6"/>
          <p:cNvSpPr>
            <a:spLocks noGrp="1"/>
          </p:cNvSpPr>
          <p:nvPr>
            <p:ph type="sldNum" sz="quarter" idx="11"/>
          </p:nvPr>
        </p:nvSpPr>
        <p:spPr/>
        <p:txBody>
          <a:bodyPr/>
          <a:lstStyle/>
          <a:p>
            <a:fld id="{4825263F-CFBD-4D4E-A762-BCD1710B4A93}" type="slidenum">
              <a:rPr lang="en-US" smtClean="0"/>
              <a:pPr/>
              <a:t>‹#›</a:t>
            </a:fld>
            <a:endParaRPr lang="en-US" dirty="0"/>
          </a:p>
        </p:txBody>
      </p:sp>
      <p:cxnSp>
        <p:nvCxnSpPr>
          <p:cNvPr id="6" name="Straight Connector 5"/>
          <p:cNvCxnSpPr/>
          <p:nvPr userDrawn="1"/>
        </p:nvCxnSpPr>
        <p:spPr>
          <a:xfrm>
            <a:off x="3629" y="6858000"/>
            <a:ext cx="9140371" cy="0"/>
          </a:xfrm>
          <a:prstGeom prst="line">
            <a:avLst/>
          </a:prstGeom>
          <a:ln w="38100" cmpd="sng">
            <a:solidFill>
              <a:srgbClr val="EBC50A"/>
            </a:solidFill>
          </a:ln>
          <a:effectLst>
            <a:outerShdw dist="12700" dir="2700000" sx="1000" sy="1000" algn="t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143000"/>
            <a:ext cx="9140371" cy="0"/>
          </a:xfrm>
          <a:prstGeom prst="line">
            <a:avLst/>
          </a:prstGeom>
          <a:ln w="38100" cmpd="sng">
            <a:solidFill>
              <a:srgbClr val="EBC50A"/>
            </a:solidFill>
          </a:ln>
          <a:effectLst>
            <a:outerShdw dist="12700" dir="2700000" sx="1000" sy="1000" algn="tl" rotWithShape="0">
              <a:schemeClr val="tx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6899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A81A6">
              <a:alpha val="32000"/>
            </a:srgbClr>
          </a:solidFill>
        </p:spPr>
        <p:txBody>
          <a:body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r>
              <a:rPr lang="en-US" dirty="0" smtClean="0"/>
              <a:t>Copyright © 2017 Cengage Learning. All Rights Reserved.</a:t>
            </a:r>
          </a:p>
        </p:txBody>
      </p:sp>
      <p:sp>
        <p:nvSpPr>
          <p:cNvPr id="7" name="Slide Number Placeholder 6"/>
          <p:cNvSpPr>
            <a:spLocks noGrp="1"/>
          </p:cNvSpPr>
          <p:nvPr>
            <p:ph type="sldNum" sz="quarter" idx="11"/>
          </p:nvPr>
        </p:nvSpPr>
        <p:spPr/>
        <p:txBody>
          <a:bodyPr/>
          <a:lstStyle/>
          <a:p>
            <a:fld id="{4825263F-CFBD-4D4E-A762-BCD1710B4A93}" type="slidenum">
              <a:rPr lang="en-US" smtClean="0"/>
              <a:pPr/>
              <a:t>‹#›</a:t>
            </a:fld>
            <a:endParaRPr lang="en-US" dirty="0"/>
          </a:p>
        </p:txBody>
      </p:sp>
      <p:cxnSp>
        <p:nvCxnSpPr>
          <p:cNvPr id="6" name="Straight Connector 5"/>
          <p:cNvCxnSpPr/>
          <p:nvPr userDrawn="1"/>
        </p:nvCxnSpPr>
        <p:spPr>
          <a:xfrm>
            <a:off x="3629" y="6858000"/>
            <a:ext cx="9140371" cy="0"/>
          </a:xfrm>
          <a:prstGeom prst="line">
            <a:avLst/>
          </a:prstGeom>
          <a:ln w="38100" cmpd="sng">
            <a:solidFill>
              <a:srgbClr val="EBC50A"/>
            </a:solidFill>
          </a:ln>
          <a:effectLst>
            <a:outerShdw dist="12700" dir="2700000" sx="1000" sy="1000" algn="t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143000"/>
            <a:ext cx="9140371" cy="0"/>
          </a:xfrm>
          <a:prstGeom prst="line">
            <a:avLst/>
          </a:prstGeom>
          <a:ln w="38100" cmpd="sng">
            <a:solidFill>
              <a:srgbClr val="EBC50A"/>
            </a:solidFill>
          </a:ln>
          <a:effectLst>
            <a:outerShdw dist="12700" dir="2700000" sx="1000" sy="1000" algn="tl" rotWithShape="0">
              <a:schemeClr val="tx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2067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825263F-CFBD-4D4E-A762-BCD1710B4A93}" type="slidenum">
              <a:rPr lang="en-US" smtClean="0"/>
              <a:t>‹#›</a:t>
            </a:fld>
            <a:endParaRPr lang="en-US" dirty="0"/>
          </a:p>
        </p:txBody>
      </p: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extLst>
      <p:ext uri="{BB962C8B-B14F-4D97-AF65-F5344CB8AC3E}">
        <p14:creationId xmlns:p14="http://schemas.microsoft.com/office/powerpoint/2010/main" val="25430927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71BB"/>
            </a:gs>
            <a:gs pos="0">
              <a:schemeClr val="accent1">
                <a:lumMod val="45000"/>
                <a:lumOff val="55000"/>
              </a:schemeClr>
            </a:gs>
            <a:gs pos="0">
              <a:schemeClr val="accent1">
                <a:alpha val="0"/>
                <a:lumMod val="0"/>
                <a:lumOff val="100000"/>
              </a:schemeClr>
            </a:gs>
            <a:gs pos="100000">
              <a:srgbClr val="DDDDD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7"/>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algn="r">
              <a:defRPr sz="1600">
                <a:solidFill>
                  <a:srgbClr val="0071BB"/>
                </a:solidFill>
              </a:defRPr>
            </a:lvl1pPr>
          </a:lstStyle>
          <a:p>
            <a:fld id="{4825263F-CFBD-4D4E-A762-BCD1710B4A93}" type="slidenum">
              <a:rPr lang="en-US" smtClean="0"/>
              <a:pPr/>
              <a:t>‹#›</a:t>
            </a:fld>
            <a:endParaRPr lang="en-US" dirty="0"/>
          </a:p>
        </p:txBody>
      </p:sp>
      <p:sp>
        <p:nvSpPr>
          <p:cNvPr id="2" name="Title Placeholder 1"/>
          <p:cNvSpPr>
            <a:spLocks noGrp="1"/>
          </p:cNvSpPr>
          <p:nvPr>
            <p:ph type="title"/>
          </p:nvPr>
        </p:nvSpPr>
        <p:spPr>
          <a:xfrm>
            <a:off x="0" y="0"/>
            <a:ext cx="9144000" cy="1143000"/>
          </a:xfrm>
          <a:prstGeom prst="rect">
            <a:avLst/>
          </a:prstGeom>
          <a:gradFill>
            <a:gsLst>
              <a:gs pos="0">
                <a:srgbClr val="257191">
                  <a:lumMod val="92000"/>
                  <a:lumOff val="8000"/>
                </a:srgbClr>
              </a:gs>
              <a:gs pos="93000">
                <a:srgbClr val="E7F0EB"/>
              </a:gs>
            </a:gsLst>
            <a:lin ang="5400000" scaled="1"/>
          </a:gradFill>
        </p:spPr>
        <p:txBody>
          <a:bodyPr vert="horz" lIns="91440" tIns="45720" rIns="91440" bIns="45720" rtlCol="0" anchor="ctr">
            <a:normAutofit/>
          </a:bodyPr>
          <a:lstStyle/>
          <a:p>
            <a:r>
              <a:rPr lang="en-US" dirty="0" smtClean="0"/>
              <a:t>Click to edit Master title style</a:t>
            </a:r>
            <a:endParaRPr lang="en-US" dirty="0"/>
          </a:p>
        </p:txBody>
      </p:sp>
      <p:cxnSp>
        <p:nvCxnSpPr>
          <p:cNvPr id="7" name="Straight Connector 6"/>
          <p:cNvCxnSpPr/>
          <p:nvPr/>
        </p:nvCxnSpPr>
        <p:spPr>
          <a:xfrm>
            <a:off x="3629" y="6858000"/>
            <a:ext cx="9140371" cy="0"/>
          </a:xfrm>
          <a:prstGeom prst="line">
            <a:avLst/>
          </a:prstGeom>
          <a:ln w="38100" cmpd="sng">
            <a:solidFill>
              <a:srgbClr val="EBC50A"/>
            </a:solidFill>
          </a:ln>
          <a:effectLst>
            <a:outerShdw dist="12700" dir="2700000" sx="1000" sy="1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a:xfrm>
            <a:off x="152400" y="6416675"/>
            <a:ext cx="4419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Copyright © 2017 Cengage Learning. All Rights Reserved.</a:t>
            </a:r>
          </a:p>
        </p:txBody>
      </p:sp>
    </p:spTree>
    <p:extLst>
      <p:ext uri="{BB962C8B-B14F-4D97-AF65-F5344CB8AC3E}">
        <p14:creationId xmlns:p14="http://schemas.microsoft.com/office/powerpoint/2010/main" val="35950908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iming>
    <p:tnLst>
      <p:par>
        <p:cTn id="1" dur="indefinite" restart="never" nodeType="tmRoot"/>
      </p:par>
    </p:tnLst>
  </p:timing>
  <p:hf sldNum="0" hd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subTitle" idx="1"/>
          </p:nvPr>
        </p:nvSpPr>
        <p:spPr/>
        <p:txBody>
          <a:bodyPr/>
          <a:lstStyle/>
          <a:p>
            <a:r>
              <a:rPr lang="en-US" dirty="0" smtClean="0"/>
              <a:t>14</a:t>
            </a:r>
            <a:endParaRPr lang="en-US" dirty="0" smtClean="0"/>
          </a:p>
        </p:txBody>
      </p:sp>
      <p:sp>
        <p:nvSpPr>
          <p:cNvPr id="3074" name="Title 1"/>
          <p:cNvSpPr>
            <a:spLocks noGrp="1"/>
          </p:cNvSpPr>
          <p:nvPr>
            <p:ph type="ctrTitle"/>
          </p:nvPr>
        </p:nvSpPr>
        <p:spPr/>
        <p:txBody>
          <a:bodyPr/>
          <a:lstStyle/>
          <a:p>
            <a:r>
              <a:rPr lang="en-US" dirty="0" smtClean="0"/>
              <a:t>Groups</a:t>
            </a:r>
            <a:endParaRPr lang="en-US" dirty="0" smtClean="0"/>
          </a:p>
        </p:txBody>
      </p:sp>
      <p:sp>
        <p:nvSpPr>
          <p:cNvPr id="8" name="Footer Placeholder 7"/>
          <p:cNvSpPr>
            <a:spLocks noGrp="1"/>
          </p:cNvSpPr>
          <p:nvPr>
            <p:ph type="ftr" sz="quarter" idx="11"/>
          </p:nvPr>
        </p:nvSpPr>
        <p:spPr/>
        <p:txBody>
          <a:bodyPr/>
          <a:lstStyle/>
          <a:p>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Cockroach Study</a:t>
            </a:r>
            <a:endParaRPr lang="en-US" dirty="0"/>
          </a:p>
        </p:txBody>
      </p:sp>
      <p:sp>
        <p:nvSpPr>
          <p:cNvPr id="3" name="Footer Placeholder 2"/>
          <p:cNvSpPr>
            <a:spLocks noGrp="1"/>
          </p:cNvSpPr>
          <p:nvPr>
            <p:ph type="ftr" sz="quarter" idx="10"/>
          </p:nvPr>
        </p:nvSpPr>
        <p:spPr/>
        <p:txBody>
          <a:bodyPr/>
          <a:lstStyle/>
          <a:p>
            <a:pPr>
              <a:defRPr/>
            </a:pPr>
            <a:r>
              <a:rPr lang="en-US" dirty="0" smtClean="0"/>
              <a:t>Copyright © 2017 Cengage Learning. All Rights Reserved.</a:t>
            </a:r>
            <a:endParaRPr lang="en-US" dirty="0"/>
          </a:p>
        </p:txBody>
      </p:sp>
      <p:pic>
        <p:nvPicPr>
          <p:cNvPr id="5" name="Picture 4"/>
          <p:cNvPicPr>
            <a:picLocks noChangeAspect="1"/>
          </p:cNvPicPr>
          <p:nvPr/>
        </p:nvPicPr>
        <p:blipFill>
          <a:blip r:embed="rId3"/>
          <a:stretch>
            <a:fillRect/>
          </a:stretch>
        </p:blipFill>
        <p:spPr>
          <a:xfrm>
            <a:off x="2819400" y="1276157"/>
            <a:ext cx="3909681" cy="51206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dirty="0" smtClean="0"/>
              <a:t>Social loafing</a:t>
            </a:r>
          </a:p>
          <a:p>
            <a:pPr lvl="1"/>
            <a:r>
              <a:rPr lang="en-US" dirty="0" smtClean="0"/>
              <a:t>People reduce effort when working in a group, compared to when working alone</a:t>
            </a:r>
          </a:p>
          <a:p>
            <a:pPr lvl="2"/>
            <a:r>
              <a:rPr lang="en-US" dirty="0" smtClean="0"/>
              <a:t>Also called the free rider problem </a:t>
            </a:r>
          </a:p>
          <a:p>
            <a:r>
              <a:rPr lang="en-US" dirty="0" smtClean="0"/>
              <a:t>Bad apple effect </a:t>
            </a:r>
          </a:p>
          <a:p>
            <a:pPr lvl="1"/>
            <a:r>
              <a:rPr lang="en-US" dirty="0" smtClean="0"/>
              <a:t>One social loafer can cause other people to loaf as well</a:t>
            </a:r>
          </a:p>
        </p:txBody>
      </p:sp>
      <p:sp>
        <p:nvSpPr>
          <p:cNvPr id="14338" name="Rectangle 2"/>
          <p:cNvSpPr>
            <a:spLocks noGrp="1" noChangeArrowheads="1"/>
          </p:cNvSpPr>
          <p:nvPr>
            <p:ph type="title"/>
          </p:nvPr>
        </p:nvSpPr>
        <p:spPr/>
        <p:txBody>
          <a:bodyPr/>
          <a:lstStyle/>
          <a:p>
            <a:r>
              <a:rPr lang="en-US" dirty="0" smtClean="0"/>
              <a:t>Group Action (cont’d.)</a:t>
            </a:r>
          </a:p>
        </p:txBody>
      </p:sp>
      <p:sp>
        <p:nvSpPr>
          <p:cNvPr id="4" name="Footer Placeholder 3"/>
          <p:cNvSpPr>
            <a:spLocks noGrp="1"/>
          </p:cNvSpPr>
          <p:nvPr>
            <p:ph type="ftr" sz="quarter" idx="10"/>
          </p:nvPr>
        </p:nvSpPr>
        <p:spPr/>
        <p:txBody>
          <a:bodyPr/>
          <a:lstStyle/>
          <a:p>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r>
              <a:rPr lang="en-US" dirty="0" smtClean="0"/>
              <a:t>Binge eating: socially contagious</a:t>
            </a:r>
            <a:endParaRPr lang="en-US" dirty="0"/>
          </a:p>
          <a:p>
            <a:pPr lvl="1"/>
            <a:r>
              <a:rPr lang="en-US" dirty="0" smtClean="0"/>
              <a:t>Binge eating has grown rapidly since the 1960s; particularly in college sororities</a:t>
            </a:r>
          </a:p>
          <a:p>
            <a:pPr lvl="2"/>
            <a:r>
              <a:rPr lang="en-US" dirty="0" smtClean="0"/>
              <a:t>Most popular girls in sororities are binge eaters</a:t>
            </a:r>
          </a:p>
          <a:p>
            <a:pPr lvl="2"/>
            <a:r>
              <a:rPr lang="en-US" dirty="0" smtClean="0"/>
              <a:t>Extreme binge eaters and non-binge eaters suffer from lower popularity</a:t>
            </a:r>
          </a:p>
          <a:p>
            <a:pPr lvl="2"/>
            <a:r>
              <a:rPr lang="en-US" dirty="0" smtClean="0"/>
              <a:t>By the end of the year, levels of binge eating become quite similar to friends</a:t>
            </a:r>
          </a:p>
        </p:txBody>
      </p:sp>
      <p:sp>
        <p:nvSpPr>
          <p:cNvPr id="13314" name="Rectangle 2"/>
          <p:cNvSpPr>
            <a:spLocks noGrp="1" noChangeArrowheads="1"/>
          </p:cNvSpPr>
          <p:nvPr>
            <p:ph type="title"/>
          </p:nvPr>
        </p:nvSpPr>
        <p:spPr/>
        <p:txBody>
          <a:bodyPr/>
          <a:lstStyle/>
          <a:p>
            <a:r>
              <a:rPr lang="en-US" dirty="0" smtClean="0"/>
              <a:t>Food for Thought</a:t>
            </a:r>
          </a:p>
        </p:txBody>
      </p:sp>
      <p:sp>
        <p:nvSpPr>
          <p:cNvPr id="4" name="Footer Placeholder 3"/>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r>
              <a:rPr lang="en-US" dirty="0" smtClean="0"/>
              <a:t>Punishing cheaters and free riders</a:t>
            </a:r>
          </a:p>
          <a:p>
            <a:pPr lvl="1"/>
            <a:r>
              <a:rPr lang="en-US" dirty="0" smtClean="0"/>
              <a:t>Altruistic punishment: people will sacrifice their own gain to punish cheaters</a:t>
            </a:r>
          </a:p>
          <a:p>
            <a:r>
              <a:rPr lang="en-US" dirty="0" smtClean="0"/>
              <a:t>Deindividuation and mob violence</a:t>
            </a:r>
          </a:p>
          <a:p>
            <a:pPr lvl="1"/>
            <a:r>
              <a:rPr lang="en-US" dirty="0" smtClean="0"/>
              <a:t>Being anonymous makes people more willing to violate norms</a:t>
            </a:r>
          </a:p>
          <a:p>
            <a:r>
              <a:rPr lang="en-US" dirty="0" smtClean="0"/>
              <a:t>Shared resources and commons dilemma</a:t>
            </a:r>
          </a:p>
          <a:p>
            <a:pPr lvl="1"/>
            <a:r>
              <a:rPr lang="en-US" dirty="0" smtClean="0"/>
              <a:t>Tendency for shared resources to be squandered and not used optimally </a:t>
            </a:r>
          </a:p>
        </p:txBody>
      </p:sp>
      <p:sp>
        <p:nvSpPr>
          <p:cNvPr id="15362" name="Rectangle 2"/>
          <p:cNvSpPr>
            <a:spLocks noGrp="1" noChangeArrowheads="1"/>
          </p:cNvSpPr>
          <p:nvPr>
            <p:ph type="title"/>
          </p:nvPr>
        </p:nvSpPr>
        <p:spPr/>
        <p:txBody>
          <a:bodyPr/>
          <a:lstStyle/>
          <a:p>
            <a:r>
              <a:rPr lang="en-US" dirty="0" smtClean="0"/>
              <a:t>Group Action (cont’d.)</a:t>
            </a:r>
          </a:p>
        </p:txBody>
      </p:sp>
      <p:sp>
        <p:nvSpPr>
          <p:cNvPr id="4" name="Footer Placeholder 3"/>
          <p:cNvSpPr>
            <a:spLocks noGrp="1"/>
          </p:cNvSpPr>
          <p:nvPr>
            <p:ph type="ftr" sz="quarter" idx="10"/>
          </p:nvPr>
        </p:nvSpPr>
        <p:spPr/>
        <p:txBody>
          <a:bodyPr/>
          <a:lstStyle/>
          <a:p>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dirty="0" smtClean="0"/>
              <a:t>Brainstorming</a:t>
            </a:r>
            <a:endParaRPr lang="en-US" dirty="0" smtClean="0"/>
          </a:p>
          <a:p>
            <a:pPr lvl="1"/>
            <a:r>
              <a:rPr lang="en-US" dirty="0" smtClean="0"/>
              <a:t>A form </a:t>
            </a:r>
            <a:r>
              <a:rPr lang="en-US" dirty="0" smtClean="0"/>
              <a:t>of creative thinking in groups</a:t>
            </a:r>
          </a:p>
          <a:p>
            <a:pPr lvl="2"/>
            <a:r>
              <a:rPr lang="en-US" dirty="0" smtClean="0"/>
              <a:t>All members are encouraged to generate as many ideas as possible while interacting and stimulating each other</a:t>
            </a:r>
          </a:p>
          <a:p>
            <a:r>
              <a:rPr lang="en-US" dirty="0" smtClean="0"/>
              <a:t>Teams offer enjoyment and psychological benefits </a:t>
            </a:r>
          </a:p>
        </p:txBody>
      </p:sp>
      <p:sp>
        <p:nvSpPr>
          <p:cNvPr id="18434" name="Rectangle 2"/>
          <p:cNvSpPr>
            <a:spLocks noGrp="1" noChangeArrowheads="1"/>
          </p:cNvSpPr>
          <p:nvPr>
            <p:ph type="title"/>
          </p:nvPr>
        </p:nvSpPr>
        <p:spPr/>
        <p:txBody>
          <a:bodyPr/>
          <a:lstStyle/>
          <a:p>
            <a:r>
              <a:rPr lang="en-US" dirty="0" smtClean="0"/>
              <a:t>How Groups Think</a:t>
            </a:r>
          </a:p>
        </p:txBody>
      </p:sp>
      <p:sp>
        <p:nvSpPr>
          <p:cNvPr id="4" name="Footer Placeholder 3"/>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Brainstorming Work?</a:t>
            </a:r>
            <a:endParaRPr lang="en-US" dirty="0"/>
          </a:p>
        </p:txBody>
      </p:sp>
      <p:sp>
        <p:nvSpPr>
          <p:cNvPr id="3" name="Footer Placeholder 2"/>
          <p:cNvSpPr>
            <a:spLocks noGrp="1"/>
          </p:cNvSpPr>
          <p:nvPr>
            <p:ph type="ftr" sz="quarter" idx="10"/>
          </p:nvPr>
        </p:nvSpPr>
        <p:spPr/>
        <p:txBody>
          <a:bodyPr/>
          <a:lstStyle/>
          <a:p>
            <a:pPr>
              <a:defRPr/>
            </a:pPr>
            <a:r>
              <a:rPr lang="en-US" dirty="0" smtClean="0"/>
              <a:t>Copyright © 2017 Cengage Learning. All Rights Reserved.</a:t>
            </a:r>
            <a:endParaRPr lang="en-US" dirty="0"/>
          </a:p>
        </p:txBody>
      </p:sp>
      <p:pic>
        <p:nvPicPr>
          <p:cNvPr id="4" name="Picture 3"/>
          <p:cNvPicPr>
            <a:picLocks noChangeAspect="1"/>
          </p:cNvPicPr>
          <p:nvPr/>
        </p:nvPicPr>
        <p:blipFill>
          <a:blip r:embed="rId3"/>
          <a:stretch>
            <a:fillRect/>
          </a:stretch>
        </p:blipFill>
        <p:spPr>
          <a:xfrm>
            <a:off x="1485900" y="1177925"/>
            <a:ext cx="6172200" cy="52387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r>
              <a:rPr lang="en-US" dirty="0" smtClean="0"/>
              <a:t>Transactive memory: here, you remember this</a:t>
            </a:r>
          </a:p>
          <a:p>
            <a:pPr lvl="1"/>
            <a:r>
              <a:rPr lang="en-US" dirty="0" smtClean="0"/>
              <a:t>Members of a small group remember different kinds of information</a:t>
            </a:r>
          </a:p>
          <a:p>
            <a:r>
              <a:rPr lang="en-US" dirty="0" smtClean="0"/>
              <a:t>Groupthink</a:t>
            </a:r>
          </a:p>
          <a:p>
            <a:pPr lvl="1"/>
            <a:r>
              <a:rPr lang="en-US" dirty="0" smtClean="0"/>
              <a:t>Tendency of group members to think alike, especially when doing so leads to bad decisions</a:t>
            </a:r>
          </a:p>
        </p:txBody>
      </p:sp>
      <p:sp>
        <p:nvSpPr>
          <p:cNvPr id="20482" name="Rectangle 2"/>
          <p:cNvSpPr>
            <a:spLocks noGrp="1" noChangeArrowheads="1"/>
          </p:cNvSpPr>
          <p:nvPr>
            <p:ph type="title"/>
          </p:nvPr>
        </p:nvSpPr>
        <p:spPr/>
        <p:txBody>
          <a:bodyPr/>
          <a:lstStyle/>
          <a:p>
            <a:r>
              <a:rPr lang="en-US" dirty="0" smtClean="0"/>
              <a:t>How Groups Think (cont’d.)</a:t>
            </a:r>
          </a:p>
        </p:txBody>
      </p:sp>
      <p:sp>
        <p:nvSpPr>
          <p:cNvPr id="4" name="Footer Placeholder 3"/>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r>
              <a:rPr lang="en-US" dirty="0" smtClean="0"/>
              <a:t>Factors that encourage groupthink</a:t>
            </a:r>
          </a:p>
          <a:p>
            <a:pPr lvl="1"/>
            <a:r>
              <a:rPr lang="en-US" dirty="0" smtClean="0"/>
              <a:t>Fairly similar and cohesive group to start</a:t>
            </a:r>
          </a:p>
          <a:p>
            <a:pPr lvl="1"/>
            <a:r>
              <a:rPr lang="en-US" dirty="0" smtClean="0"/>
              <a:t>Strong, directive leader</a:t>
            </a:r>
          </a:p>
          <a:p>
            <a:pPr lvl="1"/>
            <a:r>
              <a:rPr lang="en-US" dirty="0" smtClean="0"/>
              <a:t>Group is isolated in some sense from others</a:t>
            </a:r>
          </a:p>
          <a:p>
            <a:pPr lvl="1"/>
            <a:r>
              <a:rPr lang="en-US" dirty="0" smtClean="0"/>
              <a:t>Group regards itself as superior</a:t>
            </a:r>
          </a:p>
        </p:txBody>
      </p:sp>
      <p:sp>
        <p:nvSpPr>
          <p:cNvPr id="23554" name="Rectangle 2"/>
          <p:cNvSpPr>
            <a:spLocks noGrp="1" noChangeArrowheads="1"/>
          </p:cNvSpPr>
          <p:nvPr>
            <p:ph type="title"/>
          </p:nvPr>
        </p:nvSpPr>
        <p:spPr/>
        <p:txBody>
          <a:bodyPr/>
          <a:lstStyle/>
          <a:p>
            <a:r>
              <a:rPr lang="en-US" dirty="0" smtClean="0"/>
              <a:t>How Groups Think (cont’d.)</a:t>
            </a:r>
          </a:p>
        </p:txBody>
      </p:sp>
      <p:sp>
        <p:nvSpPr>
          <p:cNvPr id="4" name="Footer Placeholder 3"/>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r>
              <a:rPr lang="en-US" dirty="0" smtClean="0"/>
              <a:t>Signs of groupthink</a:t>
            </a:r>
          </a:p>
          <a:p>
            <a:pPr lvl="1"/>
            <a:r>
              <a:rPr lang="en-US" dirty="0" smtClean="0"/>
              <a:t>Pressure toward conformity</a:t>
            </a:r>
          </a:p>
          <a:p>
            <a:pPr lvl="1"/>
            <a:r>
              <a:rPr lang="en-US" dirty="0" smtClean="0"/>
              <a:t>Appearance of unanimous agreement</a:t>
            </a:r>
          </a:p>
          <a:p>
            <a:pPr lvl="2"/>
            <a:r>
              <a:rPr lang="en-US" dirty="0" smtClean="0"/>
              <a:t>Self-censorship: choosing not to express doubts or other information that goes against a group’s plans and views</a:t>
            </a:r>
          </a:p>
          <a:p>
            <a:pPr lvl="1"/>
            <a:r>
              <a:rPr lang="en-US" dirty="0" smtClean="0"/>
              <a:t>Illusion of invulnerability</a:t>
            </a:r>
          </a:p>
          <a:p>
            <a:pPr lvl="1"/>
            <a:r>
              <a:rPr lang="en-US" dirty="0" smtClean="0"/>
              <a:t>Sense of moral superiority</a:t>
            </a:r>
          </a:p>
          <a:p>
            <a:pPr lvl="1"/>
            <a:r>
              <a:rPr lang="en-US" dirty="0" smtClean="0"/>
              <a:t>Tendency to underestimate opponents</a:t>
            </a:r>
          </a:p>
        </p:txBody>
      </p:sp>
      <p:sp>
        <p:nvSpPr>
          <p:cNvPr id="24578" name="Rectangle 2"/>
          <p:cNvSpPr>
            <a:spLocks noGrp="1" noChangeArrowheads="1"/>
          </p:cNvSpPr>
          <p:nvPr>
            <p:ph type="title"/>
          </p:nvPr>
        </p:nvSpPr>
        <p:spPr/>
        <p:txBody>
          <a:bodyPr/>
          <a:lstStyle/>
          <a:p>
            <a:r>
              <a:rPr lang="en-US" dirty="0" smtClean="0"/>
              <a:t>How Groups Think (cont’d.)</a:t>
            </a:r>
          </a:p>
        </p:txBody>
      </p:sp>
      <p:sp>
        <p:nvSpPr>
          <p:cNvPr id="4" name="Footer Placeholder 3"/>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normAutofit lnSpcReduction="10000"/>
          </a:bodyPr>
          <a:lstStyle/>
          <a:p>
            <a:r>
              <a:rPr lang="en-US" dirty="0" smtClean="0"/>
              <a:t>Foolish committees</a:t>
            </a:r>
          </a:p>
          <a:p>
            <a:pPr lvl="1"/>
            <a:r>
              <a:rPr lang="en-US" dirty="0" smtClean="0"/>
              <a:t>Committee can end up being less than the sum of its parts</a:t>
            </a:r>
          </a:p>
          <a:p>
            <a:pPr lvl="2"/>
            <a:r>
              <a:rPr lang="en-US" dirty="0" smtClean="0"/>
              <a:t>Pressures toward group harmony</a:t>
            </a:r>
          </a:p>
          <a:p>
            <a:r>
              <a:rPr lang="en-US" dirty="0" smtClean="0"/>
              <a:t>Risky shift </a:t>
            </a:r>
          </a:p>
          <a:p>
            <a:pPr lvl="1"/>
            <a:r>
              <a:rPr lang="en-US" dirty="0" smtClean="0"/>
              <a:t>Groups take greater risks than the same individuals would have taken individually</a:t>
            </a:r>
          </a:p>
          <a:p>
            <a:r>
              <a:rPr lang="en-US" dirty="0" smtClean="0"/>
              <a:t>Group polarization effect</a:t>
            </a:r>
          </a:p>
          <a:p>
            <a:pPr lvl="1"/>
            <a:r>
              <a:rPr lang="en-US" dirty="0" smtClean="0"/>
              <a:t>Shift toward a more extreme position resulting from group discussion</a:t>
            </a:r>
            <a:endParaRPr lang="en-US" dirty="0" smtClean="0"/>
          </a:p>
        </p:txBody>
      </p:sp>
      <p:sp>
        <p:nvSpPr>
          <p:cNvPr id="25602" name="Rectangle 2"/>
          <p:cNvSpPr>
            <a:spLocks noGrp="1" noChangeArrowheads="1"/>
          </p:cNvSpPr>
          <p:nvPr>
            <p:ph type="title"/>
          </p:nvPr>
        </p:nvSpPr>
        <p:spPr/>
        <p:txBody>
          <a:bodyPr/>
          <a:lstStyle/>
          <a:p>
            <a:r>
              <a:rPr lang="en-US" dirty="0" smtClean="0"/>
              <a:t>How Groups Think (cont’d.)</a:t>
            </a:r>
            <a:endParaRPr lang="en-US" dirty="0" smtClean="0"/>
          </a:p>
        </p:txBody>
      </p:sp>
      <p:sp>
        <p:nvSpPr>
          <p:cNvPr id="4" name="Footer Placeholder 3"/>
          <p:cNvSpPr>
            <a:spLocks noGrp="1"/>
          </p:cNvSpPr>
          <p:nvPr>
            <p:ph type="ftr" sz="quarter" idx="10"/>
          </p:nvPr>
        </p:nvSpPr>
        <p:spPr/>
        <p:txBody>
          <a:bodyPr/>
          <a:lstStyle/>
          <a:p>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dirty="0" smtClean="0"/>
              <a:t>Explain how humans, as cultural animals, form groups that differ from the groups of other social animals, emphasizing how selves and roles alter the nature of human groups</a:t>
            </a:r>
          </a:p>
          <a:p>
            <a:r>
              <a:rPr lang="en-US" dirty="0" smtClean="0"/>
              <a:t>Discuss how roles and the inner processes of the self affect group behavior</a:t>
            </a:r>
          </a:p>
        </p:txBody>
      </p:sp>
      <p:sp>
        <p:nvSpPr>
          <p:cNvPr id="4098" name="Rectangle 2"/>
          <p:cNvSpPr>
            <a:spLocks noGrp="1" noChangeArrowheads="1"/>
          </p:cNvSpPr>
          <p:nvPr>
            <p:ph type="title"/>
          </p:nvPr>
        </p:nvSpPr>
        <p:spPr/>
        <p:txBody>
          <a:bodyPr/>
          <a:lstStyle/>
          <a:p>
            <a:r>
              <a:rPr lang="en-US" dirty="0" smtClean="0"/>
              <a:t>Learning Objectives</a:t>
            </a:r>
          </a:p>
        </p:txBody>
      </p:sp>
      <p:sp>
        <p:nvSpPr>
          <p:cNvPr id="4" name="Footer Placeholder 3"/>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Group Polarization</a:t>
            </a:r>
            <a:endParaRPr lang="en-US" dirty="0"/>
          </a:p>
        </p:txBody>
      </p:sp>
      <p:sp>
        <p:nvSpPr>
          <p:cNvPr id="3" name="Footer Placeholder 2"/>
          <p:cNvSpPr>
            <a:spLocks noGrp="1"/>
          </p:cNvSpPr>
          <p:nvPr>
            <p:ph type="ftr" sz="quarter" idx="10"/>
          </p:nvPr>
        </p:nvSpPr>
        <p:spPr/>
        <p:txBody>
          <a:bodyPr/>
          <a:lstStyle/>
          <a:p>
            <a:pPr>
              <a:defRPr/>
            </a:pPr>
            <a:r>
              <a:rPr lang="en-US" dirty="0" smtClean="0"/>
              <a:t>Copyright © 2017 Cengage Learning. All Rights Reserved.</a:t>
            </a:r>
            <a:endParaRPr lang="en-US" dirty="0"/>
          </a:p>
        </p:txBody>
      </p:sp>
      <p:pic>
        <p:nvPicPr>
          <p:cNvPr id="2" name="Picture 1"/>
          <p:cNvPicPr>
            <a:picLocks noChangeAspect="1"/>
          </p:cNvPicPr>
          <p:nvPr/>
        </p:nvPicPr>
        <p:blipFill>
          <a:blip r:embed="rId3"/>
          <a:stretch>
            <a:fillRect/>
          </a:stretch>
        </p:blipFill>
        <p:spPr>
          <a:xfrm>
            <a:off x="1371600" y="1295400"/>
            <a:ext cx="6097752" cy="4297680"/>
          </a:xfrm>
          <a:prstGeom prst="rect">
            <a:avLst/>
          </a:prstGeom>
        </p:spPr>
      </p:pic>
      <p:pic>
        <p:nvPicPr>
          <p:cNvPr id="5" name="Picture 4"/>
          <p:cNvPicPr>
            <a:picLocks noChangeAspect="1"/>
          </p:cNvPicPr>
          <p:nvPr/>
        </p:nvPicPr>
        <p:blipFill>
          <a:blip r:embed="rId4"/>
          <a:stretch>
            <a:fillRect/>
          </a:stretch>
        </p:blipFill>
        <p:spPr>
          <a:xfrm>
            <a:off x="1371600" y="5593080"/>
            <a:ext cx="3219450" cy="5143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r>
              <a:rPr lang="en-US" dirty="0" smtClean="0"/>
              <a:t>Characteristics of good leaders </a:t>
            </a:r>
          </a:p>
          <a:p>
            <a:pPr lvl="1"/>
            <a:r>
              <a:rPr lang="en-US" dirty="0" smtClean="0"/>
              <a:t>Decisive, competent, honest, good moral character , and possess a vision </a:t>
            </a:r>
          </a:p>
          <a:p>
            <a:r>
              <a:rPr lang="en-US" dirty="0" smtClean="0"/>
              <a:t>Characteristics of toxic/dangerous leaders </a:t>
            </a:r>
          </a:p>
          <a:p>
            <a:pPr lvl="1"/>
            <a:r>
              <a:rPr lang="en-US" dirty="0" smtClean="0"/>
              <a:t>Indifference towards those suffering, intolerance of criticism, and grandiose sense of entitlement </a:t>
            </a:r>
          </a:p>
          <a:p>
            <a:endParaRPr lang="en-US" dirty="0" smtClean="0"/>
          </a:p>
        </p:txBody>
      </p:sp>
      <p:sp>
        <p:nvSpPr>
          <p:cNvPr id="28674" name="Rectangle 2"/>
          <p:cNvSpPr>
            <a:spLocks noGrp="1" noChangeArrowheads="1"/>
          </p:cNvSpPr>
          <p:nvPr>
            <p:ph type="title"/>
          </p:nvPr>
        </p:nvSpPr>
        <p:spPr/>
        <p:txBody>
          <a:bodyPr/>
          <a:lstStyle/>
          <a:p>
            <a:r>
              <a:rPr lang="en-US" dirty="0" smtClean="0"/>
              <a:t>Power and Leadership</a:t>
            </a:r>
          </a:p>
        </p:txBody>
      </p:sp>
      <p:sp>
        <p:nvSpPr>
          <p:cNvPr id="4" name="Footer Placeholder 3"/>
          <p:cNvSpPr>
            <a:spLocks noGrp="1"/>
          </p:cNvSpPr>
          <p:nvPr>
            <p:ph type="ftr" sz="quarter" idx="10"/>
          </p:nvPr>
        </p:nvSpPr>
        <p:spPr/>
        <p:txBody>
          <a:bodyPr/>
          <a:lstStyle/>
          <a:p>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Questioning the Leader</a:t>
            </a:r>
            <a:endParaRPr lang="en-US" dirty="0"/>
          </a:p>
        </p:txBody>
      </p:sp>
      <p:sp>
        <p:nvSpPr>
          <p:cNvPr id="3" name="Footer Placeholder 2"/>
          <p:cNvSpPr>
            <a:spLocks noGrp="1"/>
          </p:cNvSpPr>
          <p:nvPr>
            <p:ph type="ftr" sz="quarter" idx="10"/>
          </p:nvPr>
        </p:nvSpPr>
        <p:spPr/>
        <p:txBody>
          <a:bodyPr/>
          <a:lstStyle/>
          <a:p>
            <a:pPr>
              <a:defRPr/>
            </a:pPr>
            <a:r>
              <a:rPr lang="en-US" dirty="0" smtClean="0"/>
              <a:t>Copyright © 2017 Cengage Learning. All Rights Reserved.</a:t>
            </a:r>
            <a:endParaRPr lang="en-US" dirty="0"/>
          </a:p>
        </p:txBody>
      </p:sp>
      <p:pic>
        <p:nvPicPr>
          <p:cNvPr id="5" name="Picture 4"/>
          <p:cNvPicPr>
            <a:picLocks noChangeAspect="1"/>
          </p:cNvPicPr>
          <p:nvPr/>
        </p:nvPicPr>
        <p:blipFill>
          <a:blip r:embed="rId3">
            <a:lum contrast="20000"/>
          </a:blip>
          <a:stretch>
            <a:fillRect/>
          </a:stretch>
        </p:blipFill>
        <p:spPr>
          <a:xfrm>
            <a:off x="2258988" y="1264920"/>
            <a:ext cx="4626023" cy="52120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600200"/>
            <a:ext cx="8382000" cy="4525963"/>
          </a:xfrm>
        </p:spPr>
        <p:txBody>
          <a:bodyPr>
            <a:normAutofit lnSpcReduction="10000"/>
          </a:bodyPr>
          <a:lstStyle/>
          <a:p>
            <a:r>
              <a:rPr lang="en-US" dirty="0" smtClean="0"/>
              <a:t>What is power?</a:t>
            </a:r>
          </a:p>
          <a:p>
            <a:pPr lvl="1"/>
            <a:r>
              <a:rPr lang="en-US" dirty="0" smtClean="0"/>
              <a:t>One person’s control over another person</a:t>
            </a:r>
          </a:p>
          <a:p>
            <a:r>
              <a:rPr lang="en-US" dirty="0" smtClean="0"/>
              <a:t>Effects of power on leaders</a:t>
            </a:r>
          </a:p>
          <a:p>
            <a:pPr lvl="1"/>
            <a:r>
              <a:rPr lang="en-US" dirty="0" smtClean="0"/>
              <a:t>Feels good</a:t>
            </a:r>
          </a:p>
          <a:p>
            <a:pPr lvl="1"/>
            <a:r>
              <a:rPr lang="en-US" dirty="0" smtClean="0"/>
              <a:t>Alters attention to rewards and punishment</a:t>
            </a:r>
          </a:p>
          <a:p>
            <a:pPr lvl="1"/>
            <a:r>
              <a:rPr lang="en-US" dirty="0" smtClean="0"/>
              <a:t>Allows people to adapt plans and actions</a:t>
            </a:r>
          </a:p>
          <a:p>
            <a:pPr lvl="1"/>
            <a:r>
              <a:rPr lang="en-US" dirty="0" smtClean="0"/>
              <a:t>Makes people rely more on automatic processing</a:t>
            </a:r>
          </a:p>
          <a:p>
            <a:pPr lvl="1"/>
            <a:r>
              <a:rPr lang="en-US" dirty="0" smtClean="0"/>
              <a:t>Removes inhibitions against taking action</a:t>
            </a:r>
          </a:p>
          <a:p>
            <a:pPr lvl="2"/>
            <a:endParaRPr lang="en-US" dirty="0" smtClean="0"/>
          </a:p>
          <a:p>
            <a:pPr lvl="1"/>
            <a:endParaRPr lang="en-US" dirty="0" smtClean="0"/>
          </a:p>
        </p:txBody>
      </p:sp>
      <p:sp>
        <p:nvSpPr>
          <p:cNvPr id="31746" name="Rectangle 2"/>
          <p:cNvSpPr>
            <a:spLocks noGrp="1" noChangeArrowheads="1"/>
          </p:cNvSpPr>
          <p:nvPr>
            <p:ph type="title"/>
          </p:nvPr>
        </p:nvSpPr>
        <p:spPr/>
        <p:txBody>
          <a:bodyPr/>
          <a:lstStyle/>
          <a:p>
            <a:r>
              <a:rPr lang="en-US" dirty="0" smtClean="0"/>
              <a:t>Power and Leadership (cont’d.)</a:t>
            </a:r>
          </a:p>
        </p:txBody>
      </p:sp>
      <p:sp>
        <p:nvSpPr>
          <p:cNvPr id="4" name="Footer Placeholder 3"/>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r>
              <a:rPr lang="en-US" dirty="0" smtClean="0"/>
              <a:t>Preserving power</a:t>
            </a:r>
          </a:p>
          <a:p>
            <a:pPr lvl="1"/>
            <a:r>
              <a:rPr lang="en-US" dirty="0" smtClean="0"/>
              <a:t>The more the perceived </a:t>
            </a:r>
            <a:r>
              <a:rPr lang="en-US" dirty="0" smtClean="0"/>
              <a:t>threat of losing </a:t>
            </a:r>
            <a:r>
              <a:rPr lang="en-US" dirty="0" smtClean="0"/>
              <a:t>power, </a:t>
            </a:r>
            <a:r>
              <a:rPr lang="en-US" dirty="0" smtClean="0"/>
              <a:t>the more </a:t>
            </a:r>
            <a:r>
              <a:rPr lang="en-US" dirty="0" smtClean="0"/>
              <a:t>it will be conserved </a:t>
            </a:r>
            <a:endParaRPr lang="en-US" dirty="0" smtClean="0"/>
          </a:p>
          <a:p>
            <a:r>
              <a:rPr lang="en-US" dirty="0" smtClean="0"/>
              <a:t>Effects of power on followers</a:t>
            </a:r>
          </a:p>
          <a:p>
            <a:pPr lvl="1"/>
            <a:r>
              <a:rPr lang="en-US" dirty="0" smtClean="0"/>
              <a:t>Subordinates pay extra attention to </a:t>
            </a:r>
            <a:r>
              <a:rPr lang="en-US" dirty="0" smtClean="0"/>
              <a:t>a </a:t>
            </a:r>
            <a:r>
              <a:rPr lang="en-US" dirty="0" smtClean="0"/>
              <a:t>powerful person and try to understand them</a:t>
            </a:r>
          </a:p>
          <a:p>
            <a:r>
              <a:rPr lang="en-US" dirty="0" smtClean="0"/>
              <a:t>Legitimate leadership</a:t>
            </a:r>
          </a:p>
          <a:p>
            <a:pPr lvl="1"/>
            <a:r>
              <a:rPr lang="en-US" dirty="0" smtClean="0"/>
              <a:t>Legitimizing myths: explanations used to justify why people in power deserve to be </a:t>
            </a:r>
          </a:p>
          <a:p>
            <a:endParaRPr lang="en-US" dirty="0" smtClean="0"/>
          </a:p>
        </p:txBody>
      </p:sp>
      <p:sp>
        <p:nvSpPr>
          <p:cNvPr id="33794" name="Rectangle 2"/>
          <p:cNvSpPr>
            <a:spLocks noGrp="1" noChangeArrowheads="1"/>
          </p:cNvSpPr>
          <p:nvPr>
            <p:ph type="title"/>
          </p:nvPr>
        </p:nvSpPr>
        <p:spPr/>
        <p:txBody>
          <a:bodyPr/>
          <a:lstStyle/>
          <a:p>
            <a:r>
              <a:rPr lang="en-US" dirty="0" smtClean="0"/>
              <a:t>Power and Leadership (cont’d.)</a:t>
            </a:r>
          </a:p>
        </p:txBody>
      </p:sp>
      <p:sp>
        <p:nvSpPr>
          <p:cNvPr id="4" name="Footer Placeholder 3"/>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r>
              <a:rPr lang="en-US" dirty="0" smtClean="0"/>
              <a:t>Groups are often formed to create or accomplish something together</a:t>
            </a:r>
          </a:p>
          <a:p>
            <a:r>
              <a:rPr lang="en-US" dirty="0" smtClean="0"/>
              <a:t>The way groups operate inform whether they are successful or not</a:t>
            </a:r>
          </a:p>
          <a:p>
            <a:r>
              <a:rPr lang="en-US" dirty="0" smtClean="0"/>
              <a:t>Leaders can exert positive influence, but many do not</a:t>
            </a:r>
          </a:p>
        </p:txBody>
      </p:sp>
      <p:sp>
        <p:nvSpPr>
          <p:cNvPr id="37890" name="Rectangle 2"/>
          <p:cNvSpPr>
            <a:spLocks noGrp="1" noChangeArrowheads="1"/>
          </p:cNvSpPr>
          <p:nvPr>
            <p:ph type="title"/>
          </p:nvPr>
        </p:nvSpPr>
        <p:spPr/>
        <p:txBody>
          <a:bodyPr/>
          <a:lstStyle/>
          <a:p>
            <a:r>
              <a:rPr lang="en-US" dirty="0" smtClean="0"/>
              <a:t>Summary </a:t>
            </a: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dirty="0" smtClean="0"/>
              <a:t>Describe group outcomes that result from being individually identified in the group versus feeling submerged in the group</a:t>
            </a:r>
          </a:p>
          <a:p>
            <a:r>
              <a:rPr lang="en-US" dirty="0" smtClean="0"/>
              <a:t>Describe how individuals within a group share information, including brainstorming and groupthink</a:t>
            </a:r>
          </a:p>
          <a:p>
            <a:r>
              <a:rPr lang="en-US" dirty="0" smtClean="0"/>
              <a:t>Describe the traits of successful leadership and the five crucial effects that power has on people</a:t>
            </a:r>
          </a:p>
        </p:txBody>
      </p:sp>
      <p:sp>
        <p:nvSpPr>
          <p:cNvPr id="4098" name="Rectangle 2"/>
          <p:cNvSpPr>
            <a:spLocks noGrp="1" noChangeArrowheads="1"/>
          </p:cNvSpPr>
          <p:nvPr>
            <p:ph type="title"/>
          </p:nvPr>
        </p:nvSpPr>
        <p:spPr/>
        <p:txBody>
          <a:bodyPr/>
          <a:lstStyle/>
          <a:p>
            <a:r>
              <a:rPr lang="en-US" dirty="0" smtClean="0"/>
              <a:t>Learning Objectives (cont’d.)</a:t>
            </a:r>
          </a:p>
        </p:txBody>
      </p:sp>
      <p:sp>
        <p:nvSpPr>
          <p:cNvPr id="4" name="Footer Placeholder 3"/>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r>
              <a:rPr lang="en-US" dirty="0" smtClean="0"/>
              <a:t>Henry Ford </a:t>
            </a:r>
          </a:p>
          <a:p>
            <a:pPr lvl="1"/>
            <a:r>
              <a:rPr lang="en-US" dirty="0" smtClean="0"/>
              <a:t>Discovered Ford Motor Company could cut production time and costs down by using an assembly line</a:t>
            </a:r>
          </a:p>
          <a:p>
            <a:pPr lvl="2"/>
            <a:r>
              <a:rPr lang="en-US" dirty="0" smtClean="0"/>
              <a:t>Took division of labor to a new level; the group was far more than the sum of its members</a:t>
            </a:r>
          </a:p>
          <a:p>
            <a:pPr lvl="2"/>
            <a:r>
              <a:rPr lang="en-US" dirty="0" smtClean="0"/>
              <a:t>Interactive, complementary roles can make up a powerful system</a:t>
            </a:r>
            <a:endParaRPr lang="en-US" dirty="0" smtClean="0"/>
          </a:p>
        </p:txBody>
      </p:sp>
      <p:sp>
        <p:nvSpPr>
          <p:cNvPr id="5122" name="Rectangle 2"/>
          <p:cNvSpPr>
            <a:spLocks noGrp="1" noChangeArrowheads="1"/>
          </p:cNvSpPr>
          <p:nvPr>
            <p:ph type="title"/>
          </p:nvPr>
        </p:nvSpPr>
        <p:spPr/>
        <p:txBody>
          <a:bodyPr/>
          <a:lstStyle/>
          <a:p>
            <a:r>
              <a:rPr lang="en-US" dirty="0" smtClean="0"/>
              <a:t>Introduction </a:t>
            </a:r>
            <a:endParaRPr lang="en-US" dirty="0" smtClean="0"/>
          </a:p>
        </p:txBody>
      </p:sp>
      <p:sp>
        <p:nvSpPr>
          <p:cNvPr id="4" name="Footer Placeholder 3"/>
          <p:cNvSpPr>
            <a:spLocks noGrp="1"/>
          </p:cNvSpPr>
          <p:nvPr>
            <p:ph type="ftr" sz="quarter" idx="10"/>
          </p:nvPr>
        </p:nvSpPr>
        <p:spPr/>
        <p:txBody>
          <a:bodyPr/>
          <a:lstStyle/>
          <a:p>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r>
              <a:rPr lang="en-US" dirty="0" smtClean="0"/>
              <a:t>What is a group? </a:t>
            </a:r>
          </a:p>
          <a:p>
            <a:pPr lvl="1"/>
            <a:r>
              <a:rPr lang="en-US" dirty="0" smtClean="0"/>
              <a:t>A collection of at least two people who are doing or being something together</a:t>
            </a:r>
          </a:p>
          <a:p>
            <a:pPr lvl="2"/>
            <a:r>
              <a:rPr lang="en-US" dirty="0" smtClean="0"/>
              <a:t>Common goals and loyalties </a:t>
            </a:r>
          </a:p>
          <a:p>
            <a:r>
              <a:rPr lang="en-US" dirty="0" smtClean="0"/>
              <a:t>Social animals tend to live in groups; several clear benefits</a:t>
            </a:r>
          </a:p>
          <a:p>
            <a:pPr lvl="1"/>
            <a:r>
              <a:rPr lang="en-US" dirty="0" smtClean="0"/>
              <a:t>Promote safety, find and share food, and can do tasks that no one individual can do alone</a:t>
            </a:r>
          </a:p>
          <a:p>
            <a:pPr lvl="1"/>
            <a:endParaRPr lang="en-US" dirty="0" smtClean="0"/>
          </a:p>
        </p:txBody>
      </p:sp>
      <p:sp>
        <p:nvSpPr>
          <p:cNvPr id="6146" name="Rectangle 2"/>
          <p:cNvSpPr>
            <a:spLocks noGrp="1" noChangeArrowheads="1"/>
          </p:cNvSpPr>
          <p:nvPr>
            <p:ph type="title"/>
          </p:nvPr>
        </p:nvSpPr>
        <p:spPr/>
        <p:txBody>
          <a:bodyPr/>
          <a:lstStyle/>
          <a:p>
            <a:r>
              <a:rPr lang="en-US" dirty="0" smtClean="0"/>
              <a:t>What Groups Are and Do</a:t>
            </a:r>
            <a:endParaRPr lang="en-US" dirty="0" smtClean="0"/>
          </a:p>
        </p:txBody>
      </p:sp>
      <p:sp>
        <p:nvSpPr>
          <p:cNvPr id="4" name="Footer Placeholder 3"/>
          <p:cNvSpPr>
            <a:spLocks noGrp="1"/>
          </p:cNvSpPr>
          <p:nvPr>
            <p:ph type="ftr" sz="quarter" idx="10"/>
          </p:nvPr>
        </p:nvSpPr>
        <p:spPr/>
        <p:txBody>
          <a:bodyPr/>
          <a:lstStyle/>
          <a:p>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en-US" dirty="0" smtClean="0"/>
              <a:t>Diversity in groups involves tradeoffs</a:t>
            </a:r>
          </a:p>
          <a:p>
            <a:pPr lvl="1"/>
            <a:r>
              <a:rPr lang="en-US" dirty="0" smtClean="0"/>
              <a:t>Can be more creative and flexible</a:t>
            </a:r>
          </a:p>
          <a:p>
            <a:pPr lvl="1"/>
            <a:r>
              <a:rPr lang="en-US" dirty="0" smtClean="0"/>
              <a:t>May bring in different information</a:t>
            </a:r>
          </a:p>
          <a:p>
            <a:pPr lvl="1"/>
            <a:r>
              <a:rPr lang="en-US" dirty="0" smtClean="0"/>
              <a:t>Can make better decisions </a:t>
            </a:r>
          </a:p>
          <a:p>
            <a:pPr lvl="1"/>
            <a:r>
              <a:rPr lang="en-US" dirty="0" smtClean="0"/>
              <a:t>Can be harder to cooperate and work together</a:t>
            </a:r>
          </a:p>
          <a:p>
            <a:pPr lvl="1"/>
            <a:r>
              <a:rPr lang="en-US" dirty="0" smtClean="0"/>
              <a:t>Different backgrounds can result in poor communication and misunderstandings</a:t>
            </a:r>
          </a:p>
          <a:p>
            <a:pPr lvl="1"/>
            <a:r>
              <a:rPr lang="en-US" dirty="0" smtClean="0"/>
              <a:t>Diverse groups perform less well </a:t>
            </a:r>
          </a:p>
        </p:txBody>
      </p:sp>
      <p:sp>
        <p:nvSpPr>
          <p:cNvPr id="8194" name="Rectangle 2"/>
          <p:cNvSpPr>
            <a:spLocks noGrp="1" noChangeArrowheads="1"/>
          </p:cNvSpPr>
          <p:nvPr>
            <p:ph type="title"/>
          </p:nvPr>
        </p:nvSpPr>
        <p:spPr/>
        <p:txBody>
          <a:bodyPr/>
          <a:lstStyle/>
          <a:p>
            <a:r>
              <a:rPr lang="en-US" dirty="0" smtClean="0"/>
              <a:t>Trade Offs </a:t>
            </a:r>
          </a:p>
        </p:txBody>
      </p:sp>
      <p:sp>
        <p:nvSpPr>
          <p:cNvPr id="4" name="Footer Placeholder 3"/>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r>
              <a:rPr lang="en-US" dirty="0" smtClean="0"/>
              <a:t>Each person has a different job</a:t>
            </a:r>
          </a:p>
          <a:p>
            <a:pPr lvl="1"/>
            <a:r>
              <a:rPr lang="en-US" dirty="0" smtClean="0"/>
              <a:t>Each person can specialize and become an expert</a:t>
            </a:r>
          </a:p>
          <a:p>
            <a:pPr lvl="2"/>
            <a:r>
              <a:rPr lang="en-US" dirty="0" smtClean="0"/>
              <a:t>Different jobs complement each other; joint effort improves total performance</a:t>
            </a:r>
          </a:p>
          <a:p>
            <a:r>
              <a:rPr lang="en-US" dirty="0" smtClean="0"/>
              <a:t>Deindividuation can lead to problems </a:t>
            </a:r>
          </a:p>
          <a:p>
            <a:pPr lvl="1"/>
            <a:r>
              <a:rPr lang="en-US" dirty="0" smtClean="0"/>
              <a:t>Loss of self-awareness and of individual accountability in a group</a:t>
            </a:r>
          </a:p>
        </p:txBody>
      </p:sp>
      <p:sp>
        <p:nvSpPr>
          <p:cNvPr id="9218" name="Rectangle 2"/>
          <p:cNvSpPr>
            <a:spLocks noGrp="1" noChangeArrowheads="1"/>
          </p:cNvSpPr>
          <p:nvPr>
            <p:ph type="title"/>
          </p:nvPr>
        </p:nvSpPr>
        <p:spPr/>
        <p:txBody>
          <a:bodyPr/>
          <a:lstStyle/>
          <a:p>
            <a:r>
              <a:rPr lang="en-US" dirty="0" smtClean="0"/>
              <a:t>Groups, Roles, and Selves</a:t>
            </a:r>
          </a:p>
        </p:txBody>
      </p:sp>
      <p:sp>
        <p:nvSpPr>
          <p:cNvPr id="4" name="Footer Placeholder 3"/>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r>
              <a:rPr lang="en-US" dirty="0" smtClean="0"/>
              <a:t>Effect of working in a group is variable</a:t>
            </a:r>
          </a:p>
          <a:p>
            <a:pPr lvl="1"/>
            <a:r>
              <a:rPr lang="en-US" dirty="0" smtClean="0"/>
              <a:t>Improvement or disaster </a:t>
            </a:r>
          </a:p>
          <a:p>
            <a:r>
              <a:rPr lang="en-US" dirty="0" smtClean="0"/>
              <a:t>Social facilitation</a:t>
            </a:r>
          </a:p>
          <a:p>
            <a:pPr lvl="1"/>
            <a:r>
              <a:rPr lang="en-US" dirty="0" smtClean="0"/>
              <a:t>Evaluation apprehension: concern about how others are judging your performance</a:t>
            </a:r>
          </a:p>
          <a:p>
            <a:pPr lvl="1"/>
            <a:r>
              <a:rPr lang="en-US" dirty="0" smtClean="0"/>
              <a:t>Dominant response: most common reaction to a given situation</a:t>
            </a:r>
          </a:p>
          <a:p>
            <a:pPr lvl="1"/>
            <a:r>
              <a:rPr lang="en-US" dirty="0" smtClean="0"/>
              <a:t>Social facilitation theory: presence of others increases dominant response tendency</a:t>
            </a:r>
          </a:p>
        </p:txBody>
      </p:sp>
      <p:sp>
        <p:nvSpPr>
          <p:cNvPr id="11266" name="Rectangle 2"/>
          <p:cNvSpPr>
            <a:spLocks noGrp="1" noChangeArrowheads="1"/>
          </p:cNvSpPr>
          <p:nvPr>
            <p:ph type="title"/>
          </p:nvPr>
        </p:nvSpPr>
        <p:spPr/>
        <p:txBody>
          <a:bodyPr/>
          <a:lstStyle/>
          <a:p>
            <a:r>
              <a:rPr lang="en-US" dirty="0" smtClean="0"/>
              <a:t>Group Action</a:t>
            </a:r>
          </a:p>
        </p:txBody>
      </p:sp>
      <p:sp>
        <p:nvSpPr>
          <p:cNvPr id="4" name="Footer Placeholder 3"/>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89807"/>
            <a:ext cx="8007397"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Theory of Social Facilitation</a:t>
            </a:r>
            <a:endParaRPr lang="en-US" dirty="0"/>
          </a:p>
        </p:txBody>
      </p:sp>
      <p:sp>
        <p:nvSpPr>
          <p:cNvPr id="3" name="Footer Placeholder 2"/>
          <p:cNvSpPr>
            <a:spLocks noGrp="1"/>
          </p:cNvSpPr>
          <p:nvPr>
            <p:ph type="ftr" sz="quarter" idx="10"/>
          </p:nvPr>
        </p:nvSpPr>
        <p:spPr/>
        <p:txBody>
          <a:bodyPr/>
          <a:lstStyle/>
          <a:p>
            <a:pPr>
              <a:defRPr/>
            </a:pPr>
            <a:r>
              <a:rPr lang="en-US" dirty="0" smtClean="0"/>
              <a:t>Copyright © 2017 Cengage Learning. All Rights Reserved.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257191"/>
      </a:accent1>
      <a:accent2>
        <a:srgbClr val="C4BD97"/>
      </a:accent2>
      <a:accent3>
        <a:srgbClr val="F2F7DF"/>
      </a:accent3>
      <a:accent4>
        <a:srgbClr val="8064A2"/>
      </a:accent4>
      <a:accent5>
        <a:srgbClr val="4BACC6"/>
      </a:accent5>
      <a:accent6>
        <a:srgbClr val="F794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4206</TotalTime>
  <Words>2439</Words>
  <Application>Microsoft Office PowerPoint</Application>
  <PresentationFormat>On-screen Show (4:3)</PresentationFormat>
  <Paragraphs>255</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MS PGothic</vt:lpstr>
      <vt:lpstr>Arial</vt:lpstr>
      <vt:lpstr>Times New Roman</vt:lpstr>
      <vt:lpstr>1_Office Theme</vt:lpstr>
      <vt:lpstr>Groups</vt:lpstr>
      <vt:lpstr>Learning Objectives</vt:lpstr>
      <vt:lpstr>Learning Objectives (cont’d.)</vt:lpstr>
      <vt:lpstr>Introduction </vt:lpstr>
      <vt:lpstr>What Groups Are and Do</vt:lpstr>
      <vt:lpstr>Trade Offs </vt:lpstr>
      <vt:lpstr>Groups, Roles, and Selves</vt:lpstr>
      <vt:lpstr>Group Action</vt:lpstr>
      <vt:lpstr>Theory of Social Facilitation</vt:lpstr>
      <vt:lpstr>The Cockroach Study</vt:lpstr>
      <vt:lpstr>Group Action (cont’d.)</vt:lpstr>
      <vt:lpstr>Food for Thought</vt:lpstr>
      <vt:lpstr>Group Action (cont’d.)</vt:lpstr>
      <vt:lpstr>How Groups Think</vt:lpstr>
      <vt:lpstr>Does Brainstorming Work?</vt:lpstr>
      <vt:lpstr>How Groups Think (cont’d.)</vt:lpstr>
      <vt:lpstr>How Groups Think (cont’d.)</vt:lpstr>
      <vt:lpstr>How Groups Think (cont’d.)</vt:lpstr>
      <vt:lpstr>How Groups Think (cont’d.)</vt:lpstr>
      <vt:lpstr>Group Polarization</vt:lpstr>
      <vt:lpstr>Power and Leadership</vt:lpstr>
      <vt:lpstr>Questioning the Leader</vt:lpstr>
      <vt:lpstr>Power and Leadership (cont’d.)</vt:lpstr>
      <vt:lpstr>Power and Leadership (cont’d.)</vt:lpstr>
      <vt:lpstr>Summary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creator>rmitra</dc:creator>
  <cp:lastModifiedBy>rmitra</cp:lastModifiedBy>
  <cp:revision>82</cp:revision>
  <dcterms:created xsi:type="dcterms:W3CDTF">2006-12-02T22:21:18Z</dcterms:created>
  <dcterms:modified xsi:type="dcterms:W3CDTF">2015-10-19T15:55:20Z</dcterms:modified>
</cp:coreProperties>
</file>