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2"/>
  </p:notesMasterIdLst>
  <p:sldIdLst>
    <p:sldId id="257" r:id="rId2"/>
    <p:sldId id="258" r:id="rId3"/>
    <p:sldId id="265" r:id="rId4"/>
    <p:sldId id="259" r:id="rId5"/>
    <p:sldId id="266" r:id="rId6"/>
    <p:sldId id="260" r:id="rId7"/>
    <p:sldId id="261" r:id="rId8"/>
    <p:sldId id="267" r:id="rId9"/>
    <p:sldId id="264" r:id="rId10"/>
    <p:sldId id="25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0717" autoAdjust="0"/>
  </p:normalViewPr>
  <p:slideViewPr>
    <p:cSldViewPr snapToGrid="0">
      <p:cViewPr varScale="1">
        <p:scale>
          <a:sx n="103" d="100"/>
          <a:sy n="103" d="100"/>
        </p:scale>
        <p:origin x="85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0B8AC8-EEE2-4D6E-9CAA-471D53DBDEF4}" type="datetimeFigureOut">
              <a:rPr lang="en-US" smtClean="0"/>
              <a:t>5/4/2020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5EF202-6C5E-435E-A4C6-06B3FA64FEC8}" type="slidenum">
              <a:rPr lang="en-US" smtClean="0"/>
              <a:t>‹#›</a:t>
            </a:fld>
            <a:endParaRPr lang="en-US"/>
          </a:p>
        </p:txBody>
      </p:sp>
    </p:spTree>
    <p:extLst>
      <p:ext uri="{BB962C8B-B14F-4D97-AF65-F5344CB8AC3E}">
        <p14:creationId xmlns:p14="http://schemas.microsoft.com/office/powerpoint/2010/main" val="900515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General Motors (GM) possesses an organizational culture of agility. It emphasizes faster problem-solving and addressing arising issues. The company relies on its culture to support its business objectives. The firm's cultural elements significantly contribute to its current reform success that seeks to improve its industry position. Initially, the company's culture thrived on the patriarchal system and focused on protecting its power. The current culture is one that thrives on quick transformation defined by a rapid commitment to change. The existing corporate culture now embraces problem-solving unlike the previous typical culture that was known as “GM Nod” by the public.</a:t>
            </a:r>
          </a:p>
          <a:p>
            <a:endParaRPr lang="en-US" dirty="0"/>
          </a:p>
        </p:txBody>
      </p:sp>
      <p:sp>
        <p:nvSpPr>
          <p:cNvPr id="4" name="Slide Number Placeholder 3"/>
          <p:cNvSpPr>
            <a:spLocks noGrp="1"/>
          </p:cNvSpPr>
          <p:nvPr>
            <p:ph type="sldNum" sz="quarter" idx="10"/>
          </p:nvPr>
        </p:nvSpPr>
        <p:spPr/>
        <p:txBody>
          <a:bodyPr/>
          <a:lstStyle/>
          <a:p>
            <a:fld id="{2724E048-A8EA-4EE6-A967-5B49EF8D4EFE}" type="slidenum">
              <a:rPr lang="en-US" smtClean="0"/>
              <a:t>2</a:t>
            </a:fld>
            <a:endParaRPr lang="en-US"/>
          </a:p>
        </p:txBody>
      </p:sp>
    </p:spTree>
    <p:extLst>
      <p:ext uri="{BB962C8B-B14F-4D97-AF65-F5344CB8AC3E}">
        <p14:creationId xmlns:p14="http://schemas.microsoft.com/office/powerpoint/2010/main" val="878148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the new culture, the company strives to learn from its mistakes and work on ways to better serve its customers. The new culture redefined the company’s values and traditions. The new culture primarily </a:t>
            </a:r>
            <a:r>
              <a:rPr lang="en-US" sz="1200" kern="1200" dirty="0" err="1">
                <a:solidFill>
                  <a:schemeClr val="tx1"/>
                </a:solidFill>
                <a:effectLst/>
                <a:latin typeface="+mn-lt"/>
                <a:ea typeface="+mn-ea"/>
                <a:cs typeface="+mn-cs"/>
              </a:rPr>
              <a:t>focusses</a:t>
            </a:r>
            <a:r>
              <a:rPr lang="en-US" sz="1200" kern="1200" dirty="0">
                <a:solidFill>
                  <a:schemeClr val="tx1"/>
                </a:solidFill>
                <a:effectLst/>
                <a:latin typeface="+mn-lt"/>
                <a:ea typeface="+mn-ea"/>
                <a:cs typeface="+mn-cs"/>
              </a:rPr>
              <a:t> on promoting agility in decision-making and among the leaders. This agility supports the firm's efforts toward business improvement. This comes in the wake of the challenges that arose including internal issues and competition. An agile workforce facilitates rapid innovation. Considering the importance of eliminating bureaucracy, culture is a key factor for success. The other notable characteristics of GM's culture include positive relationships, accountability, fast-thinking, and freedom of evolution.</a:t>
            </a:r>
          </a:p>
          <a:p>
            <a:endParaRPr lang="en-US" dirty="0"/>
          </a:p>
        </p:txBody>
      </p:sp>
      <p:sp>
        <p:nvSpPr>
          <p:cNvPr id="4" name="Slide Number Placeholder 3"/>
          <p:cNvSpPr>
            <a:spLocks noGrp="1"/>
          </p:cNvSpPr>
          <p:nvPr>
            <p:ph type="sldNum" sz="quarter" idx="10"/>
          </p:nvPr>
        </p:nvSpPr>
        <p:spPr/>
        <p:txBody>
          <a:bodyPr/>
          <a:lstStyle/>
          <a:p>
            <a:fld id="{2724E048-A8EA-4EE6-A967-5B49EF8D4EFE}" type="slidenum">
              <a:rPr lang="en-US" smtClean="0"/>
              <a:t>3</a:t>
            </a:fld>
            <a:endParaRPr lang="en-US"/>
          </a:p>
        </p:txBody>
      </p:sp>
    </p:spTree>
    <p:extLst>
      <p:ext uri="{BB962C8B-B14F-4D97-AF65-F5344CB8AC3E}">
        <p14:creationId xmlns:p14="http://schemas.microsoft.com/office/powerpoint/2010/main" val="611279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It is crucial to note that the company will undergo an incremental change. The first step in change management is to assess the changes against business objectives. This relates to the first step in </a:t>
            </a:r>
            <a:r>
              <a:rPr lang="en-US" sz="1200" kern="1200" dirty="0" err="1">
                <a:solidFill>
                  <a:schemeClr val="tx1"/>
                </a:solidFill>
                <a:effectLst/>
                <a:latin typeface="+mn-lt"/>
                <a:ea typeface="+mn-ea"/>
                <a:cs typeface="+mn-cs"/>
              </a:rPr>
              <a:t>Kotter's</a:t>
            </a:r>
            <a:r>
              <a:rPr lang="en-US" sz="1200" kern="1200" dirty="0">
                <a:solidFill>
                  <a:schemeClr val="tx1"/>
                </a:solidFill>
                <a:effectLst/>
                <a:latin typeface="+mn-lt"/>
                <a:ea typeface="+mn-ea"/>
                <a:cs typeface="+mn-cs"/>
              </a:rPr>
              <a:t> change model that is creating urgency. This step identifies the need for change. For instance, the elimination of bureaucracy. The next step involves identifying a coalition that will assist direct others. The coalition must possess varied skills and experience. The following step is to develop a vision for change. The vision must be easily understood by lower-level employees. The fourth step involves developing a communication plan (</a:t>
            </a:r>
            <a:r>
              <a:rPr lang="en-US" dirty="0"/>
              <a:t>Bass</a:t>
            </a:r>
            <a:r>
              <a:rPr lang="en-US" baseline="0" dirty="0"/>
              <a:t> </a:t>
            </a:r>
            <a:r>
              <a:rPr lang="en-US" dirty="0"/>
              <a:t>&amp; </a:t>
            </a:r>
            <a:r>
              <a:rPr lang="en-US" dirty="0" err="1"/>
              <a:t>Avolio</a:t>
            </a:r>
            <a:r>
              <a:rPr lang="en-US" dirty="0"/>
              <a:t>, 1994)</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2724E048-A8EA-4EE6-A967-5B49EF8D4EFE}" type="slidenum">
              <a:rPr lang="en-US" smtClean="0"/>
              <a:t>4</a:t>
            </a:fld>
            <a:endParaRPr lang="en-US"/>
          </a:p>
        </p:txBody>
      </p:sp>
    </p:spTree>
    <p:extLst>
      <p:ext uri="{BB962C8B-B14F-4D97-AF65-F5344CB8AC3E}">
        <p14:creationId xmlns:p14="http://schemas.microsoft.com/office/powerpoint/2010/main" val="486437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Communicating the vision through the use of the coalition is necessary. Communication will reduce the spread of competing messages. The fifth step involves removing obstacles. The four steps help in forming a firm foundation for the change efforts. Identifying the factors that hinder success is also crucial. The factors may include legislations, traditions, or people. The next step entails creating short-term wins. Short-term targets help motivate the staff and direct them </a:t>
            </a:r>
            <a:r>
              <a:rPr lang="en-US" sz="1200" kern="1200" dirty="0">
                <a:solidFill>
                  <a:schemeClr val="tx1"/>
                </a:solidFill>
                <a:effectLst/>
                <a:latin typeface="+mn-lt"/>
                <a:ea typeface="+mn-ea"/>
                <a:cs typeface="+mn-cs"/>
              </a:rPr>
              <a:t>(</a:t>
            </a:r>
            <a:r>
              <a:rPr lang="en-US" dirty="0"/>
              <a:t>Bass</a:t>
            </a:r>
            <a:r>
              <a:rPr lang="en-US" baseline="0" dirty="0"/>
              <a:t> </a:t>
            </a:r>
            <a:r>
              <a:rPr lang="en-US" dirty="0"/>
              <a:t>&amp; </a:t>
            </a:r>
            <a:r>
              <a:rPr lang="en-US" dirty="0" err="1"/>
              <a:t>Avolio</a:t>
            </a:r>
            <a:r>
              <a:rPr lang="en-US" dirty="0"/>
              <a:t>, 1994). The next step is to build on the change. Complacency may occur at the end. Goals should be set continuously to prevent complacency. The final step is to ensure that the change is part of the culture.</a:t>
            </a:r>
          </a:p>
        </p:txBody>
      </p:sp>
      <p:sp>
        <p:nvSpPr>
          <p:cNvPr id="4" name="Slide Number Placeholder 3"/>
          <p:cNvSpPr>
            <a:spLocks noGrp="1"/>
          </p:cNvSpPr>
          <p:nvPr>
            <p:ph type="sldNum" sz="quarter" idx="10"/>
          </p:nvPr>
        </p:nvSpPr>
        <p:spPr/>
        <p:txBody>
          <a:bodyPr/>
          <a:lstStyle/>
          <a:p>
            <a:fld id="{2724E048-A8EA-4EE6-A967-5B49EF8D4EFE}" type="slidenum">
              <a:rPr lang="en-US" smtClean="0"/>
              <a:t>5</a:t>
            </a:fld>
            <a:endParaRPr lang="en-US"/>
          </a:p>
        </p:txBody>
      </p:sp>
    </p:spTree>
    <p:extLst>
      <p:ext uri="{BB962C8B-B14F-4D97-AF65-F5344CB8AC3E}">
        <p14:creationId xmlns:p14="http://schemas.microsoft.com/office/powerpoint/2010/main" val="1986252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CEO is driving the change process at GM. The company's new change process seeks to have a transformation in culture. The previous culture was identified as an obstacle to progress. The primary desire is to replace the bureaucracy and blame culture to one that is accountable and faster. The new desired culture is one that also fosters collaboration among staff, especially the leaders. The current business world requires an agile culture. Another desired outcome is to have a team that works together. This objective helps eliminate the previous bureaucratic state. GM wants an accountable, responsible culture with no silo mentality (</a:t>
            </a:r>
            <a:r>
              <a:rPr lang="en-US" dirty="0" err="1"/>
              <a:t>Sluyter</a:t>
            </a:r>
            <a:r>
              <a:rPr lang="en-US" dirty="0"/>
              <a:t>, 1998)</a:t>
            </a:r>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2724E048-A8EA-4EE6-A967-5B49EF8D4EFE}" type="slidenum">
              <a:rPr lang="en-US" smtClean="0"/>
              <a:t>6</a:t>
            </a:fld>
            <a:endParaRPr lang="en-US"/>
          </a:p>
        </p:txBody>
      </p:sp>
    </p:spTree>
    <p:extLst>
      <p:ext uri="{BB962C8B-B14F-4D97-AF65-F5344CB8AC3E}">
        <p14:creationId xmlns:p14="http://schemas.microsoft.com/office/powerpoint/2010/main" val="2375582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Aligning the vision, mission, values, and strategies must operate alongside the change management plan. This alignment is vital since it will drive the organization towards the objectives that it desires. The change management plan entails changing the organization's culture. The desired corporate culture seeks several elements including innovation, responsibility, accountability, fast-thinking, among others. GM’s vision statement desires that the company should become the most valued. The change management plan will help oversee that the plan goes into fruition. Also, GM’s mission statement seeks to create loyalty to their brands through innovation (</a:t>
            </a:r>
            <a:r>
              <a:rPr lang="en-US" dirty="0"/>
              <a:t>Bass</a:t>
            </a:r>
            <a:r>
              <a:rPr lang="en-US" baseline="0" dirty="0"/>
              <a:t> </a:t>
            </a:r>
            <a:r>
              <a:rPr lang="en-US" dirty="0"/>
              <a:t>&amp; </a:t>
            </a:r>
            <a:r>
              <a:rPr lang="en-US" dirty="0" err="1"/>
              <a:t>Avolio</a:t>
            </a:r>
            <a:r>
              <a:rPr lang="en-US" dirty="0"/>
              <a:t>, 1994)</a:t>
            </a:r>
            <a:r>
              <a:rPr lang="en-US" sz="1200" kern="1200" dirty="0">
                <a:solidFill>
                  <a:schemeClr val="tx1"/>
                </a:solidFill>
                <a:effectLst/>
                <a:latin typeface="+mn-lt"/>
                <a:ea typeface="+mn-ea"/>
                <a:cs typeface="+mn-cs"/>
              </a:rPr>
              <a:t>. Innovation is a key desire for the company. </a:t>
            </a:r>
          </a:p>
          <a:p>
            <a:endParaRPr lang="en-US" dirty="0"/>
          </a:p>
        </p:txBody>
      </p:sp>
      <p:sp>
        <p:nvSpPr>
          <p:cNvPr id="4" name="Slide Number Placeholder 3"/>
          <p:cNvSpPr>
            <a:spLocks noGrp="1"/>
          </p:cNvSpPr>
          <p:nvPr>
            <p:ph type="sldNum" sz="quarter" idx="10"/>
          </p:nvPr>
        </p:nvSpPr>
        <p:spPr/>
        <p:txBody>
          <a:bodyPr/>
          <a:lstStyle/>
          <a:p>
            <a:fld id="{2724E048-A8EA-4EE6-A967-5B49EF8D4EFE}" type="slidenum">
              <a:rPr lang="en-US" smtClean="0"/>
              <a:t>7</a:t>
            </a:fld>
            <a:endParaRPr lang="en-US"/>
          </a:p>
        </p:txBody>
      </p:sp>
    </p:spTree>
    <p:extLst>
      <p:ext uri="{BB962C8B-B14F-4D97-AF65-F5344CB8AC3E}">
        <p14:creationId xmlns:p14="http://schemas.microsoft.com/office/powerpoint/2010/main" val="2552988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Aligning this mission statement with the change management plan will ensure success. One of the organization’s values involves accountability, which is part of the change management plan. The change management plan also aligns with the organization’s other values like doing the right things. GM’s strategy is to encourage urgency and accountability among executives. The change plan aligns with this strategy since it encourages accountability and a sense of urgency. Aligning a company's strategies with culture increases productivity. This occurs because employees will get motivated. Therefore, it is important for leaders to align the company's visions, mission, and strategies with the change plans (</a:t>
            </a:r>
            <a:r>
              <a:rPr lang="en-US" dirty="0" err="1"/>
              <a:t>Druckman</a:t>
            </a:r>
            <a:r>
              <a:rPr lang="en-US" dirty="0"/>
              <a:t> et</a:t>
            </a:r>
            <a:r>
              <a:rPr lang="en-US" baseline="0" dirty="0"/>
              <a:t> al. 1997)</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2724E048-A8EA-4EE6-A967-5B49EF8D4EFE}" type="slidenum">
              <a:rPr lang="en-US" smtClean="0"/>
              <a:t>8</a:t>
            </a:fld>
            <a:endParaRPr lang="en-US"/>
          </a:p>
        </p:txBody>
      </p:sp>
    </p:spTree>
    <p:extLst>
      <p:ext uri="{BB962C8B-B14F-4D97-AF65-F5344CB8AC3E}">
        <p14:creationId xmlns:p14="http://schemas.microsoft.com/office/powerpoint/2010/main" val="910224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EFF5B0-EB12-4A1F-975E-AF95F73681A9}"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25C9F-60A7-4C5B-A57D-252DA7B775C5}"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75825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9EFF5B0-EB12-4A1F-975E-AF95F73681A9}" type="datetimeFigureOut">
              <a:rPr lang="en-US" smtClean="0"/>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F25C9F-60A7-4C5B-A57D-252DA7B775C5}" type="slidenum">
              <a:rPr lang="en-US" smtClean="0"/>
              <a:t>‹#›</a:t>
            </a:fld>
            <a:endParaRPr lang="en-US"/>
          </a:p>
        </p:txBody>
      </p:sp>
    </p:spTree>
    <p:extLst>
      <p:ext uri="{BB962C8B-B14F-4D97-AF65-F5344CB8AC3E}">
        <p14:creationId xmlns:p14="http://schemas.microsoft.com/office/powerpoint/2010/main" val="1673804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EFF5B0-EB12-4A1F-975E-AF95F73681A9}"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25C9F-60A7-4C5B-A57D-252DA7B775C5}" type="slidenum">
              <a:rPr lang="en-US" smtClean="0"/>
              <a:t>‹#›</a:t>
            </a:fld>
            <a:endParaRPr lang="en-US"/>
          </a:p>
        </p:txBody>
      </p:sp>
    </p:spTree>
    <p:extLst>
      <p:ext uri="{BB962C8B-B14F-4D97-AF65-F5344CB8AC3E}">
        <p14:creationId xmlns:p14="http://schemas.microsoft.com/office/powerpoint/2010/main" val="773582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EFF5B0-EB12-4A1F-975E-AF95F73681A9}"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25C9F-60A7-4C5B-A57D-252DA7B775C5}"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0607388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EFF5B0-EB12-4A1F-975E-AF95F73681A9}"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25C9F-60A7-4C5B-A57D-252DA7B775C5}" type="slidenum">
              <a:rPr lang="en-US" smtClean="0"/>
              <a:t>‹#›</a:t>
            </a:fld>
            <a:endParaRPr lang="en-US"/>
          </a:p>
        </p:txBody>
      </p:sp>
    </p:spTree>
    <p:extLst>
      <p:ext uri="{BB962C8B-B14F-4D97-AF65-F5344CB8AC3E}">
        <p14:creationId xmlns:p14="http://schemas.microsoft.com/office/powerpoint/2010/main" val="7386183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EFF5B0-EB12-4A1F-975E-AF95F73681A9}"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25C9F-60A7-4C5B-A57D-252DA7B775C5}"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64104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EFF5B0-EB12-4A1F-975E-AF95F73681A9}"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25C9F-60A7-4C5B-A57D-252DA7B775C5}" type="slidenum">
              <a:rPr lang="en-US" smtClean="0"/>
              <a:t>‹#›</a:t>
            </a:fld>
            <a:endParaRPr lang="en-US"/>
          </a:p>
        </p:txBody>
      </p:sp>
    </p:spTree>
    <p:extLst>
      <p:ext uri="{BB962C8B-B14F-4D97-AF65-F5344CB8AC3E}">
        <p14:creationId xmlns:p14="http://schemas.microsoft.com/office/powerpoint/2010/main" val="26276287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EFF5B0-EB12-4A1F-975E-AF95F73681A9}"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25C9F-60A7-4C5B-A57D-252DA7B775C5}" type="slidenum">
              <a:rPr lang="en-US" smtClean="0"/>
              <a:t>‹#›</a:t>
            </a:fld>
            <a:endParaRPr lang="en-US"/>
          </a:p>
        </p:txBody>
      </p:sp>
    </p:spTree>
    <p:extLst>
      <p:ext uri="{BB962C8B-B14F-4D97-AF65-F5344CB8AC3E}">
        <p14:creationId xmlns:p14="http://schemas.microsoft.com/office/powerpoint/2010/main" val="21189389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EFF5B0-EB12-4A1F-975E-AF95F73681A9}"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25C9F-60A7-4C5B-A57D-252DA7B775C5}" type="slidenum">
              <a:rPr lang="en-US" smtClean="0"/>
              <a:t>‹#›</a:t>
            </a:fld>
            <a:endParaRPr lang="en-US"/>
          </a:p>
        </p:txBody>
      </p:sp>
    </p:spTree>
    <p:extLst>
      <p:ext uri="{BB962C8B-B14F-4D97-AF65-F5344CB8AC3E}">
        <p14:creationId xmlns:p14="http://schemas.microsoft.com/office/powerpoint/2010/main" val="2804618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EFF5B0-EB12-4A1F-975E-AF95F73681A9}"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25C9F-60A7-4C5B-A57D-252DA7B775C5}" type="slidenum">
              <a:rPr lang="en-US" smtClean="0"/>
              <a:t>‹#›</a:t>
            </a:fld>
            <a:endParaRPr lang="en-US"/>
          </a:p>
        </p:txBody>
      </p:sp>
    </p:spTree>
    <p:extLst>
      <p:ext uri="{BB962C8B-B14F-4D97-AF65-F5344CB8AC3E}">
        <p14:creationId xmlns:p14="http://schemas.microsoft.com/office/powerpoint/2010/main" val="3629549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EFF5B0-EB12-4A1F-975E-AF95F73681A9}"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25C9F-60A7-4C5B-A57D-252DA7B775C5}" type="slidenum">
              <a:rPr lang="en-US" smtClean="0"/>
              <a:t>‹#›</a:t>
            </a:fld>
            <a:endParaRPr lang="en-US"/>
          </a:p>
        </p:txBody>
      </p:sp>
    </p:spTree>
    <p:extLst>
      <p:ext uri="{BB962C8B-B14F-4D97-AF65-F5344CB8AC3E}">
        <p14:creationId xmlns:p14="http://schemas.microsoft.com/office/powerpoint/2010/main" val="2846412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EFF5B0-EB12-4A1F-975E-AF95F73681A9}"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F25C9F-60A7-4C5B-A57D-252DA7B775C5}" type="slidenum">
              <a:rPr lang="en-US" smtClean="0"/>
              <a:t>‹#›</a:t>
            </a:fld>
            <a:endParaRPr lang="en-US"/>
          </a:p>
        </p:txBody>
      </p:sp>
    </p:spTree>
    <p:extLst>
      <p:ext uri="{BB962C8B-B14F-4D97-AF65-F5344CB8AC3E}">
        <p14:creationId xmlns:p14="http://schemas.microsoft.com/office/powerpoint/2010/main" val="1171966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EFF5B0-EB12-4A1F-975E-AF95F73681A9}" type="datetimeFigureOut">
              <a:rPr lang="en-US" smtClean="0"/>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F25C9F-60A7-4C5B-A57D-252DA7B775C5}" type="slidenum">
              <a:rPr lang="en-US" smtClean="0"/>
              <a:t>‹#›</a:t>
            </a:fld>
            <a:endParaRPr lang="en-US"/>
          </a:p>
        </p:txBody>
      </p:sp>
    </p:spTree>
    <p:extLst>
      <p:ext uri="{BB962C8B-B14F-4D97-AF65-F5344CB8AC3E}">
        <p14:creationId xmlns:p14="http://schemas.microsoft.com/office/powerpoint/2010/main" val="480409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EFF5B0-EB12-4A1F-975E-AF95F73681A9}" type="datetimeFigureOut">
              <a:rPr lang="en-US" smtClean="0"/>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F25C9F-60A7-4C5B-A57D-252DA7B775C5}" type="slidenum">
              <a:rPr lang="en-US" smtClean="0"/>
              <a:t>‹#›</a:t>
            </a:fld>
            <a:endParaRPr lang="en-US"/>
          </a:p>
        </p:txBody>
      </p:sp>
    </p:spTree>
    <p:extLst>
      <p:ext uri="{BB962C8B-B14F-4D97-AF65-F5344CB8AC3E}">
        <p14:creationId xmlns:p14="http://schemas.microsoft.com/office/powerpoint/2010/main" val="3646492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EFF5B0-EB12-4A1F-975E-AF95F73681A9}" type="datetimeFigureOut">
              <a:rPr lang="en-US" smtClean="0"/>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F25C9F-60A7-4C5B-A57D-252DA7B775C5}" type="slidenum">
              <a:rPr lang="en-US" smtClean="0"/>
              <a:t>‹#›</a:t>
            </a:fld>
            <a:endParaRPr lang="en-US"/>
          </a:p>
        </p:txBody>
      </p:sp>
    </p:spTree>
    <p:extLst>
      <p:ext uri="{BB962C8B-B14F-4D97-AF65-F5344CB8AC3E}">
        <p14:creationId xmlns:p14="http://schemas.microsoft.com/office/powerpoint/2010/main" val="1040175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EFF5B0-EB12-4A1F-975E-AF95F73681A9}"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F25C9F-60A7-4C5B-A57D-252DA7B775C5}" type="slidenum">
              <a:rPr lang="en-US" smtClean="0"/>
              <a:t>‹#›</a:t>
            </a:fld>
            <a:endParaRPr lang="en-US"/>
          </a:p>
        </p:txBody>
      </p:sp>
    </p:spTree>
    <p:extLst>
      <p:ext uri="{BB962C8B-B14F-4D97-AF65-F5344CB8AC3E}">
        <p14:creationId xmlns:p14="http://schemas.microsoft.com/office/powerpoint/2010/main" val="2004652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EFF5B0-EB12-4A1F-975E-AF95F73681A9}"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F25C9F-60A7-4C5B-A57D-252DA7B775C5}" type="slidenum">
              <a:rPr lang="en-US" smtClean="0"/>
              <a:t>‹#›</a:t>
            </a:fld>
            <a:endParaRPr lang="en-US"/>
          </a:p>
        </p:txBody>
      </p:sp>
    </p:spTree>
    <p:extLst>
      <p:ext uri="{BB962C8B-B14F-4D97-AF65-F5344CB8AC3E}">
        <p14:creationId xmlns:p14="http://schemas.microsoft.com/office/powerpoint/2010/main" val="2962353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9EFF5B0-EB12-4A1F-975E-AF95F73681A9}" type="datetimeFigureOut">
              <a:rPr lang="en-US" smtClean="0"/>
              <a:t>5/4/2020</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7F25C9F-60A7-4C5B-A57D-252DA7B775C5}" type="slidenum">
              <a:rPr lang="en-US" smtClean="0"/>
              <a:t>‹#›</a:t>
            </a:fld>
            <a:endParaRPr lang="en-US"/>
          </a:p>
        </p:txBody>
      </p:sp>
    </p:spTree>
    <p:extLst>
      <p:ext uri="{BB962C8B-B14F-4D97-AF65-F5344CB8AC3E}">
        <p14:creationId xmlns:p14="http://schemas.microsoft.com/office/powerpoint/2010/main" val="1709303203"/>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52400"/>
            <a:ext cx="8610600" cy="1524000"/>
          </a:xfrm>
        </p:spPr>
        <p:txBody>
          <a:bodyPr/>
          <a:lstStyle/>
          <a:p>
            <a:pPr algn="ctr"/>
            <a:r>
              <a:rPr lang="en-US" sz="4400" dirty="0">
                <a:latin typeface="Times New Roman" pitchFamily="18" charset="0"/>
                <a:cs typeface="Times New Roman" pitchFamily="18" charset="0"/>
              </a:rPr>
              <a:t>Improving Organization Culture</a:t>
            </a:r>
          </a:p>
        </p:txBody>
      </p:sp>
      <p:sp>
        <p:nvSpPr>
          <p:cNvPr id="3" name="Subtitle 2"/>
          <p:cNvSpPr>
            <a:spLocks noGrp="1"/>
          </p:cNvSpPr>
          <p:nvPr>
            <p:ph type="subTitle" idx="1"/>
          </p:nvPr>
        </p:nvSpPr>
        <p:spPr>
          <a:xfrm>
            <a:off x="1828800" y="1828800"/>
            <a:ext cx="8610600" cy="4800600"/>
          </a:xfrm>
        </p:spPr>
        <p:txBody>
          <a:bodyPr/>
          <a:lstStyle/>
          <a:p>
            <a:endParaRPr lang="en-US" dirty="0"/>
          </a:p>
          <a:p>
            <a:pPr algn="ctr"/>
            <a:endParaRPr lang="en-US" sz="2800" dirty="0">
              <a:latin typeface="Times New Roman" pitchFamily="18" charset="0"/>
              <a:cs typeface="Times New Roman" pitchFamily="18" charset="0"/>
            </a:endParaRPr>
          </a:p>
          <a:p>
            <a:pPr algn="ctr"/>
            <a:r>
              <a:rPr lang="en-US" sz="2800" dirty="0">
                <a:latin typeface="Times New Roman" pitchFamily="18" charset="0"/>
                <a:cs typeface="Times New Roman" pitchFamily="18" charset="0"/>
              </a:rPr>
              <a:t>Queenneidra Quarles </a:t>
            </a:r>
          </a:p>
          <a:p>
            <a:pPr algn="ctr"/>
            <a:r>
              <a:rPr lang="en-US" sz="2800" dirty="0">
                <a:latin typeface="Times New Roman" pitchFamily="18" charset="0"/>
                <a:cs typeface="Times New Roman" pitchFamily="18" charset="0"/>
              </a:rPr>
              <a:t>Leading Change </a:t>
            </a:r>
          </a:p>
          <a:p>
            <a:pPr algn="ctr"/>
            <a:r>
              <a:rPr lang="en-US" sz="2800" dirty="0">
                <a:latin typeface="Times New Roman" pitchFamily="18" charset="0"/>
                <a:cs typeface="Times New Roman" pitchFamily="18" charset="0"/>
              </a:rPr>
              <a:t>May 4, 2020</a:t>
            </a:r>
          </a:p>
        </p:txBody>
      </p:sp>
    </p:spTree>
    <p:extLst>
      <p:ext uri="{BB962C8B-B14F-4D97-AF65-F5344CB8AC3E}">
        <p14:creationId xmlns:p14="http://schemas.microsoft.com/office/powerpoint/2010/main" val="4077398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54874-2DEE-4040-A6AC-9C871DB92D01}"/>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7E70009-CED3-4C0D-8A35-ACCA7B22FBB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9635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52401"/>
            <a:ext cx="8610600" cy="1066801"/>
          </a:xfrm>
        </p:spPr>
        <p:txBody>
          <a:bodyPr/>
          <a:lstStyle/>
          <a:p>
            <a:pPr algn="ctr"/>
            <a:r>
              <a:rPr lang="en-US" sz="3600" dirty="0">
                <a:latin typeface="Times New Roman" pitchFamily="18" charset="0"/>
                <a:cs typeface="Times New Roman" pitchFamily="18" charset="0"/>
              </a:rPr>
              <a:t>Assessment of Culture </a:t>
            </a:r>
          </a:p>
        </p:txBody>
      </p:sp>
      <p:sp>
        <p:nvSpPr>
          <p:cNvPr id="3" name="Subtitle 2"/>
          <p:cNvSpPr>
            <a:spLocks noGrp="1"/>
          </p:cNvSpPr>
          <p:nvPr>
            <p:ph type="subTitle" idx="1"/>
          </p:nvPr>
        </p:nvSpPr>
        <p:spPr>
          <a:xfrm>
            <a:off x="1828800" y="1295400"/>
            <a:ext cx="8610600" cy="5334000"/>
          </a:xfrm>
        </p:spPr>
        <p:txBody>
          <a:bodyPr>
            <a:normAutofit fontScale="92500" lnSpcReduction="20000"/>
          </a:bodyPr>
          <a:lstStyle/>
          <a:p>
            <a:pPr marL="342900" indent="-342900">
              <a:buFont typeface="Wingdings" pitchFamily="2" charset="2"/>
              <a:buChar char="ü"/>
            </a:pPr>
            <a:r>
              <a:rPr lang="en-US" sz="2800" dirty="0">
                <a:latin typeface="Times New Roman" pitchFamily="18" charset="0"/>
                <a:cs typeface="Times New Roman" pitchFamily="18" charset="0"/>
              </a:rPr>
              <a:t>General Motors (GM) possesses an organizational culture of agility</a:t>
            </a:r>
          </a:p>
          <a:p>
            <a:pPr marL="342900" indent="-342900">
              <a:buFont typeface="Wingdings" pitchFamily="2" charset="2"/>
              <a:buChar char="ü"/>
            </a:pPr>
            <a:r>
              <a:rPr lang="en-US" sz="2800" dirty="0">
                <a:latin typeface="Times New Roman" pitchFamily="18" charset="0"/>
                <a:cs typeface="Times New Roman" pitchFamily="18" charset="0"/>
              </a:rPr>
              <a:t>Emphasizes faster problem-solving and addressing arising issues</a:t>
            </a:r>
          </a:p>
          <a:p>
            <a:pPr marL="342900" indent="-342900">
              <a:buFont typeface="Wingdings" pitchFamily="2" charset="2"/>
              <a:buChar char="ü"/>
            </a:pPr>
            <a:r>
              <a:rPr lang="en-US" sz="2800" dirty="0">
                <a:latin typeface="Times New Roman" pitchFamily="18" charset="0"/>
                <a:cs typeface="Times New Roman" pitchFamily="18" charset="0"/>
              </a:rPr>
              <a:t>Relies on its culture to support its business objectives</a:t>
            </a:r>
          </a:p>
          <a:p>
            <a:pPr marL="342900" indent="-342900">
              <a:buFont typeface="Wingdings" pitchFamily="2" charset="2"/>
              <a:buChar char="ü"/>
            </a:pPr>
            <a:r>
              <a:rPr lang="en-US" sz="2800" dirty="0">
                <a:latin typeface="Times New Roman" pitchFamily="18" charset="0"/>
                <a:cs typeface="Times New Roman" pitchFamily="18" charset="0"/>
              </a:rPr>
              <a:t>The current culture is one that thrives on quick transformation</a:t>
            </a:r>
          </a:p>
          <a:p>
            <a:pPr marL="342900" indent="-342900">
              <a:buFont typeface="Wingdings" pitchFamily="2" charset="2"/>
              <a:buChar char="ü"/>
            </a:pPr>
            <a:r>
              <a:rPr lang="en-US" sz="2800" dirty="0">
                <a:latin typeface="Times New Roman" pitchFamily="18" charset="0"/>
                <a:cs typeface="Times New Roman" pitchFamily="18" charset="0"/>
              </a:rPr>
              <a:t>Defined by a rapid commitment to change</a:t>
            </a:r>
          </a:p>
          <a:p>
            <a:pPr marL="342900" indent="-342900">
              <a:buFont typeface="Wingdings" pitchFamily="2" charset="2"/>
              <a:buChar char="ü"/>
            </a:pPr>
            <a:r>
              <a:rPr lang="en-US" sz="2800" dirty="0">
                <a:latin typeface="Times New Roman" pitchFamily="18" charset="0"/>
                <a:cs typeface="Times New Roman" pitchFamily="18" charset="0"/>
              </a:rPr>
              <a:t>The existing corporate culture now embraces problem-solving</a:t>
            </a:r>
          </a:p>
          <a:p>
            <a:pPr marL="342900" indent="-342900">
              <a:buFont typeface="Wingdings" pitchFamily="2" charset="2"/>
              <a:buChar char="ü"/>
            </a:pPr>
            <a:r>
              <a:rPr lang="en-US" sz="2800" dirty="0">
                <a:latin typeface="Times New Roman" pitchFamily="18" charset="0"/>
                <a:cs typeface="Times New Roman" pitchFamily="18" charset="0"/>
              </a:rPr>
              <a:t>Unlike the previous typical culture that was known as “GM Nod” by the public</a:t>
            </a:r>
          </a:p>
          <a:p>
            <a:endParaRPr lang="en-US" dirty="0"/>
          </a:p>
        </p:txBody>
      </p:sp>
    </p:spTree>
    <p:extLst>
      <p:ext uri="{BB962C8B-B14F-4D97-AF65-F5344CB8AC3E}">
        <p14:creationId xmlns:p14="http://schemas.microsoft.com/office/powerpoint/2010/main" val="3213307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52401"/>
            <a:ext cx="8610600" cy="1066801"/>
          </a:xfrm>
        </p:spPr>
        <p:txBody>
          <a:bodyPr/>
          <a:lstStyle/>
          <a:p>
            <a:pPr algn="ctr"/>
            <a:r>
              <a:rPr lang="en-US" sz="3600" dirty="0">
                <a:latin typeface="Times New Roman" pitchFamily="18" charset="0"/>
                <a:cs typeface="Times New Roman" pitchFamily="18" charset="0"/>
              </a:rPr>
              <a:t>Assessment of Culture </a:t>
            </a:r>
          </a:p>
        </p:txBody>
      </p:sp>
      <p:sp>
        <p:nvSpPr>
          <p:cNvPr id="3" name="Subtitle 2"/>
          <p:cNvSpPr>
            <a:spLocks noGrp="1"/>
          </p:cNvSpPr>
          <p:nvPr>
            <p:ph type="subTitle" idx="1"/>
          </p:nvPr>
        </p:nvSpPr>
        <p:spPr>
          <a:xfrm>
            <a:off x="1828800" y="1295400"/>
            <a:ext cx="8610600" cy="5334000"/>
          </a:xfrm>
        </p:spPr>
        <p:txBody>
          <a:bodyPr>
            <a:normAutofit fontScale="77500" lnSpcReduction="20000"/>
          </a:bodyPr>
          <a:lstStyle/>
          <a:p>
            <a:pPr marL="342900" indent="-342900">
              <a:buFont typeface="Wingdings" pitchFamily="2" charset="2"/>
              <a:buChar char="ü"/>
            </a:pPr>
            <a:r>
              <a:rPr lang="en-US" sz="3000" dirty="0">
                <a:latin typeface="Times New Roman" pitchFamily="18" charset="0"/>
                <a:cs typeface="Times New Roman" pitchFamily="18" charset="0"/>
              </a:rPr>
              <a:t>The company strives to learn from its mistakes</a:t>
            </a:r>
          </a:p>
          <a:p>
            <a:pPr marL="342900" indent="-342900">
              <a:buFont typeface="Wingdings" pitchFamily="2" charset="2"/>
              <a:buChar char="ü"/>
            </a:pPr>
            <a:r>
              <a:rPr lang="en-US" sz="3000" dirty="0">
                <a:latin typeface="Times New Roman" pitchFamily="18" charset="0"/>
                <a:cs typeface="Times New Roman" pitchFamily="18" charset="0"/>
              </a:rPr>
              <a:t>Work on ways to better serve its customers</a:t>
            </a:r>
          </a:p>
          <a:p>
            <a:pPr marL="342900" indent="-342900">
              <a:buFont typeface="Wingdings" pitchFamily="2" charset="2"/>
              <a:buChar char="ü"/>
            </a:pPr>
            <a:r>
              <a:rPr lang="en-US" sz="3000" dirty="0">
                <a:latin typeface="Times New Roman" pitchFamily="18" charset="0"/>
                <a:cs typeface="Times New Roman" pitchFamily="18" charset="0"/>
              </a:rPr>
              <a:t>Redefined the company’s values and traditions</a:t>
            </a:r>
          </a:p>
          <a:p>
            <a:pPr marL="342900" indent="-342900">
              <a:buFont typeface="Wingdings" pitchFamily="2" charset="2"/>
              <a:buChar char="ü"/>
            </a:pPr>
            <a:r>
              <a:rPr lang="en-US" sz="3000" dirty="0">
                <a:latin typeface="Times New Roman" pitchFamily="18" charset="0"/>
                <a:cs typeface="Times New Roman" pitchFamily="18" charset="0"/>
              </a:rPr>
              <a:t>Focuses on promoting agility in decision-making</a:t>
            </a:r>
          </a:p>
          <a:p>
            <a:pPr marL="342900" indent="-342900">
              <a:buFont typeface="Wingdings" pitchFamily="2" charset="2"/>
              <a:buChar char="ü"/>
            </a:pPr>
            <a:r>
              <a:rPr lang="en-US" sz="3000" dirty="0">
                <a:latin typeface="Times New Roman" pitchFamily="18" charset="0"/>
                <a:cs typeface="Times New Roman" pitchFamily="18" charset="0"/>
              </a:rPr>
              <a:t>This agility supports the firm's efforts toward business improvement</a:t>
            </a:r>
          </a:p>
          <a:p>
            <a:pPr marL="342900" indent="-342900">
              <a:buFont typeface="Wingdings" pitchFamily="2" charset="2"/>
              <a:buChar char="ü"/>
            </a:pPr>
            <a:r>
              <a:rPr lang="en-US" sz="3000" dirty="0">
                <a:latin typeface="Times New Roman" pitchFamily="18" charset="0"/>
                <a:cs typeface="Times New Roman" pitchFamily="18" charset="0"/>
              </a:rPr>
              <a:t>An agile workforce facilitates rapid innovation</a:t>
            </a:r>
          </a:p>
          <a:p>
            <a:pPr marL="342900" indent="-342900">
              <a:buFont typeface="Wingdings" pitchFamily="2" charset="2"/>
              <a:buChar char="ü"/>
            </a:pPr>
            <a:r>
              <a:rPr lang="en-US" sz="3000" dirty="0">
                <a:latin typeface="Times New Roman" pitchFamily="18" charset="0"/>
                <a:cs typeface="Times New Roman" pitchFamily="18" charset="0"/>
              </a:rPr>
              <a:t>Culture is a key factor for success. </a:t>
            </a:r>
          </a:p>
          <a:p>
            <a:pPr marL="342900" indent="-342900">
              <a:buFont typeface="Wingdings" pitchFamily="2" charset="2"/>
              <a:buChar char="ü"/>
            </a:pPr>
            <a:r>
              <a:rPr lang="en-US" sz="3000" dirty="0">
                <a:latin typeface="Times New Roman" pitchFamily="18" charset="0"/>
                <a:cs typeface="Times New Roman" pitchFamily="18" charset="0"/>
              </a:rPr>
              <a:t>Notable characteristics of GM's culture include;</a:t>
            </a:r>
          </a:p>
          <a:p>
            <a:pPr marL="800100" lvl="1" indent="-342900" algn="l">
              <a:buFont typeface="Wingdings" pitchFamily="2" charset="2"/>
              <a:buChar char="ü"/>
            </a:pPr>
            <a:r>
              <a:rPr lang="en-US" sz="3000" dirty="0">
                <a:latin typeface="Times New Roman" pitchFamily="18" charset="0"/>
                <a:cs typeface="Times New Roman" pitchFamily="18" charset="0"/>
              </a:rPr>
              <a:t>Positive relationships</a:t>
            </a:r>
          </a:p>
          <a:p>
            <a:pPr marL="800100" lvl="1" indent="-342900" algn="l">
              <a:buFont typeface="Wingdings" pitchFamily="2" charset="2"/>
              <a:buChar char="ü"/>
            </a:pPr>
            <a:r>
              <a:rPr lang="en-US" sz="3000" dirty="0">
                <a:latin typeface="Times New Roman" pitchFamily="18" charset="0"/>
                <a:cs typeface="Times New Roman" pitchFamily="18" charset="0"/>
              </a:rPr>
              <a:t>Accountability</a:t>
            </a:r>
          </a:p>
          <a:p>
            <a:pPr marL="800100" lvl="1" indent="-342900" algn="l">
              <a:buFont typeface="Wingdings" pitchFamily="2" charset="2"/>
              <a:buChar char="ü"/>
            </a:pPr>
            <a:r>
              <a:rPr lang="en-US" sz="3000" dirty="0">
                <a:latin typeface="Times New Roman" pitchFamily="18" charset="0"/>
                <a:cs typeface="Times New Roman" pitchFamily="18" charset="0"/>
              </a:rPr>
              <a:t>Fast-thinking</a:t>
            </a:r>
          </a:p>
          <a:p>
            <a:pPr marL="800100" lvl="1" indent="-342900" algn="l">
              <a:buFont typeface="Wingdings" pitchFamily="2" charset="2"/>
              <a:buChar char="ü"/>
            </a:pPr>
            <a:r>
              <a:rPr lang="en-US" sz="3000" dirty="0">
                <a:latin typeface="Times New Roman" pitchFamily="18" charset="0"/>
                <a:cs typeface="Times New Roman" pitchFamily="18" charset="0"/>
              </a:rPr>
              <a:t>Freedom of evolution</a:t>
            </a:r>
          </a:p>
          <a:p>
            <a:endParaRPr lang="en-US" dirty="0"/>
          </a:p>
        </p:txBody>
      </p:sp>
    </p:spTree>
    <p:extLst>
      <p:ext uri="{BB962C8B-B14F-4D97-AF65-F5344CB8AC3E}">
        <p14:creationId xmlns:p14="http://schemas.microsoft.com/office/powerpoint/2010/main" val="2046629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52401"/>
            <a:ext cx="8610600" cy="1066801"/>
          </a:xfrm>
        </p:spPr>
        <p:txBody>
          <a:bodyPr/>
          <a:lstStyle/>
          <a:p>
            <a:pPr algn="ctr"/>
            <a:r>
              <a:rPr lang="en-US" sz="3600" dirty="0">
                <a:latin typeface="Times New Roman" pitchFamily="18" charset="0"/>
                <a:cs typeface="Times New Roman" pitchFamily="18" charset="0"/>
              </a:rPr>
              <a:t>Change Management Plan</a:t>
            </a:r>
          </a:p>
        </p:txBody>
      </p:sp>
      <p:sp>
        <p:nvSpPr>
          <p:cNvPr id="3" name="Subtitle 2"/>
          <p:cNvSpPr>
            <a:spLocks noGrp="1"/>
          </p:cNvSpPr>
          <p:nvPr>
            <p:ph type="subTitle" idx="1"/>
          </p:nvPr>
        </p:nvSpPr>
        <p:spPr>
          <a:xfrm>
            <a:off x="1828800" y="1295400"/>
            <a:ext cx="8610600" cy="5334000"/>
          </a:xfrm>
        </p:spPr>
        <p:txBody>
          <a:bodyPr>
            <a:normAutofit fontScale="92500" lnSpcReduction="10000"/>
          </a:bodyPr>
          <a:lstStyle/>
          <a:p>
            <a:r>
              <a:rPr lang="en-US" sz="2800" dirty="0">
                <a:latin typeface="Times New Roman" pitchFamily="18" charset="0"/>
                <a:cs typeface="Times New Roman" pitchFamily="18" charset="0"/>
              </a:rPr>
              <a:t>The company will undergo an incremental change</a:t>
            </a:r>
          </a:p>
          <a:p>
            <a:r>
              <a:rPr lang="en-US" sz="2800" dirty="0">
                <a:latin typeface="Times New Roman" pitchFamily="18" charset="0"/>
                <a:cs typeface="Times New Roman" pitchFamily="18" charset="0"/>
              </a:rPr>
              <a:t>Assess the changes against business objectives</a:t>
            </a:r>
          </a:p>
          <a:p>
            <a:pPr marL="342900" indent="-342900">
              <a:buFont typeface="Wingdings" pitchFamily="2" charset="2"/>
              <a:buChar char="ü"/>
            </a:pPr>
            <a:r>
              <a:rPr lang="en-US" sz="2800" dirty="0">
                <a:latin typeface="Times New Roman" pitchFamily="18" charset="0"/>
                <a:cs typeface="Times New Roman" pitchFamily="18" charset="0"/>
              </a:rPr>
              <a:t>This relates to the first step in </a:t>
            </a:r>
            <a:r>
              <a:rPr lang="en-US" sz="2800" dirty="0" err="1">
                <a:latin typeface="Times New Roman" pitchFamily="18" charset="0"/>
                <a:cs typeface="Times New Roman" pitchFamily="18" charset="0"/>
              </a:rPr>
              <a:t>Kotter's</a:t>
            </a:r>
            <a:r>
              <a:rPr lang="en-US" sz="2800" dirty="0">
                <a:latin typeface="Times New Roman" pitchFamily="18" charset="0"/>
                <a:cs typeface="Times New Roman" pitchFamily="18" charset="0"/>
              </a:rPr>
              <a:t> change model that is creating urgency</a:t>
            </a:r>
          </a:p>
          <a:p>
            <a:pPr marL="342900" indent="-342900">
              <a:buFont typeface="Wingdings" pitchFamily="2" charset="2"/>
              <a:buChar char="ü"/>
            </a:pPr>
            <a:r>
              <a:rPr lang="en-US" sz="2800" dirty="0">
                <a:latin typeface="Times New Roman" pitchFamily="18" charset="0"/>
                <a:cs typeface="Times New Roman" pitchFamily="18" charset="0"/>
              </a:rPr>
              <a:t>This step identifies the need for change</a:t>
            </a:r>
          </a:p>
          <a:p>
            <a:r>
              <a:rPr lang="en-US" sz="2800" dirty="0">
                <a:latin typeface="Times New Roman" pitchFamily="18" charset="0"/>
                <a:cs typeface="Times New Roman" pitchFamily="18" charset="0"/>
              </a:rPr>
              <a:t>Identifying a coalition that will assist direct others</a:t>
            </a:r>
          </a:p>
          <a:p>
            <a:pPr marL="342900" indent="-342900">
              <a:buFont typeface="Wingdings" pitchFamily="2" charset="2"/>
              <a:buChar char="ü"/>
            </a:pPr>
            <a:r>
              <a:rPr lang="en-US" sz="2800" dirty="0">
                <a:latin typeface="Times New Roman" pitchFamily="18" charset="0"/>
                <a:cs typeface="Times New Roman" pitchFamily="18" charset="0"/>
              </a:rPr>
              <a:t>The coalition must possess varied skills and experience</a:t>
            </a:r>
          </a:p>
          <a:p>
            <a:r>
              <a:rPr lang="en-US" sz="2800" dirty="0">
                <a:latin typeface="Times New Roman" pitchFamily="18" charset="0"/>
                <a:cs typeface="Times New Roman" pitchFamily="18" charset="0"/>
              </a:rPr>
              <a:t>Develop a vision for change</a:t>
            </a:r>
          </a:p>
          <a:p>
            <a:pPr marL="342900" indent="-342900">
              <a:buFont typeface="Wingdings" pitchFamily="2" charset="2"/>
              <a:buChar char="ü"/>
            </a:pPr>
            <a:r>
              <a:rPr lang="en-US" sz="2800" dirty="0">
                <a:latin typeface="Times New Roman" pitchFamily="18" charset="0"/>
                <a:cs typeface="Times New Roman" pitchFamily="18" charset="0"/>
              </a:rPr>
              <a:t>The vision must be easily understood by lower-level employees</a:t>
            </a:r>
          </a:p>
          <a:p>
            <a:pPr marL="342900" indent="-342900">
              <a:buFont typeface="Wingdings" pitchFamily="2" charset="2"/>
              <a:buChar char="ü"/>
            </a:pPr>
            <a:r>
              <a:rPr lang="en-US" sz="2800" dirty="0">
                <a:latin typeface="Times New Roman" pitchFamily="18" charset="0"/>
                <a:cs typeface="Times New Roman" pitchFamily="18" charset="0"/>
              </a:rPr>
              <a:t>The fourth step involves developing a communication plan</a:t>
            </a:r>
          </a:p>
          <a:p>
            <a:endParaRPr lang="en-US" dirty="0"/>
          </a:p>
        </p:txBody>
      </p:sp>
    </p:spTree>
    <p:extLst>
      <p:ext uri="{BB962C8B-B14F-4D97-AF65-F5344CB8AC3E}">
        <p14:creationId xmlns:p14="http://schemas.microsoft.com/office/powerpoint/2010/main" val="2035019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52401"/>
            <a:ext cx="8610600" cy="1066801"/>
          </a:xfrm>
        </p:spPr>
        <p:txBody>
          <a:bodyPr/>
          <a:lstStyle/>
          <a:p>
            <a:pPr algn="ctr"/>
            <a:r>
              <a:rPr lang="en-US" sz="3600" dirty="0">
                <a:latin typeface="Times New Roman" pitchFamily="18" charset="0"/>
                <a:cs typeface="Times New Roman" pitchFamily="18" charset="0"/>
              </a:rPr>
              <a:t>Change Management Plan</a:t>
            </a:r>
          </a:p>
        </p:txBody>
      </p:sp>
      <p:sp>
        <p:nvSpPr>
          <p:cNvPr id="3" name="Subtitle 2"/>
          <p:cNvSpPr>
            <a:spLocks noGrp="1"/>
          </p:cNvSpPr>
          <p:nvPr>
            <p:ph type="subTitle" idx="1"/>
          </p:nvPr>
        </p:nvSpPr>
        <p:spPr>
          <a:xfrm>
            <a:off x="1828800" y="1295400"/>
            <a:ext cx="8610600" cy="5334000"/>
          </a:xfrm>
        </p:spPr>
        <p:txBody>
          <a:bodyPr>
            <a:normAutofit fontScale="92500"/>
          </a:bodyPr>
          <a:lstStyle/>
          <a:p>
            <a:pPr marL="457200" indent="-457200">
              <a:buFont typeface="Wingdings" pitchFamily="2" charset="2"/>
              <a:buChar char="ü"/>
            </a:pPr>
            <a:r>
              <a:rPr lang="en-US" sz="2800" dirty="0">
                <a:latin typeface="Times New Roman" pitchFamily="18" charset="0"/>
                <a:cs typeface="Times New Roman" pitchFamily="18" charset="0"/>
              </a:rPr>
              <a:t>Communicating the vision through the use of the coalition is necessary</a:t>
            </a:r>
          </a:p>
          <a:p>
            <a:pPr marL="457200" indent="-457200">
              <a:buFont typeface="Wingdings" pitchFamily="2" charset="2"/>
              <a:buChar char="ü"/>
            </a:pPr>
            <a:r>
              <a:rPr lang="en-US" sz="2800" dirty="0">
                <a:latin typeface="Times New Roman" pitchFamily="18" charset="0"/>
                <a:cs typeface="Times New Roman" pitchFamily="18" charset="0"/>
              </a:rPr>
              <a:t>Removing obstacles</a:t>
            </a:r>
          </a:p>
          <a:p>
            <a:pPr marL="457200" indent="-457200">
              <a:buFont typeface="Wingdings" pitchFamily="2" charset="2"/>
              <a:buChar char="ü"/>
            </a:pPr>
            <a:r>
              <a:rPr lang="en-US" sz="2800" dirty="0">
                <a:latin typeface="Times New Roman" pitchFamily="18" charset="0"/>
                <a:cs typeface="Times New Roman" pitchFamily="18" charset="0"/>
              </a:rPr>
              <a:t>Identifying the factors that hinder success is also crucial</a:t>
            </a:r>
          </a:p>
          <a:p>
            <a:pPr marL="457200" indent="-457200">
              <a:buFont typeface="Wingdings" pitchFamily="2" charset="2"/>
              <a:buChar char="ü"/>
            </a:pPr>
            <a:r>
              <a:rPr lang="en-US" sz="2800" dirty="0">
                <a:latin typeface="Times New Roman" pitchFamily="18" charset="0"/>
                <a:cs typeface="Times New Roman" pitchFamily="18" charset="0"/>
              </a:rPr>
              <a:t>The factors may include legislations, traditions, or people</a:t>
            </a:r>
          </a:p>
          <a:p>
            <a:pPr marL="457200" indent="-457200">
              <a:buFont typeface="Wingdings" pitchFamily="2" charset="2"/>
              <a:buChar char="ü"/>
            </a:pPr>
            <a:r>
              <a:rPr lang="en-US" sz="2800" dirty="0">
                <a:latin typeface="Times New Roman" pitchFamily="18" charset="0"/>
                <a:cs typeface="Times New Roman" pitchFamily="18" charset="0"/>
              </a:rPr>
              <a:t>The next step entails creating short-term wins</a:t>
            </a:r>
          </a:p>
          <a:p>
            <a:pPr marL="457200" indent="-457200">
              <a:buFont typeface="Wingdings" pitchFamily="2" charset="2"/>
              <a:buChar char="ü"/>
            </a:pPr>
            <a:r>
              <a:rPr lang="en-US" sz="2800" dirty="0">
                <a:latin typeface="Times New Roman" pitchFamily="18" charset="0"/>
                <a:cs typeface="Times New Roman" pitchFamily="18" charset="0"/>
              </a:rPr>
              <a:t>The next step is to build on the change</a:t>
            </a:r>
          </a:p>
          <a:p>
            <a:pPr marL="457200" indent="-457200">
              <a:buFont typeface="Wingdings" pitchFamily="2" charset="2"/>
              <a:buChar char="ü"/>
            </a:pPr>
            <a:r>
              <a:rPr lang="en-US" sz="2800" dirty="0">
                <a:latin typeface="Times New Roman" pitchFamily="18" charset="0"/>
                <a:cs typeface="Times New Roman" pitchFamily="18" charset="0"/>
              </a:rPr>
              <a:t>Goals should be set continuously to prevent complacency</a:t>
            </a:r>
          </a:p>
          <a:p>
            <a:pPr marL="457200" indent="-457200">
              <a:buFont typeface="Wingdings" pitchFamily="2" charset="2"/>
              <a:buChar char="ü"/>
            </a:pPr>
            <a:r>
              <a:rPr lang="en-US" sz="2800" dirty="0">
                <a:latin typeface="Times New Roman" pitchFamily="18" charset="0"/>
                <a:cs typeface="Times New Roman" pitchFamily="18" charset="0"/>
              </a:rPr>
              <a:t>The final step is to ensure that the change is part of the culture</a:t>
            </a:r>
          </a:p>
          <a:p>
            <a:endParaRPr lang="en-US" dirty="0"/>
          </a:p>
        </p:txBody>
      </p:sp>
    </p:spTree>
    <p:extLst>
      <p:ext uri="{BB962C8B-B14F-4D97-AF65-F5344CB8AC3E}">
        <p14:creationId xmlns:p14="http://schemas.microsoft.com/office/powerpoint/2010/main" val="2237712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52401"/>
            <a:ext cx="8610600" cy="1066801"/>
          </a:xfrm>
        </p:spPr>
        <p:txBody>
          <a:bodyPr/>
          <a:lstStyle/>
          <a:p>
            <a:pPr algn="ctr"/>
            <a:r>
              <a:rPr lang="en-US" sz="4400" dirty="0">
                <a:latin typeface="Times New Roman" pitchFamily="18" charset="0"/>
                <a:cs typeface="Times New Roman" pitchFamily="18" charset="0"/>
              </a:rPr>
              <a:t>Desired Outcome</a:t>
            </a:r>
          </a:p>
        </p:txBody>
      </p:sp>
      <p:sp>
        <p:nvSpPr>
          <p:cNvPr id="3" name="Subtitle 2"/>
          <p:cNvSpPr>
            <a:spLocks noGrp="1"/>
          </p:cNvSpPr>
          <p:nvPr>
            <p:ph type="subTitle" idx="1"/>
          </p:nvPr>
        </p:nvSpPr>
        <p:spPr>
          <a:xfrm>
            <a:off x="1828800" y="1295400"/>
            <a:ext cx="8610600" cy="5334000"/>
          </a:xfrm>
        </p:spPr>
        <p:txBody>
          <a:bodyPr>
            <a:normAutofit fontScale="85000" lnSpcReduction="20000"/>
          </a:bodyPr>
          <a:lstStyle/>
          <a:p>
            <a:pPr marL="342900" indent="-342900">
              <a:buFont typeface="Wingdings" pitchFamily="2" charset="2"/>
              <a:buChar char="ü"/>
            </a:pPr>
            <a:r>
              <a:rPr lang="en-US" sz="2800" dirty="0">
                <a:latin typeface="Times New Roman" pitchFamily="18" charset="0"/>
                <a:cs typeface="Times New Roman" pitchFamily="18" charset="0"/>
              </a:rPr>
              <a:t>The CEO is driving the change process at GM</a:t>
            </a:r>
          </a:p>
          <a:p>
            <a:pPr marL="342900" indent="-342900">
              <a:buFont typeface="Wingdings" pitchFamily="2" charset="2"/>
              <a:buChar char="ü"/>
            </a:pPr>
            <a:r>
              <a:rPr lang="en-US" sz="2800" dirty="0">
                <a:latin typeface="Times New Roman" pitchFamily="18" charset="0"/>
                <a:cs typeface="Times New Roman" pitchFamily="18" charset="0"/>
              </a:rPr>
              <a:t>The company's new change process seeks to have a transformation in culture</a:t>
            </a:r>
          </a:p>
          <a:p>
            <a:pPr marL="342900" indent="-342900">
              <a:buFont typeface="Wingdings" pitchFamily="2" charset="2"/>
              <a:buChar char="ü"/>
            </a:pPr>
            <a:r>
              <a:rPr lang="en-US" sz="2800" dirty="0">
                <a:latin typeface="Times New Roman" pitchFamily="18" charset="0"/>
                <a:cs typeface="Times New Roman" pitchFamily="18" charset="0"/>
              </a:rPr>
              <a:t>The previous culture was identified as an obstacle to progress</a:t>
            </a:r>
          </a:p>
          <a:p>
            <a:pPr marL="342900" indent="-342900">
              <a:buFont typeface="Wingdings" pitchFamily="2" charset="2"/>
              <a:buChar char="ü"/>
            </a:pPr>
            <a:r>
              <a:rPr lang="en-US" sz="2800" dirty="0">
                <a:latin typeface="Times New Roman" pitchFamily="18" charset="0"/>
                <a:cs typeface="Times New Roman" pitchFamily="18" charset="0"/>
              </a:rPr>
              <a:t>Replace the bureaucracy and blame culture to one that is accountable and faster</a:t>
            </a:r>
          </a:p>
          <a:p>
            <a:pPr marL="342900" indent="-342900">
              <a:buFont typeface="Wingdings" pitchFamily="2" charset="2"/>
              <a:buChar char="ü"/>
            </a:pPr>
            <a:r>
              <a:rPr lang="en-US" sz="2800" dirty="0">
                <a:latin typeface="Times New Roman" pitchFamily="18" charset="0"/>
                <a:cs typeface="Times New Roman" pitchFamily="18" charset="0"/>
              </a:rPr>
              <a:t>The new desired culture is one that also fosters collaboration among staff, especially the leaders</a:t>
            </a:r>
          </a:p>
          <a:p>
            <a:pPr marL="342900" indent="-342900">
              <a:buFont typeface="Wingdings" pitchFamily="2" charset="2"/>
              <a:buChar char="ü"/>
            </a:pPr>
            <a:r>
              <a:rPr lang="en-US" sz="2800" dirty="0">
                <a:latin typeface="Times New Roman" pitchFamily="18" charset="0"/>
                <a:cs typeface="Times New Roman" pitchFamily="18" charset="0"/>
              </a:rPr>
              <a:t>The current business world requires an agile culture</a:t>
            </a:r>
          </a:p>
          <a:p>
            <a:pPr marL="342900" indent="-342900">
              <a:buFont typeface="Wingdings" pitchFamily="2" charset="2"/>
              <a:buChar char="ü"/>
            </a:pPr>
            <a:r>
              <a:rPr lang="en-US" sz="2800" dirty="0">
                <a:latin typeface="Times New Roman" pitchFamily="18" charset="0"/>
                <a:cs typeface="Times New Roman" pitchFamily="18" charset="0"/>
              </a:rPr>
              <a:t>Have a team that works together</a:t>
            </a:r>
          </a:p>
          <a:p>
            <a:pPr marL="342900" indent="-342900">
              <a:buFont typeface="Wingdings" pitchFamily="2" charset="2"/>
              <a:buChar char="ü"/>
            </a:pPr>
            <a:r>
              <a:rPr lang="en-US" sz="2800" dirty="0">
                <a:latin typeface="Times New Roman" pitchFamily="18" charset="0"/>
                <a:cs typeface="Times New Roman" pitchFamily="18" charset="0"/>
              </a:rPr>
              <a:t>Helps eliminate the previous bureaucratic state</a:t>
            </a:r>
          </a:p>
          <a:p>
            <a:pPr marL="342900" indent="-342900">
              <a:buFont typeface="Wingdings" pitchFamily="2" charset="2"/>
              <a:buChar char="ü"/>
            </a:pPr>
            <a:r>
              <a:rPr lang="en-US" sz="2800" dirty="0">
                <a:latin typeface="Times New Roman" pitchFamily="18" charset="0"/>
                <a:cs typeface="Times New Roman" pitchFamily="18" charset="0"/>
              </a:rPr>
              <a:t>GM wants an accountable, responsible culture with no silo mentality</a:t>
            </a:r>
          </a:p>
          <a:p>
            <a:endParaRPr lang="en-US" dirty="0"/>
          </a:p>
        </p:txBody>
      </p:sp>
    </p:spTree>
    <p:extLst>
      <p:ext uri="{BB962C8B-B14F-4D97-AF65-F5344CB8AC3E}">
        <p14:creationId xmlns:p14="http://schemas.microsoft.com/office/powerpoint/2010/main" val="188777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52401"/>
            <a:ext cx="8610600" cy="1066801"/>
          </a:xfrm>
        </p:spPr>
        <p:txBody>
          <a:bodyPr/>
          <a:lstStyle/>
          <a:p>
            <a:pPr algn="ctr"/>
            <a:r>
              <a:rPr lang="en-US" sz="4400" dirty="0">
                <a:latin typeface="Times New Roman" pitchFamily="18" charset="0"/>
                <a:cs typeface="Times New Roman" pitchFamily="18" charset="0"/>
              </a:rPr>
              <a:t>Alignment</a:t>
            </a:r>
          </a:p>
        </p:txBody>
      </p:sp>
      <p:sp>
        <p:nvSpPr>
          <p:cNvPr id="3" name="Subtitle 2"/>
          <p:cNvSpPr>
            <a:spLocks noGrp="1"/>
          </p:cNvSpPr>
          <p:nvPr>
            <p:ph type="subTitle" idx="1"/>
          </p:nvPr>
        </p:nvSpPr>
        <p:spPr>
          <a:xfrm>
            <a:off x="1828800" y="1295400"/>
            <a:ext cx="8610600" cy="5334000"/>
          </a:xfrm>
        </p:spPr>
        <p:txBody>
          <a:bodyPr>
            <a:normAutofit fontScale="77500" lnSpcReduction="20000"/>
          </a:bodyPr>
          <a:lstStyle/>
          <a:p>
            <a:pPr marL="342900" indent="-342900">
              <a:buFont typeface="Wingdings" pitchFamily="2" charset="2"/>
              <a:buChar char="ü"/>
            </a:pPr>
            <a:r>
              <a:rPr lang="en-US" sz="3000" dirty="0">
                <a:latin typeface="Times New Roman" pitchFamily="18" charset="0"/>
                <a:cs typeface="Times New Roman" pitchFamily="18" charset="0"/>
              </a:rPr>
              <a:t>Aligning the vision, mission, values, and strategies must operate alongside the change management plan</a:t>
            </a:r>
          </a:p>
          <a:p>
            <a:pPr marL="342900" indent="-342900">
              <a:buFont typeface="Wingdings" pitchFamily="2" charset="2"/>
              <a:buChar char="ü"/>
            </a:pPr>
            <a:r>
              <a:rPr lang="en-US" sz="3000" dirty="0">
                <a:latin typeface="Times New Roman" pitchFamily="18" charset="0"/>
                <a:cs typeface="Times New Roman" pitchFamily="18" charset="0"/>
              </a:rPr>
              <a:t>It will drive the organization towards the objectives that it desires</a:t>
            </a:r>
          </a:p>
          <a:p>
            <a:pPr marL="342900" indent="-342900">
              <a:buFont typeface="Wingdings" pitchFamily="2" charset="2"/>
              <a:buChar char="ü"/>
            </a:pPr>
            <a:r>
              <a:rPr lang="en-US" sz="3000" dirty="0">
                <a:latin typeface="Times New Roman" pitchFamily="18" charset="0"/>
                <a:cs typeface="Times New Roman" pitchFamily="18" charset="0"/>
              </a:rPr>
              <a:t>The change management plan entails changing the organization's culture</a:t>
            </a:r>
          </a:p>
          <a:p>
            <a:pPr marL="342900" indent="-342900">
              <a:buFont typeface="Wingdings" pitchFamily="2" charset="2"/>
              <a:buChar char="ü"/>
            </a:pPr>
            <a:r>
              <a:rPr lang="en-US" sz="3000" dirty="0">
                <a:latin typeface="Times New Roman" pitchFamily="18" charset="0"/>
                <a:cs typeface="Times New Roman" pitchFamily="18" charset="0"/>
              </a:rPr>
              <a:t>The desired corporate culture seeks several elements</a:t>
            </a:r>
          </a:p>
          <a:p>
            <a:pPr marL="342900" indent="-342900">
              <a:buFont typeface="Wingdings" pitchFamily="2" charset="2"/>
              <a:buChar char="ü"/>
            </a:pPr>
            <a:r>
              <a:rPr lang="en-US" sz="3000" dirty="0">
                <a:latin typeface="Times New Roman" pitchFamily="18" charset="0"/>
                <a:cs typeface="Times New Roman" pitchFamily="18" charset="0"/>
              </a:rPr>
              <a:t>GM’s vision statement desires that the company should become the most valued</a:t>
            </a:r>
          </a:p>
          <a:p>
            <a:pPr marL="342900" indent="-342900">
              <a:buFont typeface="Wingdings" pitchFamily="2" charset="2"/>
              <a:buChar char="ü"/>
            </a:pPr>
            <a:r>
              <a:rPr lang="en-US" sz="3000" dirty="0">
                <a:latin typeface="Times New Roman" pitchFamily="18" charset="0"/>
                <a:cs typeface="Times New Roman" pitchFamily="18" charset="0"/>
              </a:rPr>
              <a:t>The change management plan will help oversee that the plan goes into fruition</a:t>
            </a:r>
          </a:p>
          <a:p>
            <a:pPr marL="342900" indent="-342900">
              <a:buFont typeface="Wingdings" pitchFamily="2" charset="2"/>
              <a:buChar char="ü"/>
            </a:pPr>
            <a:r>
              <a:rPr lang="en-US" sz="3000" dirty="0">
                <a:latin typeface="Times New Roman" pitchFamily="18" charset="0"/>
                <a:cs typeface="Times New Roman" pitchFamily="18" charset="0"/>
              </a:rPr>
              <a:t>GM’s mission statement seeks to create loyalty to their brands through innovation</a:t>
            </a:r>
          </a:p>
          <a:p>
            <a:pPr marL="342900" indent="-342900">
              <a:buFont typeface="Wingdings" pitchFamily="2" charset="2"/>
              <a:buChar char="ü"/>
            </a:pPr>
            <a:r>
              <a:rPr lang="en-US" sz="3000" dirty="0">
                <a:latin typeface="Times New Roman" pitchFamily="18" charset="0"/>
                <a:cs typeface="Times New Roman" pitchFamily="18" charset="0"/>
              </a:rPr>
              <a:t>Innovation is a key desire for the company</a:t>
            </a:r>
          </a:p>
          <a:p>
            <a:endParaRPr lang="en-US" dirty="0"/>
          </a:p>
        </p:txBody>
      </p:sp>
    </p:spTree>
    <p:extLst>
      <p:ext uri="{BB962C8B-B14F-4D97-AF65-F5344CB8AC3E}">
        <p14:creationId xmlns:p14="http://schemas.microsoft.com/office/powerpoint/2010/main" val="4110443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52401"/>
            <a:ext cx="8610600" cy="1066801"/>
          </a:xfrm>
        </p:spPr>
        <p:txBody>
          <a:bodyPr/>
          <a:lstStyle/>
          <a:p>
            <a:pPr algn="ctr"/>
            <a:r>
              <a:rPr lang="en-US" sz="4400" dirty="0">
                <a:latin typeface="Times New Roman" pitchFamily="18" charset="0"/>
                <a:cs typeface="Times New Roman" pitchFamily="18" charset="0"/>
              </a:rPr>
              <a:t>Alignment</a:t>
            </a:r>
          </a:p>
        </p:txBody>
      </p:sp>
      <p:sp>
        <p:nvSpPr>
          <p:cNvPr id="3" name="Subtitle 2"/>
          <p:cNvSpPr>
            <a:spLocks noGrp="1"/>
          </p:cNvSpPr>
          <p:nvPr>
            <p:ph type="subTitle" idx="1"/>
          </p:nvPr>
        </p:nvSpPr>
        <p:spPr>
          <a:xfrm>
            <a:off x="1828800" y="1295400"/>
            <a:ext cx="8610600" cy="5334000"/>
          </a:xfrm>
        </p:spPr>
        <p:txBody>
          <a:bodyPr>
            <a:noAutofit/>
          </a:bodyPr>
          <a:lstStyle/>
          <a:p>
            <a:pPr marL="342900" indent="-342900">
              <a:buFont typeface="Wingdings" pitchFamily="2" charset="2"/>
              <a:buChar char="ü"/>
            </a:pPr>
            <a:r>
              <a:rPr lang="en-US" sz="2800" dirty="0">
                <a:latin typeface="Times New Roman" pitchFamily="18" charset="0"/>
                <a:cs typeface="Times New Roman" pitchFamily="18" charset="0"/>
              </a:rPr>
              <a:t>Aligning this mission statement with the change management plan will ensure success</a:t>
            </a:r>
          </a:p>
          <a:p>
            <a:pPr marL="342900" indent="-342900">
              <a:buFont typeface="Wingdings" pitchFamily="2" charset="2"/>
              <a:buChar char="ü"/>
            </a:pPr>
            <a:r>
              <a:rPr lang="en-US" sz="2800" dirty="0">
                <a:latin typeface="Times New Roman" pitchFamily="18" charset="0"/>
                <a:cs typeface="Times New Roman" pitchFamily="18" charset="0"/>
              </a:rPr>
              <a:t>Aligns with the organization’s other values like doing the right things</a:t>
            </a:r>
          </a:p>
          <a:p>
            <a:pPr marL="342900" indent="-342900">
              <a:buFont typeface="Wingdings" pitchFamily="2" charset="2"/>
              <a:buChar char="ü"/>
            </a:pPr>
            <a:r>
              <a:rPr lang="en-US" sz="2800" dirty="0">
                <a:latin typeface="Times New Roman" pitchFamily="18" charset="0"/>
                <a:cs typeface="Times New Roman" pitchFamily="18" charset="0"/>
              </a:rPr>
              <a:t>GM’s strategy is to encourage urgency and accountability among executives</a:t>
            </a:r>
          </a:p>
          <a:p>
            <a:pPr marL="342900" indent="-342900">
              <a:buFont typeface="Wingdings" pitchFamily="2" charset="2"/>
              <a:buChar char="ü"/>
            </a:pPr>
            <a:r>
              <a:rPr lang="en-US" sz="2800" dirty="0">
                <a:latin typeface="Times New Roman" pitchFamily="18" charset="0"/>
                <a:cs typeface="Times New Roman" pitchFamily="18" charset="0"/>
              </a:rPr>
              <a:t>It encourages accountability and a sense of urgency</a:t>
            </a:r>
          </a:p>
          <a:p>
            <a:pPr marL="342900" indent="-342900">
              <a:buFont typeface="Wingdings" pitchFamily="2" charset="2"/>
              <a:buChar char="ü"/>
            </a:pPr>
            <a:r>
              <a:rPr lang="en-US" sz="2800" dirty="0">
                <a:latin typeface="Times New Roman" pitchFamily="18" charset="0"/>
                <a:cs typeface="Times New Roman" pitchFamily="18" charset="0"/>
              </a:rPr>
              <a:t>Aligning a company's strategies with culture increases productivity</a:t>
            </a:r>
          </a:p>
          <a:p>
            <a:pPr marL="342900" indent="-342900">
              <a:buFont typeface="Wingdings" pitchFamily="2" charset="2"/>
              <a:buChar char="ü"/>
            </a:pPr>
            <a:r>
              <a:rPr lang="en-US" sz="2800" dirty="0">
                <a:latin typeface="Times New Roman" pitchFamily="18" charset="0"/>
                <a:cs typeface="Times New Roman" pitchFamily="18" charset="0"/>
              </a:rPr>
              <a:t>It is important for leaders to align the company's visions, mission, and strategies with the change plans</a:t>
            </a:r>
          </a:p>
        </p:txBody>
      </p:sp>
    </p:spTree>
    <p:extLst>
      <p:ext uri="{BB962C8B-B14F-4D97-AF65-F5344CB8AC3E}">
        <p14:creationId xmlns:p14="http://schemas.microsoft.com/office/powerpoint/2010/main" val="3330817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52401"/>
            <a:ext cx="8610600" cy="1066801"/>
          </a:xfrm>
        </p:spPr>
        <p:txBody>
          <a:bodyPr/>
          <a:lstStyle/>
          <a:p>
            <a:pPr algn="ctr"/>
            <a:r>
              <a:rPr lang="en-US" sz="4400" dirty="0">
                <a:latin typeface="Times New Roman" pitchFamily="18" charset="0"/>
                <a:cs typeface="Times New Roman" pitchFamily="18" charset="0"/>
              </a:rPr>
              <a:t>REFERENCES </a:t>
            </a:r>
          </a:p>
        </p:txBody>
      </p:sp>
      <p:sp>
        <p:nvSpPr>
          <p:cNvPr id="3" name="Subtitle 2"/>
          <p:cNvSpPr>
            <a:spLocks noGrp="1"/>
          </p:cNvSpPr>
          <p:nvPr>
            <p:ph type="subTitle" idx="1"/>
          </p:nvPr>
        </p:nvSpPr>
        <p:spPr>
          <a:xfrm>
            <a:off x="1828800" y="1295400"/>
            <a:ext cx="8610600" cy="5334000"/>
          </a:xfrm>
        </p:spPr>
        <p:txBody>
          <a:bodyPr/>
          <a:lstStyle/>
          <a:p>
            <a:r>
              <a:rPr lang="en-US" dirty="0"/>
              <a:t>Bass, B. M., &amp; </a:t>
            </a:r>
            <a:r>
              <a:rPr lang="en-US" dirty="0" err="1"/>
              <a:t>Avolio</a:t>
            </a:r>
            <a:r>
              <a:rPr lang="en-US" dirty="0"/>
              <a:t>, B. J. (1994). Improving organizational effectiveness through transformational leadership. Thousand Oaks, California: Sage.</a:t>
            </a:r>
          </a:p>
          <a:p>
            <a:r>
              <a:rPr lang="en-US" dirty="0" err="1"/>
              <a:t>Sluyter</a:t>
            </a:r>
            <a:r>
              <a:rPr lang="en-US" dirty="0"/>
              <a:t>, G. V. (1998). Improving organizational performance: A practical guidebook for the human services field. Thousand Oaks </a:t>
            </a:r>
            <a:r>
              <a:rPr lang="en-US" dirty="0" err="1"/>
              <a:t>u.a</a:t>
            </a:r>
            <a:r>
              <a:rPr lang="en-US" dirty="0"/>
              <a:t>: Sage Publications.</a:t>
            </a:r>
          </a:p>
          <a:p>
            <a:r>
              <a:rPr lang="en-US" dirty="0" err="1"/>
              <a:t>Druckman</a:t>
            </a:r>
            <a:r>
              <a:rPr lang="en-US" dirty="0"/>
              <a:t>, D., Singer, J. E., Van, C. H. P., &amp; National Research Council (U.S.). (1997). Enhancing organizational performance. Washington, D.C: National Academy Press.</a:t>
            </a:r>
          </a:p>
          <a:p>
            <a:endParaRPr lang="en-US" dirty="0"/>
          </a:p>
        </p:txBody>
      </p:sp>
    </p:spTree>
    <p:extLst>
      <p:ext uri="{BB962C8B-B14F-4D97-AF65-F5344CB8AC3E}">
        <p14:creationId xmlns:p14="http://schemas.microsoft.com/office/powerpoint/2010/main" val="253361225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4</TotalTime>
  <Words>1492</Words>
  <Application>Microsoft Office PowerPoint</Application>
  <PresentationFormat>Widescreen</PresentationFormat>
  <Paragraphs>90</Paragraphs>
  <Slides>10</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Century Gothic</vt:lpstr>
      <vt:lpstr>Times New Roman</vt:lpstr>
      <vt:lpstr>Wingdings</vt:lpstr>
      <vt:lpstr>Wingdings 3</vt:lpstr>
      <vt:lpstr>Slice</vt:lpstr>
      <vt:lpstr>Improving Organization Culture</vt:lpstr>
      <vt:lpstr>Assessment of Culture </vt:lpstr>
      <vt:lpstr>Assessment of Culture </vt:lpstr>
      <vt:lpstr>Change Management Plan</vt:lpstr>
      <vt:lpstr>Change Management Plan</vt:lpstr>
      <vt:lpstr>Desired Outcome</vt:lpstr>
      <vt:lpstr>Alignment</vt:lpstr>
      <vt:lpstr>Alignment</vt:lpstr>
      <vt:lpstr>REFERENCES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Organization Culture</dc:title>
  <dc:creator>Quarles, Queenneidra</dc:creator>
  <cp:lastModifiedBy>Quarles, Queenneidra</cp:lastModifiedBy>
  <cp:revision>1</cp:revision>
  <dcterms:created xsi:type="dcterms:W3CDTF">2020-05-05T00:42:52Z</dcterms:created>
  <dcterms:modified xsi:type="dcterms:W3CDTF">2020-05-05T00:47:15Z</dcterms:modified>
</cp:coreProperties>
</file>