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notesMasterIdLst>
    <p:notesMasterId r:id="rId15"/>
  </p:notesMasterIdLst>
  <p:sldIdLst>
    <p:sldId id="299" r:id="rId2"/>
    <p:sldId id="300" r:id="rId3"/>
    <p:sldId id="304" r:id="rId4"/>
    <p:sldId id="257" r:id="rId5"/>
    <p:sldId id="305" r:id="rId6"/>
    <p:sldId id="301" r:id="rId7"/>
    <p:sldId id="302" r:id="rId8"/>
    <p:sldId id="303" r:id="rId9"/>
    <p:sldId id="292" r:id="rId10"/>
    <p:sldId id="296" r:id="rId11"/>
    <p:sldId id="298" r:id="rId12"/>
    <p:sldId id="266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9E518B-463B-4D7F-BB57-5ED52378568F}" v="4" dt="2019-05-29T01:19:27.7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5833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7ACB2-4D88-44B6-8535-4FD3D31C63D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146A2-E27E-4678-86BB-3F773FE97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263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642649-65C8-482B-AEDE-E62459701C0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6721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068260-7764-471C-B4BA-D722A74EF6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120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EBACE7-4CFB-452F-B6BF-FA3EA319C70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030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8B2FB3-5FD3-43F0-B52E-B39CCA17915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016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CA7130-4C7F-48CD-8A47-77BEBFC78FB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414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4980C9-FDDE-420C-A390-E9F69373022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307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219456" y="146304"/>
            <a:ext cx="11753088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18979" y="381001"/>
            <a:ext cx="109728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44800" y="2819400"/>
            <a:ext cx="8746979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7416801" y="6508750"/>
            <a:ext cx="4002617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0839C663-7B18-4006-9CDA-DE7712AACBBF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11518900" y="6508750"/>
            <a:ext cx="618067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14F4314-64A4-4251-BB4F-80CE02D22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2133600" y="6508750"/>
            <a:ext cx="5209117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7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2A8FC-43B0-4F7E-BC9D-581EB05CA4AA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BA950-F229-4D81-818A-06E46E52F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35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7FB44-08A1-4B66-B954-F73AD2969306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24052-A1D6-40E6-8B13-F0D84514B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849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5284" y="1423989"/>
            <a:ext cx="10668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4A03CC-21E4-4452-B58D-26D27298C6B9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40DF6B-C2C9-4661-90D1-BD6DFE6211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96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3501" y="3267076"/>
            <a:ext cx="987636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498230"/>
            <a:ext cx="103632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287713"/>
            <a:ext cx="103632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7416801" y="6513514"/>
            <a:ext cx="4002617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44F54258-B691-4FCC-B270-D2DA2F6BA7E1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11518900" y="6513514"/>
            <a:ext cx="618067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7C359415-ABFC-4BC9-8E39-5C9FFB339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2133600" y="6513514"/>
            <a:ext cx="5209117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073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85284" y="1423989"/>
            <a:ext cx="10668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45920"/>
            <a:ext cx="53848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45920"/>
            <a:ext cx="53848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64E6DB-AAFB-4ED3-919D-103F60CC5A0A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521018" y="6515100"/>
            <a:ext cx="620183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A6D993-B15A-4507-AFA8-508CBA666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25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3385" y="2165351"/>
            <a:ext cx="4997449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6400801" y="2165351"/>
            <a:ext cx="499956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948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75C8A0-92AC-48F0-908A-CC6911601C1D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21018" y="6515100"/>
            <a:ext cx="620183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8BCA0F-A1A4-4C95-A900-2EEECEDCB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22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85284" y="1423989"/>
            <a:ext cx="10668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321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FF9D29-F625-491C-95C4-CE2F55DFA36A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B15780-FE1D-4619-B24C-9C47DF77A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30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4FB1E-E036-47EA-AB44-2C70BAABC8B3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BB4C3-B29F-4768-AFF8-FDB3F882D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630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743700" y="1057276"/>
            <a:ext cx="4997451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7515" y="304800"/>
            <a:ext cx="524256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17515" y="1107560"/>
            <a:ext cx="524256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2209800"/>
            <a:ext cx="11555275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7416801" y="6513514"/>
            <a:ext cx="4002617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426C80E0-B8E7-411F-B66B-039459361F75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11518900" y="6513514"/>
            <a:ext cx="618067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2C70F1A-DB87-447D-B99F-4DF26CF37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133600" y="6513514"/>
            <a:ext cx="5209117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3791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3924" y="4724400"/>
            <a:ext cx="73152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53924" y="5388937"/>
            <a:ext cx="73152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06400" y="249864"/>
            <a:ext cx="113792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7416801" y="6508750"/>
            <a:ext cx="4002617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1CFF592D-BA79-4438-AF2E-D3B5980E9E98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11518900" y="6508750"/>
            <a:ext cx="618067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F1C0D760-A2D1-46B5-9A73-A6E438017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2133600" y="6508750"/>
            <a:ext cx="5209117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0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219456" y="147085"/>
            <a:ext cx="11747795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727200" y="6400800"/>
            <a:ext cx="5615517" cy="274638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16801" y="6400800"/>
            <a:ext cx="4002617" cy="274638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fld id="{DFE44B6C-144C-42FF-89DF-5558942BD976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518900" y="6515100"/>
            <a:ext cx="618067" cy="27305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9BB71F56-67E1-4716-92A0-33D0A58E2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54000"/>
            <a:ext cx="109728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5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09600" y="16462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30730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81BA6-F83F-4A30-AA14-530002DA5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Analysis to Policy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1470AD7-3FE7-4ED2-AD86-354419075E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9852" y="2698121"/>
            <a:ext cx="4272295" cy="3051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844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Issues for analysis: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“Satisficing” behavior by most analysts</a:t>
            </a:r>
          </a:p>
          <a:p>
            <a:r>
              <a:rPr lang="en-US" altLang="en-US"/>
              <a:t>Difficult to overcome existing mind sets of analysts</a:t>
            </a:r>
          </a:p>
          <a:p>
            <a:r>
              <a:rPr lang="en-US" altLang="en-US"/>
              <a:t>Many improved techniques take more time, and time is the enemy for most analysts. </a:t>
            </a:r>
          </a:p>
          <a:p>
            <a:r>
              <a:rPr lang="en-US" altLang="en-US"/>
              <a:t>Some techniques – such as Red Teams &amp; A Team/B Team – take more personnel.</a:t>
            </a:r>
          </a:p>
        </p:txBody>
      </p:sp>
    </p:spTree>
    <p:extLst>
      <p:ext uri="{BB962C8B-B14F-4D97-AF65-F5344CB8AC3E}">
        <p14:creationId xmlns:p14="http://schemas.microsoft.com/office/powerpoint/2010/main" val="3950315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Ongoing Issues</a:t>
            </a:r>
          </a:p>
        </p:txBody>
      </p:sp>
      <p:sp>
        <p:nvSpPr>
          <p:cNvPr id="3584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latin typeface="Times New Roman" pitchFamily="18" charset="0"/>
              </a:rPr>
              <a:t>As “national” vs. “tactical” distinction blurs, intelligence agencies and military share systems, and compete for priority.  Who leads?</a:t>
            </a:r>
          </a:p>
          <a:p>
            <a:r>
              <a:rPr lang="en-US" altLang="en-US">
                <a:latin typeface="Times New Roman" pitchFamily="18" charset="0"/>
              </a:rPr>
              <a:t>How to shift from a culture of ‘means’ to one of ‘targets’:  “To a hammer, every problem looks like a nail.”</a:t>
            </a:r>
          </a:p>
          <a:p>
            <a:r>
              <a:rPr lang="en-US" altLang="en-US">
                <a:latin typeface="Times New Roman" pitchFamily="18" charset="0"/>
              </a:rPr>
              <a:t>Does relationship between intelligence agencies and policy makers need to change?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297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Should intelligence agencies be involved in policy making?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>
                <a:latin typeface="Calibri" pitchFamily="34" charset="0"/>
              </a:rPr>
              <a:t>Under US system, there is a sharp line between intelligence and policy making.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>
                <a:latin typeface="Calibri" pitchFamily="34" charset="0"/>
              </a:rPr>
              <a:t>The US Intelligence Community (IC) supports policy makers, but does not recommend policy.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>
                <a:latin typeface="Calibri" pitchFamily="34" charset="0"/>
              </a:rPr>
              <a:t>Although IC cannot meddle in policy, nothing stops policy makers from involving themselves in intelligence matters.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>
                <a:latin typeface="Calibri" pitchFamily="34" charset="0"/>
              </a:rPr>
              <a:t>For example, policy makers can reject specific intelligence assessments, but the IC cannot reject policy maker decisions.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>
              <a:latin typeface="Calibri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>
              <a:latin typeface="Calibri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70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Pros &amp; Cons for Intelligence Involvement in Policy</a:t>
            </a:r>
          </a:p>
        </p:txBody>
      </p:sp>
      <p:sp>
        <p:nvSpPr>
          <p:cNvPr id="37891" name="Content Placeholder 4"/>
          <p:cNvSpPr>
            <a:spLocks noGrp="1"/>
          </p:cNvSpPr>
          <p:nvPr>
            <p:ph sz="half" idx="1"/>
          </p:nvPr>
        </p:nvSpPr>
        <p:spPr>
          <a:xfrm>
            <a:off x="1981200" y="1646238"/>
            <a:ext cx="4038600" cy="4525962"/>
          </a:xfrm>
        </p:spPr>
        <p:txBody>
          <a:bodyPr/>
          <a:lstStyle/>
          <a:p>
            <a:pPr eaLnBrk="1" hangingPunct="1"/>
            <a:r>
              <a:rPr lang="en-US" altLang="en-US" sz="4000"/>
              <a:t>Pro</a:t>
            </a:r>
          </a:p>
          <a:p>
            <a:pPr eaLnBrk="1" hangingPunct="1"/>
            <a:r>
              <a:rPr lang="en-US" altLang="en-US"/>
              <a:t>Analysts should know the environment better and how specific policies can impact it.</a:t>
            </a:r>
          </a:p>
          <a:p>
            <a:pPr eaLnBrk="1" hangingPunct="1"/>
            <a:r>
              <a:rPr lang="en-US" altLang="en-US"/>
              <a:t>Can help adapt policies ‘on the fly.’</a:t>
            </a:r>
          </a:p>
          <a:p>
            <a:pPr eaLnBrk="1" hangingPunct="1"/>
            <a:endParaRPr lang="en-US" altLang="en-US"/>
          </a:p>
        </p:txBody>
      </p:sp>
      <p:sp>
        <p:nvSpPr>
          <p:cNvPr id="37892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646238"/>
            <a:ext cx="4038600" cy="4525962"/>
          </a:xfrm>
        </p:spPr>
        <p:txBody>
          <a:bodyPr/>
          <a:lstStyle/>
          <a:p>
            <a:pPr eaLnBrk="1" hangingPunct="1"/>
            <a:r>
              <a:rPr lang="en-US" altLang="en-US" sz="4000"/>
              <a:t>Con</a:t>
            </a:r>
          </a:p>
          <a:p>
            <a:pPr eaLnBrk="1" hangingPunct="1"/>
            <a:r>
              <a:rPr lang="en-US" altLang="en-US"/>
              <a:t>If IC agencies become too involved in policy, will it twist their analysis?</a:t>
            </a:r>
          </a:p>
          <a:p>
            <a:pPr eaLnBrk="1" hangingPunct="1"/>
            <a:r>
              <a:rPr lang="en-US" altLang="en-US"/>
              <a:t>Previous US IC agency involvement in operations have had a very mixed record.</a:t>
            </a:r>
          </a:p>
        </p:txBody>
      </p:sp>
    </p:spTree>
    <p:extLst>
      <p:ext uri="{BB962C8B-B14F-4D97-AF65-F5344CB8AC3E}">
        <p14:creationId xmlns:p14="http://schemas.microsoft.com/office/powerpoint/2010/main" val="3997367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5631B9F-6C48-493E-B59D-D291DA86B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best analysis in the world does not matter if it does not impact policy.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D446A37E-2727-48DC-A69C-87DB351CE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4434" y="2232837"/>
            <a:ext cx="6379535" cy="357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100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D64AA-1F75-468A-A48A-7FF628A9E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get from Point A to Point B?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AF21435-25B6-4E48-AC2E-73C390800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24300" y="2084774"/>
            <a:ext cx="4856076" cy="3637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87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>
                <a:solidFill>
                  <a:srgbClr val="FFFF00"/>
                </a:solidFill>
              </a:rPr>
              <a:t>Intelligence Cycle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800600" y="1905001"/>
            <a:ext cx="2286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Planning &amp; Directing</a:t>
            </a:r>
          </a:p>
        </p:txBody>
      </p:sp>
      <p:sp>
        <p:nvSpPr>
          <p:cNvPr id="11268" name="AutoShap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 rot="2847003">
            <a:off x="7150894" y="1916907"/>
            <a:ext cx="1214438" cy="733425"/>
          </a:xfrm>
          <a:prstGeom prst="curvedDown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086600" y="3200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Collection</a:t>
            </a:r>
          </a:p>
        </p:txBody>
      </p:sp>
      <p:sp>
        <p:nvSpPr>
          <p:cNvPr id="11270" name="AutoShap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 rot="4554225">
            <a:off x="8598694" y="3745707"/>
            <a:ext cx="1214438" cy="733425"/>
          </a:xfrm>
          <a:prstGeom prst="curvedDown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7620000" y="4724401"/>
            <a:ext cx="1981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Processing &amp;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Exploitation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724400" y="3579813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Feedback</a:t>
            </a:r>
          </a:p>
        </p:txBody>
      </p:sp>
      <p:sp>
        <p:nvSpPr>
          <p:cNvPr id="11273" name="Lin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4114800"/>
            <a:ext cx="1219200" cy="8382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74" name="Line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3581400"/>
            <a:ext cx="838200" cy="1524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75" name="Line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2667000"/>
            <a:ext cx="381000" cy="8382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76" name="Line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4267200"/>
            <a:ext cx="838200" cy="7620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2209800" y="29718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Dissemination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3276600" y="5257801"/>
            <a:ext cx="2057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Analysis and Production</a:t>
            </a:r>
          </a:p>
        </p:txBody>
      </p:sp>
      <p:sp>
        <p:nvSpPr>
          <p:cNvPr id="11279" name="Line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10000" y="3429000"/>
            <a:ext cx="914400" cy="3810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80" name="AutoShape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 rot="15617410">
            <a:off x="1739900" y="4203700"/>
            <a:ext cx="1600200" cy="533400"/>
          </a:xfrm>
          <a:prstGeom prst="curvedDownArrow">
            <a:avLst>
              <a:gd name="adj1" fmla="val 60000"/>
              <a:gd name="adj2" fmla="val 12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4113" name="AutoShape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 rot="18734801">
            <a:off x="3278981" y="1750219"/>
            <a:ext cx="1398588" cy="793750"/>
          </a:xfrm>
          <a:prstGeom prst="curvedDownArrow">
            <a:avLst>
              <a:gd name="adj1" fmla="val 35240"/>
              <a:gd name="adj2" fmla="val 7048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282" name="AutoShape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 rot="10613120">
            <a:off x="4875213" y="5724526"/>
            <a:ext cx="2590800" cy="733425"/>
          </a:xfrm>
          <a:prstGeom prst="curvedDownArrow">
            <a:avLst>
              <a:gd name="adj1" fmla="val 46020"/>
              <a:gd name="adj2" fmla="val 14129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52292" y="1036638"/>
            <a:ext cx="1925046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Requirements</a:t>
            </a:r>
          </a:p>
        </p:txBody>
      </p:sp>
      <p:sp>
        <p:nvSpPr>
          <p:cNvPr id="3" name="Arrow: Down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91200" y="1405970"/>
            <a:ext cx="304800" cy="4990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696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963C3-D602-4297-B292-1344F5BAC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 an analyst, you need to be concerned about dissemination.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4FF54A-C48E-4F1F-8162-04F613CFAE8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Where products go</a:t>
            </a:r>
          </a:p>
          <a:p>
            <a:r>
              <a:rPr lang="en-US" dirty="0"/>
              <a:t>Filters and roadblocks</a:t>
            </a:r>
          </a:p>
          <a:p>
            <a:r>
              <a:rPr lang="en-US" dirty="0"/>
              <a:t>Speed versus certainty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73113E-893D-4BE1-A912-DB84580E169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E9EF3BB-8A67-4365-836E-D1CA9ABB74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472" y="1806000"/>
            <a:ext cx="5119056" cy="401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17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A564E-1E39-436F-B09F-615676139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Important to know what kind of products users want: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ED913-E462-4684-98FD-C4EB6643B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Written</a:t>
            </a:r>
          </a:p>
          <a:p>
            <a:r>
              <a:rPr lang="en-US" dirty="0"/>
              <a:t>Face-to-face</a:t>
            </a:r>
          </a:p>
          <a:p>
            <a:r>
              <a:rPr lang="en-US" dirty="0"/>
              <a:t>Video</a:t>
            </a:r>
          </a:p>
          <a:p>
            <a:r>
              <a:rPr lang="en-US" dirty="0"/>
              <a:t>The infamous Power Point</a:t>
            </a:r>
          </a:p>
          <a:p>
            <a:r>
              <a:rPr lang="en-US" dirty="0"/>
              <a:t>All of the above?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BD5DEC-A7C9-4F6C-B51F-B0BC971AB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2065" y="1671364"/>
            <a:ext cx="5329413" cy="377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144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1CFCB-D86E-477D-838F-11F8952A7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Even with good products, users can ignore them.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18A82EB-B35C-4645-BC8F-2F0C4812E1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0961" y="1895221"/>
            <a:ext cx="5462676" cy="4335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771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88BE6-73EE-48CF-A6A7-84A7599BC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of being Heard: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08189-6B45-4E3E-8203-06B6657B7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Routine briefings</a:t>
            </a:r>
          </a:p>
          <a:p>
            <a:r>
              <a:rPr lang="en-US" dirty="0"/>
              <a:t>Firm procedures in place for emergency briefs</a:t>
            </a:r>
          </a:p>
          <a:p>
            <a:r>
              <a:rPr lang="en-US" dirty="0"/>
              <a:t>MAKE IT WORTH THEIR TIME!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E0C59F-986E-4AD1-B082-802735AAB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2" y="3909219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36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 broader issue: what is valued?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What is the focus of your agency/center?</a:t>
            </a:r>
          </a:p>
          <a:p>
            <a:r>
              <a:rPr lang="en-US" altLang="en-US" dirty="0"/>
              <a:t>Too much focus on a particular target set can lead to gaps elsewhere.</a:t>
            </a:r>
          </a:p>
          <a:p>
            <a:r>
              <a:rPr lang="en-US" altLang="en-US" dirty="0"/>
              <a:t>Centers typically focus on the short term.</a:t>
            </a:r>
          </a:p>
          <a:p>
            <a:pPr>
              <a:buFont typeface="Wingdings 2" pitchFamily="18" charset="2"/>
              <a:buNone/>
            </a:pPr>
            <a:r>
              <a:rPr lang="en-US" altLang="en-US" dirty="0"/>
              <a:t>    -- Tactical rather than strategic</a:t>
            </a:r>
          </a:p>
          <a:p>
            <a:pPr>
              <a:buFont typeface="Wingdings 2" pitchFamily="18" charset="2"/>
              <a:buNone/>
            </a:pPr>
            <a:r>
              <a:rPr lang="en-US" altLang="en-US" dirty="0"/>
              <a:t>    --  Who does the long-term analysis?</a:t>
            </a:r>
          </a:p>
          <a:p>
            <a:r>
              <a:rPr lang="en-US" altLang="en-US" dirty="0"/>
              <a:t>Do centers simply add to coordination problems; more actors?</a:t>
            </a:r>
          </a:p>
          <a:p>
            <a:r>
              <a:rPr lang="en-US" altLang="en-US" dirty="0"/>
              <a:t>How are personnel assigned?</a:t>
            </a:r>
          </a:p>
        </p:txBody>
      </p:sp>
    </p:spTree>
    <p:extLst>
      <p:ext uri="{BB962C8B-B14F-4D97-AF65-F5344CB8AC3E}">
        <p14:creationId xmlns:p14="http://schemas.microsoft.com/office/powerpoint/2010/main" val="2269161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113</TotalTime>
  <Words>458</Words>
  <Application>Microsoft Office PowerPoint</Application>
  <PresentationFormat>Widescreen</PresentationFormat>
  <Paragraphs>63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Rockwell</vt:lpstr>
      <vt:lpstr>Times New Roman</vt:lpstr>
      <vt:lpstr>Wingdings 2</vt:lpstr>
      <vt:lpstr>Foundry</vt:lpstr>
      <vt:lpstr>From Analysis to Policy</vt:lpstr>
      <vt:lpstr>The best analysis in the world does not matter if it does not impact policy.</vt:lpstr>
      <vt:lpstr>How do we get from Point A to Point B?</vt:lpstr>
      <vt:lpstr>Intelligence Cycle</vt:lpstr>
      <vt:lpstr>As an analyst, you need to be concerned about dissemination. </vt:lpstr>
      <vt:lpstr>Important to know what kind of products users want:</vt:lpstr>
      <vt:lpstr>Even with good products, users can ignore them.</vt:lpstr>
      <vt:lpstr>Ways of being Heard:</vt:lpstr>
      <vt:lpstr>A broader issue: what is valued?</vt:lpstr>
      <vt:lpstr>Issues for analysis:</vt:lpstr>
      <vt:lpstr>Ongoing Issues</vt:lpstr>
      <vt:lpstr>Should intelligence agencies be involved in policy making?</vt:lpstr>
      <vt:lpstr>Pros &amp; Cons for Intelligence Involvement in Policy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But…</dc:title>
  <dc:creator>lawrence cline</dc:creator>
  <cp:lastModifiedBy>Eunice</cp:lastModifiedBy>
  <cp:revision>11</cp:revision>
  <dcterms:created xsi:type="dcterms:W3CDTF">2018-12-30T02:22:03Z</dcterms:created>
  <dcterms:modified xsi:type="dcterms:W3CDTF">2020-04-15T05:17:10Z</dcterms:modified>
</cp:coreProperties>
</file>