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7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letter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uthor" initials="" lastIdx="1" clrIdx="0"/>
  <p:cmAuthor id="1" name="one" initials="o" lastIdx="8" clrIdx="1"/>
  <p:cmAuthor id="2" name="Jenn Shropshire" initials="JS" lastIdx="10" clrIdx="2"/>
  <p:cmAuthor id="3" name="Author" initials="AU" lastIdx="3" clrIdx="3"/>
  <p:cmAuthor id="4" name="Editor" initials="EN" lastIdx="3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CC00"/>
    <a:srgbClr val="FFFF81"/>
    <a:srgbClr val="FFFF9F"/>
    <a:srgbClr val="FFFF00"/>
    <a:srgbClr val="8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637" autoAdjust="0"/>
    <p:restoredTop sz="98327" autoAdjust="0"/>
  </p:normalViewPr>
  <p:slideViewPr>
    <p:cSldViewPr>
      <p:cViewPr>
        <p:scale>
          <a:sx n="66" d="100"/>
          <a:sy n="66" d="100"/>
        </p:scale>
        <p:origin x="-1854" y="-174"/>
      </p:cViewPr>
      <p:guideLst>
        <p:guide orient="horz" pos="4032"/>
        <p:guide orient="horz" pos="288"/>
        <p:guide orient="horz" pos="960"/>
        <p:guide orient="horz" pos="1056"/>
        <p:guide pos="432"/>
        <p:guide pos="532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906"/>
    </p:cViewPr>
  </p:sorterViewPr>
  <p:notesViewPr>
    <p:cSldViewPr>
      <p:cViewPr varScale="1">
        <p:scale>
          <a:sx n="75" d="100"/>
          <a:sy n="75" d="100"/>
        </p:scale>
        <p:origin x="-2136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9.xml"/><Relationship Id="rId2" Type="http://schemas.openxmlformats.org/officeDocument/2006/relationships/slide" Target="slides/slide14.xml"/><Relationship Id="rId1" Type="http://schemas.openxmlformats.org/officeDocument/2006/relationships/slide" Target="slides/slide3.xml"/><Relationship Id="rId4" Type="http://schemas.openxmlformats.org/officeDocument/2006/relationships/slide" Target="slides/slide2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1">
                <a:latin typeface="Arial" charset="0"/>
              </a:defRPr>
            </a:lvl1pPr>
          </a:lstStyle>
          <a:p>
            <a:pPr>
              <a:defRPr/>
            </a:pPr>
            <a:fld id="{FCC65371-3A6E-43F2-83E4-65E50C84BD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399830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2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2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1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2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1">
                <a:latin typeface="Arial" charset="0"/>
              </a:defRPr>
            </a:lvl1pPr>
          </a:lstStyle>
          <a:p>
            <a:pPr>
              <a:defRPr/>
            </a:pPr>
            <a:fld id="{1A8EBE03-0393-49BA-A66E-44A2ACB84C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951529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946F8-05E4-4021-B22A-1BE6E2C655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5795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A6203-6391-4030-97FB-08F68053F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5810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026C0-03DC-40B4-976D-273F1522CA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67493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53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0BF3C-D800-4537-AB1C-57E118ADDC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574531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53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61530-AC63-4E85-8DCC-CDD00A5CAF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46537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53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1285F-8103-4473-B397-C54727C577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529098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53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F786F-A26B-4A42-8454-798EB84FDD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389494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dirty="0" smtClean="0"/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AA0E0B-AE0B-4761-B80B-CC23D48B738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688955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  <a:latin typeface="Arial"/>
                <a:ea typeface="Calibri"/>
              </a:rPr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B24FD1-C3CE-4B89-A780-9288FC4185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55310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532A8-81E9-49B8-9479-FA543EABD3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56062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FA1C9-0771-4BF7-8157-C4956F3DCB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42656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FF7F6-2EBA-4C8F-8194-1ACF666BF1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07527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33600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0A469-C20A-4949-B894-4E6D40B6B8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57207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52600"/>
            <a:ext cx="8229600" cy="4373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2BB2E-49E5-4931-950C-3BB061DC5A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67434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52600"/>
            <a:ext cx="8229600" cy="43735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8EDE-CDDD-4EAC-AF22-6E1ABC367B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04880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78A2B-CAEB-4C55-B344-38C18EF578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32958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 dirty="0" smtClean="0"/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246AB-781B-45DF-8237-0ED13E7CC7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35570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43000" y="6477000"/>
            <a:ext cx="6858000" cy="381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ctr" eaLnBrk="1" hangingPunct="1">
              <a:defRPr lang="en-US" sz="1000">
                <a:latin typeface="+mn-lt"/>
              </a:defRPr>
            </a:lvl1pPr>
          </a:lstStyle>
          <a:p>
            <a:r>
              <a:rPr lang="en-US" altLang="en-US" dirty="0" smtClean="0"/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6492875"/>
            <a:ext cx="609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790EFD39-03C0-4EA9-9B9D-41EA46A358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41755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SzPct val="60000"/>
        <a:buFont typeface="Wingdings 2" pitchFamily="18" charset="2"/>
        <a:buChar char="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SzPct val="80000"/>
        <a:buFont typeface="Wingdings" pitchFamily="2" charset="2"/>
        <a:buChar char="Ø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SzPct val="11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SzPct val="75000"/>
        <a:buFont typeface="Wingdings 3" pitchFamily="18" charset="2"/>
        <a:buChar char="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image" Target="../media/image11.wmf"/><Relationship Id="rId3" Type="http://schemas.openxmlformats.org/officeDocument/2006/relationships/image" Target="../media/image1.wmf"/><Relationship Id="rId7" Type="http://schemas.openxmlformats.org/officeDocument/2006/relationships/image" Target="../media/image5.wmf"/><Relationship Id="rId12" Type="http://schemas.openxmlformats.org/officeDocument/2006/relationships/image" Target="../media/image10.wmf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11" Type="http://schemas.openxmlformats.org/officeDocument/2006/relationships/image" Target="../media/image9.wmf"/><Relationship Id="rId5" Type="http://schemas.openxmlformats.org/officeDocument/2006/relationships/image" Target="../media/image3.wmf"/><Relationship Id="rId15" Type="http://schemas.openxmlformats.org/officeDocument/2006/relationships/image" Target="../media/image13.wmf"/><Relationship Id="rId10" Type="http://schemas.openxmlformats.org/officeDocument/2006/relationships/image" Target="../media/image8.wmf"/><Relationship Id="rId4" Type="http://schemas.openxmlformats.org/officeDocument/2006/relationships/image" Target="../media/image2.wmf"/><Relationship Id="rId9" Type="http://schemas.openxmlformats.org/officeDocument/2006/relationships/image" Target="../media/image7.wmf"/><Relationship Id="rId14" Type="http://schemas.openxmlformats.org/officeDocument/2006/relationships/image" Target="../media/image1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454275"/>
            <a:ext cx="7772400" cy="974726"/>
          </a:xfrm>
        </p:spPr>
        <p:txBody>
          <a:bodyPr/>
          <a:lstStyle/>
          <a:p>
            <a:pPr>
              <a:defRPr/>
            </a:pPr>
            <a:r>
              <a:rPr lang="en-US" sz="4000" dirty="0" smtClean="0"/>
              <a:t>Chapter 20</a:t>
            </a:r>
            <a:endParaRPr lang="en-US" sz="4000" dirty="0" smtClean="0">
              <a:cs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81400"/>
            <a:ext cx="7772400" cy="685800"/>
          </a:xfrm>
        </p:spPr>
        <p:txBody>
          <a:bodyPr/>
          <a:lstStyle/>
          <a:p>
            <a:pPr>
              <a:defRPr/>
            </a:pPr>
            <a:r>
              <a:rPr lang="en-US" altLang="ja-JP" sz="3000" dirty="0" smtClean="0">
                <a:ea typeface="ＭＳ Ｐゴシック" charset="-128"/>
                <a:cs typeface="Arial" charset="0"/>
              </a:rPr>
              <a:t>Family Health</a:t>
            </a:r>
            <a:endParaRPr lang="en-US" altLang="ja-JP" sz="3000" dirty="0" smtClean="0">
              <a:ea typeface="ＭＳ Ｐゴシック" charset="-128"/>
              <a:cs typeface="Times New Roman" pitchFamily="18" charset="0"/>
            </a:endParaRP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1143000" y="6400800"/>
            <a:ext cx="6858000" cy="381000"/>
          </a:xfrm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  <a:latin typeface="Arial"/>
                <a:ea typeface="Calibri"/>
              </a:rPr>
              <a:t>Copyright © 2015, 2011, 2007, 2001, 1997, 1993 by Saunders, an imprint of Elsevier Inc.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7112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26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en-US" altLang="ja-JP" sz="3600" dirty="0" smtClean="0">
                <a:ea typeface="ＭＳ Ｐゴシック" charset="-128"/>
              </a:rPr>
              <a:t>Moving from the Individual to the Family</a:t>
            </a:r>
            <a:endParaRPr lang="en-US" sz="3600" dirty="0" smtClean="0"/>
          </a:p>
        </p:txBody>
      </p:sp>
      <p:sp>
        <p:nvSpPr>
          <p:cNvPr id="1208327" name="Rectangle 7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724400"/>
          </a:xfrm>
          <a:ln w="9525"/>
        </p:spPr>
        <p:txBody>
          <a:bodyPr/>
          <a:lstStyle/>
          <a:p>
            <a:pPr>
              <a:defRPr/>
            </a:pPr>
            <a:r>
              <a:rPr lang="en-US" altLang="ja-JP" dirty="0" smtClean="0">
                <a:ea typeface="ＭＳ Ｐゴシック" charset="-128"/>
              </a:rPr>
              <a:t>Family interviewing</a:t>
            </a:r>
          </a:p>
          <a:p>
            <a:pPr lvl="1">
              <a:defRPr/>
            </a:pPr>
            <a:r>
              <a:rPr lang="en-US" dirty="0" smtClean="0"/>
              <a:t>Manners</a:t>
            </a:r>
          </a:p>
          <a:p>
            <a:pPr lvl="1">
              <a:defRPr/>
            </a:pPr>
            <a:r>
              <a:rPr lang="en-US" altLang="ja-JP" dirty="0" smtClean="0">
                <a:ea typeface="ＭＳ Ｐゴシック" charset="-128"/>
              </a:rPr>
              <a:t>Therapeutic conversations </a:t>
            </a:r>
          </a:p>
          <a:p>
            <a:pPr lvl="1">
              <a:defRPr/>
            </a:pPr>
            <a:r>
              <a:rPr lang="en-US" altLang="ja-JP" dirty="0" smtClean="0">
                <a:ea typeface="ＭＳ Ｐゴシック" charset="-128"/>
              </a:rPr>
              <a:t>Genogram and Ecomap </a:t>
            </a:r>
          </a:p>
          <a:p>
            <a:pPr lvl="1">
              <a:defRPr/>
            </a:pPr>
            <a:r>
              <a:rPr lang="en-US" altLang="ja-JP" dirty="0" smtClean="0">
                <a:ea typeface="ＭＳ Ｐゴシック" charset="-128"/>
              </a:rPr>
              <a:t>Therapeutic questions </a:t>
            </a:r>
          </a:p>
          <a:p>
            <a:pPr lvl="1">
              <a:defRPr/>
            </a:pPr>
            <a:r>
              <a:rPr lang="en-US" altLang="ja-JP" dirty="0" smtClean="0">
                <a:ea typeface="ＭＳ Ｐゴシック" charset="-128"/>
              </a:rPr>
              <a:t>Commending family or individual strengths </a:t>
            </a:r>
          </a:p>
          <a:p>
            <a:pPr lvl="1">
              <a:defRPr/>
            </a:pPr>
            <a:r>
              <a:rPr lang="en-US" altLang="ja-JP" dirty="0" smtClean="0">
                <a:ea typeface="ＭＳ Ｐゴシック" charset="-128"/>
              </a:rPr>
              <a:t>Issues in family interviewing</a:t>
            </a:r>
          </a:p>
          <a:p>
            <a:pPr lvl="2">
              <a:defRPr/>
            </a:pPr>
            <a:r>
              <a:rPr lang="en-US" altLang="ja-JP" dirty="0" smtClean="0">
                <a:ea typeface="ＭＳ Ｐゴシック" charset="-128"/>
              </a:rPr>
              <a:t>Many locations, family informant, family health portrait, involvement of children</a:t>
            </a:r>
          </a:p>
          <a:p>
            <a:pPr>
              <a:defRPr/>
            </a:pPr>
            <a:r>
              <a:rPr lang="en-US" altLang="ja-JP" dirty="0" smtClean="0">
                <a:ea typeface="ＭＳ Ｐゴシック" charset="-128"/>
              </a:rPr>
              <a:t>Intervention in cases of chronic illness </a:t>
            </a:r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  <a:latin typeface="Arial"/>
                <a:ea typeface="Calibri"/>
              </a:rPr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B24FD1-C3CE-4B89-A780-9288FC41850D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13318" name="Picture 6" descr="pe00833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057400"/>
            <a:ext cx="2085975" cy="113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31441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0374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en-US" altLang="ja-JP" sz="3600" dirty="0" smtClean="0">
                <a:ea typeface="ＭＳ Ｐゴシック" charset="-128"/>
              </a:rPr>
              <a:t>Moving from the Family to the Community</a:t>
            </a:r>
            <a:endParaRPr lang="en-US" sz="3600" dirty="0" smtClean="0"/>
          </a:p>
        </p:txBody>
      </p:sp>
      <p:sp>
        <p:nvSpPr>
          <p:cNvPr id="1210375" name="Rectangle 7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724400"/>
          </a:xfrm>
          <a:ln w="9525"/>
        </p:spPr>
        <p:txBody>
          <a:bodyPr/>
          <a:lstStyle/>
          <a:p>
            <a:pPr>
              <a:defRPr/>
            </a:pPr>
            <a:r>
              <a:rPr lang="en-US" altLang="ja-JP" dirty="0" smtClean="0">
                <a:ea typeface="ＭＳ Ｐゴシック" charset="-128"/>
              </a:rPr>
              <a:t>The health of communities is measured by the well-being of its people and families. </a:t>
            </a:r>
          </a:p>
          <a:p>
            <a:pPr>
              <a:defRPr/>
            </a:pPr>
            <a:r>
              <a:rPr lang="en-US" altLang="ja-JP" dirty="0" smtClean="0">
                <a:ea typeface="ＭＳ Ｐゴシック" charset="-128"/>
              </a:rPr>
              <a:t>Families are components of communities. </a:t>
            </a:r>
          </a:p>
          <a:p>
            <a:pPr>
              <a:defRPr/>
            </a:pPr>
            <a:r>
              <a:rPr lang="en-US" altLang="ja-JP" dirty="0" smtClean="0">
                <a:ea typeface="ＭＳ Ｐゴシック" charset="-128"/>
              </a:rPr>
              <a:t>Cross-comparison of communities must include health needs as well as resources.</a:t>
            </a:r>
          </a:p>
          <a:p>
            <a:pPr>
              <a:defRPr/>
            </a:pPr>
            <a:r>
              <a:rPr lang="en-US" altLang="ja-JP" dirty="0" smtClean="0">
                <a:ea typeface="ＭＳ Ｐゴシック" charset="-128"/>
              </a:rPr>
              <a:t>Cross-compare the needs of the families within the community and set priorities.</a:t>
            </a:r>
          </a:p>
          <a:p>
            <a:pPr>
              <a:defRPr/>
            </a:pPr>
            <a:r>
              <a:rPr lang="en-US" altLang="ja-JP" dirty="0" smtClean="0">
                <a:ea typeface="ＭＳ Ｐゴシック" charset="-128"/>
              </a:rPr>
              <a:t>Delegation of scarce resources is essential.</a:t>
            </a:r>
          </a:p>
          <a:p>
            <a:pPr>
              <a:defRPr/>
            </a:pPr>
            <a:r>
              <a:rPr lang="en-US" altLang="ja-JP" dirty="0" smtClean="0">
                <a:ea typeface="ＭＳ Ｐゴシック" charset="-128"/>
              </a:rPr>
              <a:t>A double standard in public health is tolerated.</a:t>
            </a:r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  <a:latin typeface="Arial"/>
                <a:ea typeface="Calibri"/>
              </a:rPr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B24FD1-C3CE-4B89-A780-9288FC41850D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8452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2421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en-US" altLang="ja-JP" dirty="0" smtClean="0">
                <a:ea typeface="ＭＳ Ｐゴシック" charset="-128"/>
              </a:rPr>
              <a:t>Family Theory Approach</a:t>
            </a:r>
            <a:endParaRPr lang="en-US" dirty="0" smtClean="0"/>
          </a:p>
        </p:txBody>
      </p:sp>
      <p:sp>
        <p:nvSpPr>
          <p:cNvPr id="1212422" name="Rectangle 6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724400"/>
          </a:xfrm>
          <a:ln w="9525"/>
        </p:spPr>
        <p:txBody>
          <a:bodyPr/>
          <a:lstStyle/>
          <a:p>
            <a:pPr marL="457200" indent="-457200">
              <a:buSzPct val="100000"/>
              <a:buFont typeface="+mj-lt"/>
              <a:buAutoNum type="arabicPeriod"/>
              <a:defRPr/>
            </a:pPr>
            <a:r>
              <a:rPr lang="en-US" altLang="ja-JP" sz="2400" dirty="0" smtClean="0">
                <a:ea typeface="ＭＳ Ｐゴシック" charset="-128"/>
              </a:rPr>
              <a:t>Any “dysfunction” that affects one member will probably affect others and the family as a whole.</a:t>
            </a:r>
          </a:p>
          <a:p>
            <a:pPr marL="457200" indent="-457200">
              <a:buSzPct val="100000"/>
              <a:buFont typeface="+mj-lt"/>
              <a:buAutoNum type="arabicPeriod"/>
              <a:defRPr/>
            </a:pPr>
            <a:r>
              <a:rPr lang="en-US" altLang="ja-JP" sz="2400" dirty="0" smtClean="0">
                <a:ea typeface="ＭＳ Ｐゴシック" charset="-128"/>
              </a:rPr>
              <a:t>The family’s wellness is highly dependent on the role of the family in every aspect of health care. </a:t>
            </a:r>
          </a:p>
          <a:p>
            <a:pPr marL="457200" indent="-457200">
              <a:buSzPct val="100000"/>
              <a:buFont typeface="+mj-lt"/>
              <a:buAutoNum type="arabicPeriod"/>
              <a:defRPr/>
            </a:pPr>
            <a:r>
              <a:rPr lang="en-US" altLang="ja-JP" sz="2400" dirty="0" smtClean="0">
                <a:ea typeface="ＭＳ Ｐゴシック" charset="-128"/>
              </a:rPr>
              <a:t>The level of wellness of the whole family can be raised by reducing lifestyle and environmental risks by emphasizing health promotion, self-care, health education, and family counseling. </a:t>
            </a:r>
            <a:endParaRPr lang="en-US" sz="16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  <a:latin typeface="Arial"/>
                <a:ea typeface="Calibri"/>
              </a:rPr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B24FD1-C3CE-4B89-A780-9288FC41850D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5304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2421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en-US" altLang="ja-JP" dirty="0" smtClean="0">
                <a:ea typeface="ＭＳ Ｐゴシック" charset="-128"/>
              </a:rPr>
              <a:t>Family Theory Approach (Cont.)</a:t>
            </a:r>
            <a:endParaRPr lang="en-US" dirty="0" smtClean="0"/>
          </a:p>
        </p:txBody>
      </p:sp>
      <p:sp>
        <p:nvSpPr>
          <p:cNvPr id="1212422" name="Rectangle 6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724400"/>
          </a:xfrm>
          <a:ln w="9525"/>
        </p:spPr>
        <p:txBody>
          <a:bodyPr/>
          <a:lstStyle/>
          <a:p>
            <a:pPr marL="347663" indent="-347663">
              <a:buSzPct val="100000"/>
              <a:buFont typeface="+mj-lt"/>
              <a:buAutoNum type="arabicPeriod" startAt="4"/>
              <a:defRPr/>
            </a:pPr>
            <a:r>
              <a:rPr lang="en-US" altLang="ja-JP" dirty="0" smtClean="0">
                <a:ea typeface="ＭＳ Ｐゴシック" charset="-128"/>
              </a:rPr>
              <a:t>Commonalities in risk factors and diseases shared by family members can lead to case finding within family.</a:t>
            </a:r>
          </a:p>
          <a:p>
            <a:pPr marL="347663" indent="-347663">
              <a:buSzPct val="100000"/>
              <a:buFont typeface="+mj-lt"/>
              <a:buAutoNum type="arabicPeriod" startAt="4"/>
              <a:defRPr/>
            </a:pPr>
            <a:r>
              <a:rPr lang="en-US" altLang="ja-JP" dirty="0" smtClean="0">
                <a:ea typeface="ＭＳ Ｐゴシック" charset="-128"/>
              </a:rPr>
              <a:t>Individual is assessed within larger context of family.</a:t>
            </a:r>
          </a:p>
          <a:p>
            <a:pPr marL="347663" indent="-347663">
              <a:buSzPct val="100000"/>
              <a:buFont typeface="+mj-lt"/>
              <a:buAutoNum type="arabicPeriod" startAt="4"/>
              <a:defRPr/>
            </a:pPr>
            <a:r>
              <a:rPr lang="en-US" altLang="ja-JP" dirty="0" smtClean="0">
                <a:ea typeface="ＭＳ Ｐゴシック" charset="-128"/>
              </a:rPr>
              <a:t>Family is vital support system to individual member.</a:t>
            </a:r>
          </a:p>
          <a:p>
            <a:pPr algn="r">
              <a:buFont typeface="Wingdings 2" pitchFamily="18" charset="2"/>
              <a:buNone/>
              <a:defRPr/>
            </a:pPr>
            <a:r>
              <a:rPr lang="en-US" altLang="ja-JP" sz="2000" dirty="0" smtClean="0">
                <a:ea typeface="ＭＳ Ｐゴシック" charset="-128"/>
                <a:cs typeface="Arial" charset="0"/>
              </a:rPr>
              <a:t>– </a:t>
            </a:r>
            <a:r>
              <a:rPr lang="en-US" altLang="ja-JP" sz="2000" dirty="0" smtClean="0">
                <a:ea typeface="ＭＳ Ｐゴシック" charset="-128"/>
              </a:rPr>
              <a:t>Friedman (1994) </a:t>
            </a:r>
            <a:endParaRPr lang="en-US" sz="20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  <a:latin typeface="Arial"/>
                <a:ea typeface="Calibri"/>
              </a:rPr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B24FD1-C3CE-4B89-A780-9288FC41850D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32716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3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en-US" altLang="ja-JP" dirty="0" smtClean="0">
                <a:ea typeface="MS Mincho" pitchFamily="49" charset="-128"/>
              </a:rPr>
              <a:t>Systems Theory Approach</a:t>
            </a:r>
            <a:endParaRPr lang="en-US" dirty="0" smtClean="0">
              <a:ea typeface="MS Mincho" pitchFamily="49" charset="-128"/>
            </a:endParaRPr>
          </a:p>
        </p:txBody>
      </p:sp>
      <p:sp>
        <p:nvSpPr>
          <p:cNvPr id="73732" name="Rectangle 4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5029200" cy="4724400"/>
          </a:xfrm>
        </p:spPr>
        <p:txBody>
          <a:bodyPr/>
          <a:lstStyle/>
          <a:p>
            <a:pPr marL="0" lvl="1" indent="0">
              <a:buSzPct val="150000"/>
              <a:buNone/>
              <a:defRPr/>
            </a:pPr>
            <a:r>
              <a:rPr lang="en-US" altLang="ja-JP" sz="2800" dirty="0" smtClean="0">
                <a:ea typeface="MS Mincho" pitchFamily="49" charset="-128"/>
              </a:rPr>
              <a:t>The family as a unit interacts with larger units outside the family (suprasystem) and with smaller units inside the family (subsystem). </a:t>
            </a:r>
          </a:p>
          <a:p>
            <a:pPr marL="0" indent="0" algn="r">
              <a:buFont typeface="Wingdings 2" pitchFamily="18" charset="2"/>
              <a:buNone/>
              <a:defRPr/>
            </a:pPr>
            <a:r>
              <a:rPr lang="en-US" altLang="ja-JP" sz="1800" dirty="0" smtClean="0">
                <a:ea typeface="MS Mincho" pitchFamily="49" charset="-128"/>
                <a:cs typeface="Arial" charset="0"/>
              </a:rPr>
              <a:t>– </a:t>
            </a:r>
            <a:r>
              <a:rPr lang="en-US" altLang="ja-JP" sz="1800" dirty="0" smtClean="0">
                <a:ea typeface="MS Mincho" pitchFamily="49" charset="-128"/>
              </a:rPr>
              <a:t>Friedman (1998)</a:t>
            </a:r>
            <a:endParaRPr lang="en-US" sz="1800" dirty="0" smtClean="0">
              <a:ea typeface="MS Mincho" pitchFamily="49" charset="-128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  <a:latin typeface="Arial"/>
                <a:ea typeface="Calibri"/>
              </a:rPr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B24FD1-C3CE-4B89-A780-9288FC41850D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7" name="Picture 10" descr="dd01346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6576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90841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6517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Healthy Families</a:t>
            </a:r>
          </a:p>
        </p:txBody>
      </p:sp>
      <p:sp>
        <p:nvSpPr>
          <p:cNvPr id="1216518" name="Rectangle 6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724400"/>
          </a:xfrm>
          <a:ln w="9525"/>
        </p:spPr>
        <p:txBody>
          <a:bodyPr/>
          <a:lstStyle/>
          <a:p>
            <a:pPr>
              <a:defRPr/>
            </a:pPr>
            <a:r>
              <a:rPr lang="en-US" altLang="ja-JP" sz="2400" dirty="0" smtClean="0">
                <a:ea typeface="ＭＳ Ｐゴシック" charset="-128"/>
              </a:rPr>
              <a:t>Members interact with each other; listen and communicate repeatedly in many contexts.</a:t>
            </a:r>
          </a:p>
          <a:p>
            <a:pPr>
              <a:defRPr/>
            </a:pPr>
            <a:r>
              <a:rPr lang="en-US" altLang="ja-JP" sz="2400" dirty="0" smtClean="0">
                <a:ea typeface="ＭＳ Ｐゴシック" charset="-128"/>
              </a:rPr>
              <a:t>Healthy families establish priorities. Members understand that family needs are the priority.</a:t>
            </a:r>
          </a:p>
          <a:p>
            <a:pPr>
              <a:defRPr/>
            </a:pPr>
            <a:r>
              <a:rPr lang="en-US" altLang="ja-JP" sz="2400" dirty="0" smtClean="0">
                <a:ea typeface="ＭＳ Ｐゴシック" charset="-128"/>
              </a:rPr>
              <a:t>Healthy families affirm, support, and respect each other.</a:t>
            </a:r>
          </a:p>
          <a:p>
            <a:pPr>
              <a:defRPr/>
            </a:pPr>
            <a:r>
              <a:rPr lang="en-US" altLang="ja-JP" sz="2400" dirty="0" smtClean="0">
                <a:ea typeface="ＭＳ Ｐゴシック" charset="-128"/>
              </a:rPr>
              <a:t>Members engage in flexible role relationships, share power, respond to change, support the growth/autonomy of others, and engage in decision making that affects them.</a:t>
            </a:r>
          </a:p>
          <a:p>
            <a:pPr marL="0" indent="0" algn="r">
              <a:buFont typeface="Wingdings 2" pitchFamily="18" charset="2"/>
              <a:buNone/>
              <a:defRPr/>
            </a:pPr>
            <a:r>
              <a:rPr lang="en-US" altLang="ja-JP" sz="1800" dirty="0" smtClean="0">
                <a:ea typeface="ＭＳ Ｐゴシック" charset="-128"/>
                <a:cs typeface="Arial" charset="0"/>
              </a:rPr>
              <a:t>– </a:t>
            </a:r>
            <a:r>
              <a:rPr lang="en-US" altLang="ja-JP" sz="1800" dirty="0" err="1" smtClean="0">
                <a:ea typeface="ＭＳ Ｐゴシック" charset="-128"/>
              </a:rPr>
              <a:t>DeFrain</a:t>
            </a:r>
            <a:r>
              <a:rPr lang="en-US" altLang="ja-JP" sz="1800" dirty="0" smtClean="0">
                <a:ea typeface="ＭＳ Ｐゴシック" charset="-128"/>
              </a:rPr>
              <a:t> (1999) and Montalvo (2004)</a:t>
            </a:r>
            <a:r>
              <a:rPr lang="en-US" altLang="ja-JP" sz="2400" dirty="0" smtClean="0">
                <a:ea typeface="ＭＳ Ｐゴシック" charset="-128"/>
              </a:rPr>
              <a:t> </a:t>
            </a:r>
            <a:endParaRPr lang="en-US" sz="24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  <a:latin typeface="Arial"/>
                <a:ea typeface="Calibri"/>
              </a:rPr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B24FD1-C3CE-4B89-A780-9288FC41850D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739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Healthy Families (Cont.)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ja-JP" sz="2400" dirty="0">
                <a:ea typeface="ＭＳ Ｐゴシック" charset="-128"/>
              </a:rPr>
              <a:t>The family teaches family and societal values and </a:t>
            </a:r>
            <a:r>
              <a:rPr lang="en-US" altLang="ja-JP" sz="2400" dirty="0" smtClean="0">
                <a:ea typeface="ＭＳ Ｐゴシック" charset="-128"/>
              </a:rPr>
              <a:t>beliefs </a:t>
            </a:r>
            <a:r>
              <a:rPr lang="en-US" altLang="ja-JP" sz="2400" dirty="0">
                <a:ea typeface="ＭＳ Ｐゴシック" charset="-128"/>
              </a:rPr>
              <a:t>and shares a religious core.</a:t>
            </a:r>
            <a:endParaRPr lang="en-US" altLang="ja-JP" sz="2400" dirty="0">
              <a:latin typeface="Times New Roman" pitchFamily="18" charset="0"/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ja-JP" sz="2400" dirty="0">
                <a:ea typeface="ＭＳ Ｐゴシック" charset="-128"/>
              </a:rPr>
              <a:t>Healthy families foster responsibility and value service to others.</a:t>
            </a:r>
            <a:endParaRPr lang="en-US" altLang="ja-JP" sz="2400" dirty="0">
              <a:latin typeface="Times New Roman" pitchFamily="18" charset="0"/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ja-JP" sz="2400" dirty="0">
                <a:ea typeface="ＭＳ Ｐゴシック" charset="-128"/>
              </a:rPr>
              <a:t>Healthy families have a sense of play and humor and share leisure time.</a:t>
            </a:r>
            <a:endParaRPr lang="en-US" altLang="ja-JP" sz="2400" dirty="0">
              <a:latin typeface="Times New Roman" pitchFamily="18" charset="0"/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ja-JP" sz="2400" dirty="0">
                <a:ea typeface="ＭＳ Ｐゴシック" charset="-128"/>
              </a:rPr>
              <a:t>Healthy families have the ability to cope with stress and crisis </a:t>
            </a:r>
            <a:r>
              <a:rPr lang="en-US" altLang="ja-JP" sz="2400" dirty="0" smtClean="0">
                <a:ea typeface="ＭＳ Ｐゴシック" charset="-128"/>
              </a:rPr>
              <a:t>and grow </a:t>
            </a:r>
            <a:r>
              <a:rPr lang="en-US" altLang="ja-JP" sz="2400" dirty="0">
                <a:ea typeface="ＭＳ Ｐゴシック" charset="-128"/>
              </a:rPr>
              <a:t>from </a:t>
            </a:r>
            <a:r>
              <a:rPr lang="en-US" altLang="ja-JP" sz="2400" dirty="0" smtClean="0">
                <a:ea typeface="ＭＳ Ｐゴシック" charset="-128"/>
              </a:rPr>
              <a:t>problems. They </a:t>
            </a:r>
            <a:r>
              <a:rPr lang="en-US" altLang="ja-JP" sz="2400" dirty="0">
                <a:ea typeface="ＭＳ Ｐゴシック" charset="-128"/>
              </a:rPr>
              <a:t>know when to seek help from professionals</a:t>
            </a:r>
            <a:r>
              <a:rPr lang="en-US" altLang="ja-JP" sz="2400" dirty="0" smtClean="0">
                <a:ea typeface="ＭＳ Ｐゴシック" charset="-128"/>
              </a:rPr>
              <a:t>.</a:t>
            </a:r>
            <a:endParaRPr lang="en-US" altLang="ja-JP" sz="2400" dirty="0">
              <a:ea typeface="MS Mincho" pitchFamily="49" charset="-128"/>
            </a:endParaRPr>
          </a:p>
          <a:p>
            <a:pPr algn="r" eaLnBrk="1" hangingPunct="1">
              <a:lnSpc>
                <a:spcPct val="90000"/>
              </a:lnSpc>
              <a:buFont typeface="Wingdings 2" pitchFamily="18" charset="2"/>
              <a:buNone/>
              <a:defRPr/>
            </a:pPr>
            <a:r>
              <a:rPr lang="en-GB" sz="1800" dirty="0" smtClean="0"/>
              <a:t>– </a:t>
            </a:r>
            <a:r>
              <a:rPr lang="en-GB" sz="1800" dirty="0" err="1" smtClean="0"/>
              <a:t>DeFrain</a:t>
            </a:r>
            <a:r>
              <a:rPr lang="en-GB" sz="1800" dirty="0" smtClean="0"/>
              <a:t> </a:t>
            </a:r>
            <a:r>
              <a:rPr lang="en-GB" sz="1800" dirty="0"/>
              <a:t>(1999</a:t>
            </a:r>
            <a:r>
              <a:rPr lang="en-GB" sz="1800" dirty="0" smtClean="0"/>
              <a:t>) </a:t>
            </a:r>
            <a:r>
              <a:rPr lang="en-GB" sz="1800" dirty="0"/>
              <a:t>and Montalvo (2004)</a:t>
            </a:r>
            <a:endParaRPr lang="en-US" sz="1800" dirty="0">
              <a:ea typeface="MS Mincho" pitchFamily="49" charset="-128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  <a:latin typeface="Arial"/>
                <a:ea typeface="Calibri"/>
              </a:rPr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B24FD1-C3CE-4B89-A780-9288FC41850D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3577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0616" name="Rectangle 8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en-US" altLang="ja-JP" sz="3600" dirty="0" smtClean="0">
                <a:ea typeface="ＭＳ Ｐゴシック" charset="-128"/>
              </a:rPr>
              <a:t>Structural-Functional Conceptual Framework </a:t>
            </a:r>
            <a:endParaRPr lang="en-US" sz="3600" dirty="0" smtClean="0"/>
          </a:p>
        </p:txBody>
      </p:sp>
      <p:sp>
        <p:nvSpPr>
          <p:cNvPr id="1220617" name="Rectangle 9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724400"/>
          </a:xfrm>
          <a:ln w="9525"/>
        </p:spPr>
        <p:txBody>
          <a:bodyPr/>
          <a:lstStyle/>
          <a:p>
            <a:pPr>
              <a:lnSpc>
                <a:spcPct val="86000"/>
              </a:lnSpc>
              <a:defRPr/>
            </a:pPr>
            <a:r>
              <a:rPr lang="en-US" altLang="ja-JP" sz="2400" dirty="0" smtClean="0">
                <a:ea typeface="ＭＳ Ｐゴシック" charset="-128"/>
              </a:rPr>
              <a:t>Internal structure</a:t>
            </a:r>
          </a:p>
          <a:p>
            <a:pPr lvl="1">
              <a:lnSpc>
                <a:spcPct val="86000"/>
              </a:lnSpc>
              <a:defRPr/>
            </a:pPr>
            <a:r>
              <a:rPr lang="en-US" sz="2000" dirty="0" smtClean="0"/>
              <a:t>Family composition, gender, rank order, functional subsystem, and boundaries</a:t>
            </a:r>
          </a:p>
          <a:p>
            <a:pPr>
              <a:lnSpc>
                <a:spcPct val="86000"/>
              </a:lnSpc>
              <a:defRPr/>
            </a:pPr>
            <a:r>
              <a:rPr lang="en-US" sz="2400" dirty="0" smtClean="0"/>
              <a:t>External structure</a:t>
            </a:r>
          </a:p>
          <a:p>
            <a:pPr lvl="1">
              <a:lnSpc>
                <a:spcPct val="86000"/>
              </a:lnSpc>
              <a:defRPr/>
            </a:pPr>
            <a:r>
              <a:rPr lang="en-US" altLang="ja-JP" sz="2000" dirty="0" smtClean="0">
                <a:ea typeface="ＭＳ Ｐゴシック" charset="-128"/>
              </a:rPr>
              <a:t>Extended family and larger systems (work, health, welfare)</a:t>
            </a:r>
          </a:p>
          <a:p>
            <a:pPr lvl="1">
              <a:lnSpc>
                <a:spcPct val="86000"/>
              </a:lnSpc>
              <a:defRPr/>
            </a:pPr>
            <a:r>
              <a:rPr lang="en-US" altLang="ja-JP" sz="2000" dirty="0" smtClean="0">
                <a:ea typeface="ＭＳ Ｐゴシック" charset="-128"/>
              </a:rPr>
              <a:t>Context: ethnicity, race, social class, religion, environment</a:t>
            </a:r>
          </a:p>
          <a:p>
            <a:pPr>
              <a:lnSpc>
                <a:spcPct val="86000"/>
              </a:lnSpc>
              <a:defRPr/>
            </a:pPr>
            <a:r>
              <a:rPr lang="en-US" altLang="ja-JP" sz="2400" dirty="0" smtClean="0">
                <a:ea typeface="ＭＳ Ｐゴシック" charset="-128"/>
              </a:rPr>
              <a:t>Instrumental functioning (routine ADLs)</a:t>
            </a:r>
          </a:p>
          <a:p>
            <a:pPr>
              <a:lnSpc>
                <a:spcPct val="86000"/>
              </a:lnSpc>
              <a:defRPr/>
            </a:pPr>
            <a:r>
              <a:rPr lang="en-US" altLang="ja-JP" sz="2400" dirty="0" smtClean="0">
                <a:ea typeface="ＭＳ Ｐゴシック" charset="-128"/>
              </a:rPr>
              <a:t>Expressive functioning</a:t>
            </a:r>
          </a:p>
          <a:p>
            <a:pPr lvl="1">
              <a:lnSpc>
                <a:spcPct val="86000"/>
              </a:lnSpc>
              <a:defRPr/>
            </a:pPr>
            <a:r>
              <a:rPr lang="en-US" altLang="ja-JP" sz="2000" dirty="0" smtClean="0">
                <a:ea typeface="ＭＳ Ｐゴシック" charset="-128"/>
              </a:rPr>
              <a:t>Emotional, verbal, nonverbal, circular communication; problem solving; roles; influence; beliefs; alliances</a:t>
            </a:r>
            <a:r>
              <a:rPr lang="en-US" altLang="ja-JP" sz="2000" dirty="0">
                <a:ea typeface="ＭＳ Ｐゴシック" charset="-128"/>
              </a:rPr>
              <a:t> </a:t>
            </a:r>
            <a:r>
              <a:rPr lang="en-US" altLang="ja-JP" sz="2000" dirty="0" smtClean="0">
                <a:ea typeface="ＭＳ Ｐゴシック" charset="-128"/>
              </a:rPr>
              <a:t>and coalitions</a:t>
            </a:r>
            <a:endParaRPr lang="en-US" sz="20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  <a:latin typeface="Arial"/>
                <a:ea typeface="Calibri"/>
              </a:rPr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B24FD1-C3CE-4B89-A780-9288FC41850D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0561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664" name="Rectangle 8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en-US" altLang="ja-JP" dirty="0" smtClean="0">
                <a:ea typeface="ＭＳ Ｐゴシック" charset="-128"/>
              </a:rPr>
              <a:t>Developmental Theory </a:t>
            </a:r>
            <a:endParaRPr lang="en-US" dirty="0" smtClean="0"/>
          </a:p>
        </p:txBody>
      </p:sp>
      <p:sp>
        <p:nvSpPr>
          <p:cNvPr id="1222665" name="Rectangle 9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5638800" cy="4724400"/>
          </a:xfrm>
          <a:ln w="9525"/>
        </p:spPr>
        <p:txBody>
          <a:bodyPr/>
          <a:lstStyle/>
          <a:p>
            <a:pPr>
              <a:defRPr/>
            </a:pPr>
            <a:r>
              <a:rPr lang="en-US" altLang="ja-JP" sz="2400" dirty="0" smtClean="0">
                <a:ea typeface="ＭＳ Ｐゴシック" charset="-128"/>
              </a:rPr>
              <a:t>Family life cycle (Duvall &amp; Miller, 1985) </a:t>
            </a:r>
          </a:p>
          <a:p>
            <a:pPr lvl="1">
              <a:defRPr/>
            </a:pPr>
            <a:r>
              <a:rPr lang="en-US" altLang="ja-JP" sz="2000" dirty="0" smtClean="0">
                <a:ea typeface="ＭＳ Ｐゴシック" charset="-128"/>
              </a:rPr>
              <a:t>Leaving home</a:t>
            </a:r>
          </a:p>
          <a:p>
            <a:pPr lvl="1">
              <a:defRPr/>
            </a:pPr>
            <a:r>
              <a:rPr lang="en-US" altLang="ja-JP" sz="2000" dirty="0" smtClean="0">
                <a:ea typeface="ＭＳ Ｐゴシック" charset="-128"/>
              </a:rPr>
              <a:t>Beginning family through marriage or commitment as a couple relationship</a:t>
            </a:r>
          </a:p>
          <a:p>
            <a:pPr lvl="1">
              <a:defRPr/>
            </a:pPr>
            <a:r>
              <a:rPr lang="en-US" altLang="ja-JP" sz="2000" dirty="0" smtClean="0">
                <a:ea typeface="ＭＳ Ｐゴシック" charset="-128"/>
              </a:rPr>
              <a:t>Parenting the first child</a:t>
            </a:r>
          </a:p>
          <a:p>
            <a:pPr lvl="1">
              <a:defRPr/>
            </a:pPr>
            <a:r>
              <a:rPr lang="en-US" altLang="ja-JP" sz="2000" dirty="0" smtClean="0">
                <a:ea typeface="ＭＳ Ｐゴシック" charset="-128"/>
              </a:rPr>
              <a:t>Living with adolescent</a:t>
            </a:r>
          </a:p>
          <a:p>
            <a:pPr lvl="1">
              <a:defRPr/>
            </a:pPr>
            <a:r>
              <a:rPr lang="en-US" altLang="ja-JP" sz="2000" dirty="0" smtClean="0">
                <a:ea typeface="ＭＳ Ｐゴシック" charset="-128"/>
              </a:rPr>
              <a:t>Launching family (youngest child leaves home)</a:t>
            </a:r>
          </a:p>
          <a:p>
            <a:pPr lvl="1">
              <a:defRPr/>
            </a:pPr>
            <a:r>
              <a:rPr lang="en-US" altLang="ja-JP" sz="2000" dirty="0" smtClean="0">
                <a:ea typeface="ＭＳ Ｐゴシック" charset="-128"/>
              </a:rPr>
              <a:t>Middle-age family (remaining marital dyad to retirement)</a:t>
            </a:r>
          </a:p>
          <a:p>
            <a:pPr lvl="1">
              <a:defRPr/>
            </a:pPr>
            <a:r>
              <a:rPr lang="en-US" altLang="ja-JP" sz="2000" dirty="0" smtClean="0">
                <a:ea typeface="ＭＳ Ｐゴシック" charset="-128"/>
              </a:rPr>
              <a:t>Aging family (from retirement to death of both spouses)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  <a:latin typeface="Arial"/>
                <a:ea typeface="Calibri"/>
              </a:rPr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B24FD1-C3CE-4B89-A780-9288FC41850D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8" name="Picture 7" descr="j00788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9507" y="5059362"/>
            <a:ext cx="1665538" cy="111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j007884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5602" y="2273376"/>
            <a:ext cx="1675336" cy="1308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23869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en-US" altLang="ja-JP" dirty="0" smtClean="0">
                <a:ea typeface="MS Mincho" pitchFamily="49" charset="-128"/>
              </a:rPr>
              <a:t>Family Health Assessment Tools</a:t>
            </a:r>
            <a:r>
              <a:rPr lang="en-US" altLang="ja-JP" dirty="0" smtClean="0">
                <a:ea typeface="ＭＳ Ｐゴシック" charset="-128"/>
              </a:rPr>
              <a:t> </a:t>
            </a:r>
            <a:endParaRPr lang="en-US" dirty="0" smtClean="0"/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4572000" cy="4724400"/>
          </a:xfrm>
        </p:spPr>
        <p:txBody>
          <a:bodyPr/>
          <a:lstStyle/>
          <a:p>
            <a:pPr>
              <a:defRPr/>
            </a:pPr>
            <a:r>
              <a:rPr lang="en-US" altLang="ja-JP" dirty="0" smtClean="0">
                <a:ea typeface="MS Mincho" pitchFamily="49" charset="-128"/>
              </a:rPr>
              <a:t>Genogram </a:t>
            </a:r>
          </a:p>
          <a:p>
            <a:pPr lvl="1">
              <a:defRPr/>
            </a:pPr>
            <a:r>
              <a:rPr lang="en-US" altLang="ja-JP" dirty="0" smtClean="0">
                <a:ea typeface="MS Mincho" pitchFamily="49" charset="-128"/>
              </a:rPr>
              <a:t>A tool that helps the nurse outline the family's structure</a:t>
            </a:r>
          </a:p>
          <a:p>
            <a:pPr>
              <a:defRPr/>
            </a:pPr>
            <a:r>
              <a:rPr lang="en-US" altLang="ja-JP" dirty="0" smtClean="0">
                <a:ea typeface="MS Mincho" pitchFamily="49" charset="-128"/>
              </a:rPr>
              <a:t>Family health tree</a:t>
            </a:r>
          </a:p>
          <a:p>
            <a:pPr lvl="1">
              <a:defRPr/>
            </a:pPr>
            <a:r>
              <a:rPr lang="en-US" altLang="ja-JP" dirty="0" smtClean="0">
                <a:ea typeface="MS Mincho" pitchFamily="49" charset="-128"/>
              </a:rPr>
              <a:t>Family’s medical and health histories </a:t>
            </a:r>
          </a:p>
          <a:p>
            <a:pPr>
              <a:defRPr/>
            </a:pPr>
            <a:r>
              <a:rPr lang="en-US" altLang="ja-JP" dirty="0" smtClean="0">
                <a:ea typeface="ＭＳ Ｐゴシック" charset="-128"/>
              </a:rPr>
              <a:t>Ecomap</a:t>
            </a:r>
          </a:p>
          <a:p>
            <a:pPr lvl="1">
              <a:defRPr/>
            </a:pPr>
            <a:r>
              <a:rPr lang="en-US" altLang="ja-JP" dirty="0" smtClean="0">
                <a:ea typeface="MS Mincho" pitchFamily="49" charset="-128"/>
              </a:rPr>
              <a:t>Depicts a family’s linkages to their </a:t>
            </a:r>
            <a:r>
              <a:rPr lang="en-US" altLang="ja-JP" dirty="0" err="1" smtClean="0">
                <a:ea typeface="MS Mincho" pitchFamily="49" charset="-128"/>
              </a:rPr>
              <a:t>suprasystems</a:t>
            </a:r>
            <a:endParaRPr lang="en-US" altLang="ja-JP" dirty="0" smtClean="0">
              <a:ea typeface="MS Mincho" pitchFamily="49" charset="-128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  <a:latin typeface="Arial"/>
                <a:ea typeface="Calibri"/>
              </a:rPr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B24FD1-C3CE-4B89-A780-9288FC41850D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21510" name="Picture 7" descr="ed00313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3025" y="1981200"/>
            <a:ext cx="203517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63048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Working with Families</a:t>
            </a:r>
          </a:p>
        </p:txBody>
      </p:sp>
      <p:sp>
        <p:nvSpPr>
          <p:cNvPr id="1193987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724400"/>
          </a:xfrm>
          <a:ln w="9525"/>
        </p:spPr>
        <p:txBody>
          <a:bodyPr/>
          <a:lstStyle/>
          <a:p>
            <a:pPr>
              <a:defRPr/>
            </a:pPr>
            <a:r>
              <a:rPr lang="en-GB" dirty="0" smtClean="0"/>
              <a:t>Working with families has never been more complex or rewarding than now. </a:t>
            </a:r>
          </a:p>
          <a:p>
            <a:pPr>
              <a:defRPr/>
            </a:pPr>
            <a:r>
              <a:rPr lang="en-GB" dirty="0" smtClean="0"/>
              <a:t>Nurses understand the actual and potential impact that families have in changing the health status of individual family members, communities, and society as a whole. </a:t>
            </a:r>
          </a:p>
          <a:p>
            <a:pPr>
              <a:defRPr/>
            </a:pPr>
            <a:r>
              <a:rPr lang="en-GB" dirty="0" smtClean="0"/>
              <a:t>Families have challenging health care needs that are not usually addressed by the health care system. </a:t>
            </a: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  <a:latin typeface="Arial"/>
                <a:ea typeface="Calibri"/>
              </a:rPr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B24FD1-C3CE-4B89-A780-9288FC41850D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Footer Placeholder 5"/>
          <p:cNvSpPr txBox="1">
            <a:spLocks noGrp="1"/>
          </p:cNvSpPr>
          <p:nvPr/>
        </p:nvSpPr>
        <p:spPr bwMode="auto">
          <a:xfrm>
            <a:off x="1752600" y="6635750"/>
            <a:ext cx="5638800" cy="1460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000">
                <a:latin typeface="+mn-lt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352753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en-US" altLang="ja-JP" dirty="0" smtClean="0">
                <a:ea typeface="MS Mincho" pitchFamily="49" charset="-128"/>
              </a:rPr>
              <a:t>Family Health Assessment Tools</a:t>
            </a:r>
            <a:r>
              <a:rPr lang="en-US" altLang="ja-JP" dirty="0" smtClean="0">
                <a:ea typeface="ＭＳ Ｐゴシック" charset="-128"/>
              </a:rPr>
              <a:t> </a:t>
            </a:r>
            <a:endParaRPr lang="en-US" dirty="0" smtClean="0"/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5791200" cy="4724400"/>
          </a:xfrm>
        </p:spPr>
        <p:txBody>
          <a:bodyPr/>
          <a:lstStyle/>
          <a:p>
            <a:pPr>
              <a:defRPr/>
            </a:pPr>
            <a:r>
              <a:rPr lang="en-US" altLang="ja-JP" dirty="0" smtClean="0">
                <a:ea typeface="MS Mincho" pitchFamily="49" charset="-128"/>
              </a:rPr>
              <a:t>Family Health Assessment</a:t>
            </a:r>
          </a:p>
          <a:p>
            <a:pPr lvl="1">
              <a:defRPr/>
            </a:pPr>
            <a:r>
              <a:rPr lang="en-US" altLang="ja-JP" dirty="0" smtClean="0">
                <a:ea typeface="ＭＳ Ｐゴシック" charset="-128"/>
              </a:rPr>
              <a:t>Addresses family characteristics, including structure and process and family environment</a:t>
            </a:r>
          </a:p>
          <a:p>
            <a:pPr lvl="1">
              <a:defRPr/>
            </a:pPr>
            <a:r>
              <a:rPr lang="en-US" altLang="ja-JP" dirty="0" smtClean="0">
                <a:ea typeface="ＭＳ Ｐゴシック" charset="-128"/>
              </a:rPr>
              <a:t>Information obtained through interviews with one or more family members, subsystems within the    family, or group interviews of more than two members of the family </a:t>
            </a:r>
          </a:p>
          <a:p>
            <a:pPr lvl="1">
              <a:defRPr/>
            </a:pPr>
            <a:r>
              <a:rPr lang="en-US" altLang="ja-JP" dirty="0" smtClean="0">
                <a:ea typeface="ＭＳ Ｐゴシック" charset="-128"/>
              </a:rPr>
              <a:t>Additional information obtained through observation of family and their environment</a:t>
            </a:r>
          </a:p>
          <a:p>
            <a:pPr lvl="1">
              <a:defRPr/>
            </a:pPr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  <a:latin typeface="Arial"/>
                <a:ea typeface="Calibri"/>
              </a:rPr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B24FD1-C3CE-4B89-A780-9288FC41850D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21510" name="Picture 7" descr="ed00313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9225" y="2057400"/>
            <a:ext cx="203517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53647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en-US" dirty="0" err="1"/>
              <a:t>Genogram</a:t>
            </a:r>
            <a:endParaRPr lang="en-US" dirty="0"/>
          </a:p>
        </p:txBody>
      </p:sp>
      <p:pic>
        <p:nvPicPr>
          <p:cNvPr id="2050" name="Picture 2" descr="W:\OBrien\Community Home Health Promotion\Nies projects\Nies 6e\Manuscript\Processed\Art\Chapter 20 art\chapter 20 art\f20-02-9781437708608.eps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0" y="2072481"/>
            <a:ext cx="4572000" cy="35814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latin typeface="Arial"/>
                <a:ea typeface="Calibri"/>
              </a:rPr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B24FD1-C3CE-4B89-A780-9288FC41850D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5715000"/>
            <a:ext cx="7162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Figure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20-2 Redrawn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from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Genopro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Software: Symbols used in genograms, 2009: www.genopro.com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6131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en-US" dirty="0" err="1" smtClean="0"/>
              <a:t>Ecomap</a:t>
            </a: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  <a:latin typeface="Arial"/>
                <a:ea typeface="Calibri"/>
              </a:rPr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B24FD1-C3CE-4B89-A780-9288FC41850D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22533" name="Picture 4" descr="H:\Nies\JPG for Slides\f18-06-X288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5063" y="1595734"/>
            <a:ext cx="3919537" cy="415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95400" y="5786735"/>
            <a:ext cx="708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Figure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20-4 Redrawn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from Hartman A: Diagrammatic assessment of family relationships, 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Soc Casework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59:496, 1978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88307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066800"/>
          </a:xfrm>
        </p:spPr>
        <p:txBody>
          <a:bodyPr/>
          <a:lstStyle/>
          <a:p>
            <a:r>
              <a:rPr lang="en-US" dirty="0" smtClean="0"/>
              <a:t>Social and Structural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724400"/>
          </a:xfrm>
        </p:spPr>
        <p:txBody>
          <a:bodyPr/>
          <a:lstStyle/>
          <a:p>
            <a:r>
              <a:rPr lang="en-US" dirty="0" smtClean="0"/>
              <a:t>Identify what prevents families from receiving needed health care or achieving a state of health</a:t>
            </a:r>
          </a:p>
          <a:p>
            <a:r>
              <a:rPr lang="en-US" dirty="0" smtClean="0"/>
              <a:t>Usually based on social and economic causes</a:t>
            </a:r>
          </a:p>
          <a:p>
            <a:pPr lvl="1"/>
            <a:r>
              <a:rPr lang="en-US" dirty="0" smtClean="0"/>
              <a:t>Literacy, education, employment</a:t>
            </a:r>
          </a:p>
          <a:p>
            <a:pPr lvl="1"/>
            <a:r>
              <a:rPr lang="en-US" dirty="0" smtClean="0"/>
              <a:t>If disadvantaged, often unable to buy health care from private sector	</a:t>
            </a:r>
          </a:p>
          <a:p>
            <a:pPr lvl="1"/>
            <a:r>
              <a:rPr lang="en-US" dirty="0" smtClean="0"/>
              <a:t>Hours of service, distance and transportation, availability of interpreters, and criteria for receiving services (age, sex, income barriers)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  <a:latin typeface="Arial"/>
                <a:ea typeface="Calibri"/>
              </a:rPr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B24FD1-C3CE-4B89-A780-9288FC41850D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610973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en-US" altLang="ja-JP" dirty="0" smtClean="0">
                <a:ea typeface="ＭＳ Ｐゴシック" charset="-128"/>
              </a:rPr>
              <a:t>Family Health Interventions</a:t>
            </a:r>
            <a:endParaRPr lang="en-US" dirty="0" smtClean="0">
              <a:cs typeface="Arial" charset="0"/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724400"/>
          </a:xfrm>
        </p:spPr>
        <p:txBody>
          <a:bodyPr/>
          <a:lstStyle/>
          <a:p>
            <a:pPr>
              <a:defRPr/>
            </a:pPr>
            <a:r>
              <a:rPr lang="en-US" altLang="ja-JP" dirty="0" smtClean="0">
                <a:ea typeface="MS Mincho" pitchFamily="49" charset="-128"/>
              </a:rPr>
              <a:t>Institutional context of family therapists </a:t>
            </a:r>
          </a:p>
          <a:p>
            <a:pPr lvl="1">
              <a:defRPr/>
            </a:pPr>
            <a:r>
              <a:rPr lang="en-US" altLang="ja-JP" dirty="0" smtClean="0">
                <a:ea typeface="MS Mincho" pitchFamily="49" charset="-128"/>
              </a:rPr>
              <a:t>Ecological framework: </a:t>
            </a:r>
            <a:r>
              <a:rPr lang="en-US" altLang="ja-JP" dirty="0">
                <a:ea typeface="MS Mincho" pitchFamily="49" charset="-128"/>
              </a:rPr>
              <a:t>A</a:t>
            </a:r>
            <a:r>
              <a:rPr lang="en-US" altLang="ja-JP" dirty="0" smtClean="0">
                <a:ea typeface="MS Mincho" pitchFamily="49" charset="-128"/>
              </a:rPr>
              <a:t> blend of systems and developmental theory that focus on the interaction and interdependence of families within the context of their environment</a:t>
            </a:r>
          </a:p>
          <a:p>
            <a:pPr lvl="1">
              <a:defRPr/>
            </a:pPr>
            <a:r>
              <a:rPr lang="en-US" altLang="ja-JP" dirty="0" smtClean="0">
                <a:ea typeface="MS Mincho" pitchFamily="49" charset="-128"/>
              </a:rPr>
              <a:t>Social Network Framework: </a:t>
            </a:r>
            <a:r>
              <a:rPr lang="en-US" altLang="ja-JP" dirty="0">
                <a:ea typeface="MS Mincho" pitchFamily="49" charset="-128"/>
              </a:rPr>
              <a:t>I</a:t>
            </a:r>
            <a:r>
              <a:rPr lang="en-US" altLang="ja-JP" dirty="0" smtClean="0">
                <a:ea typeface="MS Mincho" pitchFamily="49" charset="-128"/>
              </a:rPr>
              <a:t>nvolves all connections and ties within a group; social support</a:t>
            </a:r>
          </a:p>
          <a:p>
            <a:pPr lvl="1">
              <a:defRPr/>
            </a:pPr>
            <a:r>
              <a:rPr lang="en-US" altLang="ja-JP" dirty="0" smtClean="0">
                <a:ea typeface="ＭＳ Ｐゴシック" charset="-128"/>
              </a:rPr>
              <a:t>Transactional model: </a:t>
            </a:r>
            <a:r>
              <a:rPr lang="en-US" altLang="ja-JP" dirty="0">
                <a:ea typeface="MS Mincho" pitchFamily="49" charset="-128"/>
              </a:rPr>
              <a:t>A</a:t>
            </a:r>
            <a:r>
              <a:rPr lang="en-US" altLang="ja-JP" dirty="0" smtClean="0">
                <a:ea typeface="MS Mincho" pitchFamily="49" charset="-128"/>
              </a:rPr>
              <a:t> system that focuses on process as opposed to a linear approach</a:t>
            </a:r>
            <a:r>
              <a:rPr lang="en-US" altLang="ja-JP" dirty="0" smtClean="0">
                <a:ea typeface="ＭＳ Ｐゴシック" charset="-128"/>
              </a:rPr>
              <a:t>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latin typeface="Arial"/>
                <a:ea typeface="Calibri"/>
              </a:rPr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B24FD1-C3CE-4B89-A780-9288FC41850D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479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902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en-US" altLang="ja-JP" dirty="0" smtClean="0">
                <a:ea typeface="ＭＳ Ｐゴシック" charset="-128"/>
              </a:rPr>
              <a:t>Applying the Nursing Process</a:t>
            </a:r>
            <a:endParaRPr lang="en-US" dirty="0" smtClean="0"/>
          </a:p>
        </p:txBody>
      </p:sp>
      <p:sp>
        <p:nvSpPr>
          <p:cNvPr id="1232903" name="Rectangle 7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724400"/>
          </a:xfrm>
          <a:ln w="9525"/>
        </p:spPr>
        <p:txBody>
          <a:bodyPr/>
          <a:lstStyle/>
          <a:p>
            <a:pPr>
              <a:defRPr/>
            </a:pPr>
            <a:r>
              <a:rPr lang="en-US" altLang="ja-JP" dirty="0" smtClean="0">
                <a:ea typeface="ＭＳ Ｐゴシック" charset="-128"/>
              </a:rPr>
              <a:t>Knowledge of self, previous life experiences, and values is crucial in planning home visits </a:t>
            </a:r>
          </a:p>
          <a:p>
            <a:pPr>
              <a:defRPr/>
            </a:pPr>
            <a:r>
              <a:rPr lang="en-US" altLang="ja-JP" dirty="0" smtClean="0">
                <a:ea typeface="ＭＳ Ｐゴシック" charset="-128"/>
              </a:rPr>
              <a:t>Gather referral information, review assessment forms, and gather intervention tools (e.g., screening materials, supplies) before going to the home </a:t>
            </a:r>
          </a:p>
          <a:p>
            <a:pPr>
              <a:defRPr/>
            </a:pPr>
            <a:r>
              <a:rPr lang="en-US" altLang="ja-JP" dirty="0" smtClean="0">
                <a:ea typeface="ＭＳ Ｐゴシック" charset="-128"/>
              </a:rPr>
              <a:t>Flexibility is important in working with families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  <a:latin typeface="Arial"/>
                <a:ea typeface="Calibri"/>
              </a:rPr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B24FD1-C3CE-4B89-A780-9288FC41850D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2008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How Do You Define a Family?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  <a:latin typeface="Arial"/>
                <a:ea typeface="Calibri"/>
              </a:rPr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B24FD1-C3CE-4B89-A780-9288FC41850D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7173" name="Picture 8" descr="pe02636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029200"/>
            <a:ext cx="11557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9" descr="pe02641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1981200"/>
            <a:ext cx="1754188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10" descr="tr00516_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495800"/>
            <a:ext cx="1308100" cy="183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11" descr="so01579_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800600"/>
            <a:ext cx="137318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13" descr="pe02634_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81200"/>
            <a:ext cx="12192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15" descr="pe02324_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191000"/>
            <a:ext cx="1143000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9" name="Picture 16" descr="bd07702_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676400"/>
            <a:ext cx="1295400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0" name="Picture 17" descr="pe02340_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124200"/>
            <a:ext cx="107791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1" name="Picture 18" descr="pe02644_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105400"/>
            <a:ext cx="1560513" cy="125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2" name="Picture 19" descr="pe02638_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352800"/>
            <a:ext cx="1770063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3" name="Picture 20" descr="pe02700_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524000"/>
            <a:ext cx="12604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4" name="Picture 21" descr="pe03165_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276600"/>
            <a:ext cx="10255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5" name="Picture 22" descr="so01575_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600200"/>
            <a:ext cx="1447800" cy="98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6" name="Picture 23" descr="so01578_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819400"/>
            <a:ext cx="1217613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6961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Definitions of a Family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85800" y="1676400"/>
            <a:ext cx="3886200" cy="4724400"/>
          </a:xfrm>
        </p:spPr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en-US" altLang="ja-JP" sz="2400" b="1" dirty="0" smtClean="0">
                <a:ea typeface="MS Mincho" pitchFamily="49" charset="-128"/>
              </a:rPr>
              <a:t>Historical definitions:</a:t>
            </a:r>
          </a:p>
          <a:p>
            <a:pPr>
              <a:defRPr/>
            </a:pPr>
            <a:r>
              <a:rPr lang="en-US" altLang="ja-JP" sz="2400" dirty="0" smtClean="0">
                <a:ea typeface="MS Mincho" pitchFamily="49" charset="-128"/>
              </a:rPr>
              <a:t>The environment affecting individual clients</a:t>
            </a:r>
          </a:p>
          <a:p>
            <a:pPr>
              <a:defRPr/>
            </a:pPr>
            <a:r>
              <a:rPr lang="en-US" altLang="ja-JP" sz="2400" dirty="0" smtClean="0">
                <a:ea typeface="MS Mincho" pitchFamily="49" charset="-128"/>
              </a:rPr>
              <a:t>Small to large groups of interacting people</a:t>
            </a:r>
          </a:p>
          <a:p>
            <a:pPr>
              <a:defRPr/>
            </a:pPr>
            <a:r>
              <a:rPr lang="en-US" altLang="ja-JP" sz="2400" dirty="0" smtClean="0">
                <a:ea typeface="MS Mincho" pitchFamily="49" charset="-128"/>
              </a:rPr>
              <a:t>A single unit of care with definable boundaries</a:t>
            </a:r>
          </a:p>
          <a:p>
            <a:pPr>
              <a:defRPr/>
            </a:pPr>
            <a:r>
              <a:rPr lang="en-US" altLang="ja-JP" sz="2400" dirty="0" smtClean="0">
                <a:ea typeface="MS Mincho" pitchFamily="49" charset="-128"/>
              </a:rPr>
              <a:t>A unit of care within a specific environment of a community or society </a:t>
            </a:r>
            <a:endParaRPr lang="en-US" sz="2400" dirty="0" smtClean="0">
              <a:ea typeface="MS Mincho" pitchFamily="49" charset="-128"/>
            </a:endParaRPr>
          </a:p>
        </p:txBody>
      </p:sp>
      <p:sp>
        <p:nvSpPr>
          <p:cNvPr id="6246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8200" y="1676400"/>
            <a:ext cx="3810000" cy="4724400"/>
          </a:xfrm>
        </p:spPr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en-US" sz="2400" b="1" dirty="0" smtClean="0"/>
              <a:t>Current theorists:</a:t>
            </a:r>
          </a:p>
          <a:p>
            <a:pPr>
              <a:defRPr/>
            </a:pPr>
            <a:r>
              <a:rPr lang="en-US" altLang="ja-JP" sz="2400" dirty="0" smtClean="0">
                <a:ea typeface="ＭＳ Ｐゴシック" charset="-128"/>
                <a:cs typeface="Times New Roman" pitchFamily="18" charset="0"/>
              </a:rPr>
              <a:t>Two or more individuals who depend on one another for emotional, physical, and economic support. Members of family are self-defined.</a:t>
            </a:r>
            <a:endParaRPr lang="en-US" altLang="ja-JP" sz="2400" dirty="0" smtClean="0">
              <a:ea typeface="ＭＳ Ｐゴシック" charset="-128"/>
              <a:cs typeface="Arial" charset="0"/>
            </a:endParaRPr>
          </a:p>
          <a:p>
            <a:pPr marL="0" indent="0" algn="r">
              <a:buFont typeface="Wingdings 2" pitchFamily="18" charset="2"/>
              <a:buNone/>
              <a:defRPr/>
            </a:pPr>
            <a:r>
              <a:rPr lang="en-US" altLang="ja-JP" sz="1800" dirty="0" smtClean="0">
                <a:ea typeface="ＭＳ Ｐゴシック" charset="-128"/>
                <a:cs typeface="Arial" charset="0"/>
              </a:rPr>
              <a:t>– </a:t>
            </a:r>
            <a:r>
              <a:rPr lang="en-US" altLang="ja-JP" sz="1800" dirty="0" smtClean="0">
                <a:ea typeface="MS Mincho" pitchFamily="49" charset="-128"/>
              </a:rPr>
              <a:t>Hanson &amp; </a:t>
            </a:r>
            <a:r>
              <a:rPr lang="en-US" altLang="ja-JP" sz="1800" dirty="0" err="1" smtClean="0">
                <a:ea typeface="MS Mincho" pitchFamily="49" charset="-128"/>
              </a:rPr>
              <a:t>Kaakimen</a:t>
            </a:r>
            <a:r>
              <a:rPr lang="en-US" altLang="ja-JP" sz="1800" dirty="0" smtClean="0">
                <a:ea typeface="MS Mincho" pitchFamily="49" charset="-128"/>
              </a:rPr>
              <a:t> (2005)</a:t>
            </a:r>
            <a:r>
              <a:rPr lang="en-US" altLang="ja-JP" sz="2400" dirty="0" smtClean="0">
                <a:ea typeface="MS Mincho" pitchFamily="49" charset="-128"/>
              </a:rPr>
              <a:t> </a:t>
            </a:r>
            <a:endParaRPr lang="en-US" altLang="ja-JP" sz="2400" dirty="0" smtClean="0">
              <a:ea typeface="ＭＳ Ｐゴシック" charset="-128"/>
            </a:endParaRPr>
          </a:p>
          <a:p>
            <a:pPr>
              <a:defRPr/>
            </a:pPr>
            <a:r>
              <a:rPr lang="en-US" altLang="ja-JP" sz="2400" dirty="0" smtClean="0">
                <a:ea typeface="ＭＳ Ｐゴシック" charset="-128"/>
              </a:rPr>
              <a:t>The family is who they say they are. </a:t>
            </a:r>
          </a:p>
          <a:p>
            <a:pPr marL="0" indent="0" algn="r">
              <a:buFont typeface="Wingdings 2" pitchFamily="18" charset="2"/>
              <a:buNone/>
              <a:defRPr/>
            </a:pPr>
            <a:r>
              <a:rPr lang="en-US" altLang="ja-JP" sz="1800" dirty="0" smtClean="0">
                <a:ea typeface="ＭＳ Ｐゴシック" charset="-128"/>
              </a:rPr>
              <a:t>– </a:t>
            </a:r>
            <a:r>
              <a:rPr lang="en-US" altLang="ja-JP" sz="1800" dirty="0" smtClean="0">
                <a:ea typeface="MS Mincho" pitchFamily="49" charset="-128"/>
              </a:rPr>
              <a:t>Wright &amp; Leahey (2000)</a:t>
            </a:r>
            <a:r>
              <a:rPr lang="en-US" altLang="ja-JP" sz="1800" dirty="0" smtClean="0">
                <a:ea typeface="ＭＳ Ｐゴシック" charset="-128"/>
              </a:rPr>
              <a:t> </a:t>
            </a:r>
            <a:endParaRPr lang="en-US" sz="1800" dirty="0" smtClean="0">
              <a:ea typeface="ＭＳ Ｐゴシック" charset="-128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  <a:latin typeface="Arial"/>
                <a:ea typeface="Calibri"/>
              </a:rPr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B24FD1-C3CE-4B89-A780-9288FC41850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4501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Inclusive Definitions of Family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7244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 2" pitchFamily="18" charset="2"/>
              <a:buNone/>
              <a:defRPr/>
            </a:pPr>
            <a:r>
              <a:rPr lang="en-US" sz="2400" dirty="0" smtClean="0"/>
              <a:t>“Family” means any person(s) playing a significant role in an individual’s life. This may include person(s) not legally related to the individual. Members of “family” include spouses, domestic partners, and both different-sex and same-sex significant others. “Family” includes a minor patient’s parents, regardless of gender of either parent … without limitation as encompassing legal parents, foster parents, same-sex parent, step-parents, those serving in loco parentis, and others operating in caretaker roles.</a:t>
            </a:r>
            <a:endParaRPr lang="en-US" sz="2600" dirty="0" smtClean="0"/>
          </a:p>
          <a:p>
            <a:pPr algn="r">
              <a:lnSpc>
                <a:spcPct val="90000"/>
              </a:lnSpc>
              <a:buFont typeface="Wingdings 2" pitchFamily="18" charset="2"/>
              <a:buNone/>
              <a:defRPr/>
            </a:pPr>
            <a:r>
              <a:rPr lang="en-US" sz="1800" dirty="0" smtClean="0">
                <a:cs typeface="Arial" charset="0"/>
              </a:rPr>
              <a:t>– </a:t>
            </a:r>
            <a:r>
              <a:rPr lang="en-US" sz="1800" dirty="0" smtClean="0"/>
              <a:t>Human Rights Campaign ( 2009)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  <a:latin typeface="Arial"/>
                <a:ea typeface="Calibri"/>
              </a:rPr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B24FD1-C3CE-4B89-A780-9288FC41850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0618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2182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en-US" altLang="ja-JP" dirty="0" smtClean="0">
                <a:ea typeface="ＭＳ Ｐゴシック" charset="-128"/>
              </a:rPr>
              <a:t>The Changing Family</a:t>
            </a:r>
            <a:endParaRPr lang="en-US" dirty="0" smtClean="0"/>
          </a:p>
        </p:txBody>
      </p:sp>
      <p:sp>
        <p:nvSpPr>
          <p:cNvPr id="1202183" name="Rectangle 7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724400"/>
          </a:xfrm>
          <a:ln w="9525"/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ja-JP" dirty="0" smtClean="0">
                <a:ea typeface="ＭＳ Ｐゴシック" charset="-128"/>
              </a:rPr>
              <a:t>Purposes of the family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ja-JP" dirty="0" smtClean="0">
                <a:ea typeface="ＭＳ Ｐゴシック" charset="-128"/>
              </a:rPr>
              <a:t>To meet the needs of society 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ja-JP" dirty="0" smtClean="0">
                <a:ea typeface="ＭＳ Ｐゴシック" charset="-128"/>
              </a:rPr>
              <a:t>To meet the needs of individual family members </a:t>
            </a:r>
          </a:p>
          <a:p>
            <a:pPr>
              <a:lnSpc>
                <a:spcPct val="90000"/>
              </a:lnSpc>
              <a:defRPr/>
            </a:pPr>
            <a:r>
              <a:rPr lang="en-US" altLang="ja-JP" dirty="0" smtClean="0">
                <a:ea typeface="ＭＳ Ｐゴシック" charset="-128"/>
              </a:rPr>
              <a:t>Examples of different family types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ja-JP" dirty="0" smtClean="0">
                <a:ea typeface="ＭＳ Ｐゴシック" charset="-128"/>
              </a:rPr>
              <a:t>Traditional, nuclear family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ja-JP" dirty="0" smtClean="0">
                <a:ea typeface="ＭＳ Ｐゴシック" charset="-128"/>
              </a:rPr>
              <a:t>Multigenerational family household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ja-JP" dirty="0" smtClean="0">
                <a:ea typeface="ＭＳ Ｐゴシック" charset="-128"/>
              </a:rPr>
              <a:t>Cohabitating families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ja-JP" dirty="0" smtClean="0">
                <a:ea typeface="ＭＳ Ｐゴシック" charset="-128"/>
              </a:rPr>
              <a:t>Single-parent families 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ja-JP" dirty="0" smtClean="0">
                <a:ea typeface="ＭＳ Ｐゴシック" charset="-128"/>
              </a:rPr>
              <a:t>Grandparent-headed families 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ja-JP" dirty="0" smtClean="0">
                <a:ea typeface="ＭＳ Ｐゴシック" charset="-128"/>
              </a:rPr>
              <a:t>Gay or lesbian families 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ja-JP" dirty="0" smtClean="0">
                <a:ea typeface="ＭＳ Ｐゴシック" charset="-128"/>
              </a:rPr>
              <a:t>Unmarried teen mothers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  <a:latin typeface="Arial"/>
                <a:ea typeface="Calibri"/>
              </a:rPr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B24FD1-C3CE-4B89-A780-9288FC41850D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0246" name="Picture 4" descr="bd05077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2663" y="3760788"/>
            <a:ext cx="2471737" cy="149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76213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066800"/>
          </a:xfrm>
        </p:spPr>
        <p:txBody>
          <a:bodyPr/>
          <a:lstStyle/>
          <a:p>
            <a:r>
              <a:rPr lang="en-US" dirty="0" smtClean="0"/>
              <a:t>The “Sandwich” Generation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latin typeface="Arial"/>
                <a:ea typeface="Calibri"/>
              </a:rPr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B24FD1-C3CE-4B89-A780-9288FC41850D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5678269"/>
            <a:ext cx="693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Figure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20-1 From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Pew Research Center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Social 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and Demographic Trends: The Sandwich </a:t>
            </a:r>
            <a:r>
              <a:rPr lang="en-US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Generation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 http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://www.pewsocialtrends.org/2013/01/30/the-sandwich-generation/.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Accessed March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15,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2013.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W:\OBrien\Community Home Health Promotion\Nies projects\Nies 6e\Manuscript\Processed\Art\Chapter 20 art\chapter 20 art\Figure 20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626521"/>
            <a:ext cx="5486400" cy="39416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3522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066800"/>
          </a:xfrm>
        </p:spPr>
        <p:txBody>
          <a:bodyPr/>
          <a:lstStyle/>
          <a:p>
            <a:r>
              <a:rPr lang="en-US" sz="3600" dirty="0"/>
              <a:t>Why Is It Important for the </a:t>
            </a:r>
            <a:r>
              <a:rPr lang="en-US" sz="3600" dirty="0" smtClean="0"/>
              <a:t>CHN to </a:t>
            </a:r>
            <a:r>
              <a:rPr lang="en-US" sz="3600" dirty="0"/>
              <a:t>Work with Families?</a:t>
            </a:r>
          </a:p>
        </p:txBody>
      </p:sp>
      <p:sp>
        <p:nvSpPr>
          <p:cNvPr id="1204230" name="Rectangle 6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724400"/>
          </a:xfrm>
        </p:spPr>
        <p:txBody>
          <a:bodyPr/>
          <a:lstStyle/>
          <a:p>
            <a:r>
              <a:rPr lang="en-US" altLang="ja-JP" dirty="0" smtClean="0"/>
              <a:t>The family is a critical resource. </a:t>
            </a:r>
          </a:p>
          <a:p>
            <a:r>
              <a:rPr lang="en-US" altLang="ja-JP" dirty="0" smtClean="0"/>
              <a:t>Any dysfunction in a family unit will affect the members and the unit as a whole.</a:t>
            </a:r>
          </a:p>
          <a:p>
            <a:r>
              <a:rPr lang="en-US" altLang="ja-JP" dirty="0" smtClean="0"/>
              <a:t>Case finding can </a:t>
            </a:r>
            <a:r>
              <a:rPr lang="en-US" dirty="0" smtClean="0"/>
              <a:t>identify a health problem that leads to risks for the entire family.</a:t>
            </a:r>
            <a:r>
              <a:rPr lang="en-US" altLang="ja-JP" dirty="0" smtClean="0"/>
              <a:t> </a:t>
            </a:r>
          </a:p>
          <a:p>
            <a:r>
              <a:rPr lang="en-US" altLang="ja-JP" dirty="0" smtClean="0"/>
              <a:t>Nursing care can be improved by providing holistic care to the family and its members.</a:t>
            </a:r>
          </a:p>
          <a:p>
            <a:pPr marL="6350" lvl="1" indent="0" algn="r">
              <a:buNone/>
            </a:pPr>
            <a:r>
              <a:rPr lang="en-US" altLang="ja-JP" sz="1800" dirty="0" smtClean="0"/>
              <a:t>– Friedman, Bowden, &amp; Jones (2003) </a:t>
            </a:r>
            <a:endParaRPr lang="en-US" sz="18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B24FD1-C3CE-4B89-A780-9288FC41850D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1388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en-US" altLang="ja-JP" sz="3600" dirty="0" smtClean="0">
                <a:ea typeface="ＭＳ Ｐゴシック" charset="-128"/>
              </a:rPr>
              <a:t>Approaches to Meeting the Health Needs of Families</a:t>
            </a:r>
            <a:endParaRPr lang="en-US" sz="3600" dirty="0" smtClean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724400"/>
          </a:xfrm>
        </p:spPr>
        <p:txBody>
          <a:bodyPr/>
          <a:lstStyle/>
          <a:p>
            <a:pPr algn="ctr">
              <a:buFont typeface="Wingdings 2" pitchFamily="18" charset="2"/>
              <a:buNone/>
              <a:defRPr/>
            </a:pPr>
            <a:r>
              <a:rPr lang="en-US" altLang="ja-JP" sz="2400" dirty="0" smtClean="0">
                <a:ea typeface="ＭＳ Ｐゴシック" charset="-128"/>
              </a:rPr>
              <a:t>	</a:t>
            </a:r>
            <a:endParaRPr lang="en-US" altLang="ja-JP" dirty="0" smtClean="0">
              <a:ea typeface="MS Mincho" pitchFamily="49" charset="-128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  <a:latin typeface="Arial"/>
                <a:ea typeface="Calibri"/>
              </a:rPr>
              <a:t>Copyright © 2015, 2011, 2007, 2001, 1997, 1993 by Saunders, an imprint of Elsevier Inc.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B24FD1-C3CE-4B89-A780-9288FC41850D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945187" y="2819400"/>
            <a:ext cx="2513013" cy="182880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  <a:defRPr/>
            </a:pPr>
            <a:r>
              <a:rPr lang="en-US" altLang="ja-JP" dirty="0" smtClean="0">
                <a:ea typeface="MS Mincho" pitchFamily="49" charset="-128"/>
              </a:rPr>
              <a:t>Moving from the Family to the Community</a:t>
            </a:r>
            <a:endParaRPr lang="en-US" dirty="0" smtClean="0">
              <a:ea typeface="MS Mincho" pitchFamily="49" charset="-128"/>
            </a:endParaRPr>
          </a:p>
        </p:txBody>
      </p:sp>
      <p:pic>
        <p:nvPicPr>
          <p:cNvPr id="12295" name="Picture 5" descr="sy01264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438400"/>
            <a:ext cx="2284413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85800" y="2933700"/>
            <a:ext cx="2362200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60000"/>
              <a:buFont typeface="Wingdings 2" pitchFamily="18" charset="2"/>
              <a:buChar char="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Ø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115000"/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75000"/>
              <a:buFont typeface="Wingdings 3" pitchFamily="18" charset="2"/>
              <a:buChar char="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  <a:defRPr/>
            </a:pPr>
            <a:r>
              <a:rPr lang="en-US" altLang="ja-JP" dirty="0" smtClean="0">
                <a:ea typeface="ＭＳ Ｐゴシック" charset="-128"/>
              </a:rPr>
              <a:t>Moving from the Individual to the Family</a:t>
            </a:r>
            <a:endParaRPr lang="en-US" altLang="ja-JP" dirty="0" smtClean="0">
              <a:ea typeface="MS Mincho" pitchFamily="49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5195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3666</TotalTime>
  <Words>1854</Words>
  <Application>Microsoft Office PowerPoint</Application>
  <PresentationFormat>Letter Paper (8.5x11 in)</PresentationFormat>
  <Paragraphs>185</Paragraphs>
  <Slides>25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2_Office Theme</vt:lpstr>
      <vt:lpstr>Chapter 20</vt:lpstr>
      <vt:lpstr>Working with Families</vt:lpstr>
      <vt:lpstr>How Do You Define a Family?</vt:lpstr>
      <vt:lpstr>Definitions of a Family</vt:lpstr>
      <vt:lpstr>Inclusive Definitions of Family</vt:lpstr>
      <vt:lpstr>The Changing Family</vt:lpstr>
      <vt:lpstr>The “Sandwich” Generation</vt:lpstr>
      <vt:lpstr>Why Is It Important for the CHN to Work with Families?</vt:lpstr>
      <vt:lpstr>Approaches to Meeting the Health Needs of Families</vt:lpstr>
      <vt:lpstr>Moving from the Individual to the Family</vt:lpstr>
      <vt:lpstr>Moving from the Family to the Community</vt:lpstr>
      <vt:lpstr>Family Theory Approach</vt:lpstr>
      <vt:lpstr>Family Theory Approach (Cont.)</vt:lpstr>
      <vt:lpstr>Systems Theory Approach</vt:lpstr>
      <vt:lpstr>Healthy Families</vt:lpstr>
      <vt:lpstr>Healthy Families (Cont.)</vt:lpstr>
      <vt:lpstr>Structural-Functional Conceptual Framework </vt:lpstr>
      <vt:lpstr>Developmental Theory </vt:lpstr>
      <vt:lpstr>Family Health Assessment Tools </vt:lpstr>
      <vt:lpstr>Family Health Assessment Tools </vt:lpstr>
      <vt:lpstr>Genogram</vt:lpstr>
      <vt:lpstr>Ecomap</vt:lpstr>
      <vt:lpstr>Social and Structural Constraints</vt:lpstr>
      <vt:lpstr>Family Health Interventions</vt:lpstr>
      <vt:lpstr>Applying the Nursing Process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16     Cholinesterase Inhibitors</dc:title>
  <dc:creator>Janet Czermak</dc:creator>
  <cp:lastModifiedBy>MSSPL-15-ELS-2</cp:lastModifiedBy>
  <cp:revision>343</cp:revision>
  <cp:lastPrinted>2000-11-30T21:12:40Z</cp:lastPrinted>
  <dcterms:created xsi:type="dcterms:W3CDTF">2000-10-10T03:44:32Z</dcterms:created>
  <dcterms:modified xsi:type="dcterms:W3CDTF">2014-09-05T07:08:05Z</dcterms:modified>
</cp:coreProperties>
</file>