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8"/>
  </p:notesMasterIdLst>
  <p:sldIdLst>
    <p:sldId id="269" r:id="rId3"/>
    <p:sldId id="271" r:id="rId4"/>
    <p:sldId id="265" r:id="rId5"/>
    <p:sldId id="316" r:id="rId6"/>
    <p:sldId id="272" r:id="rId7"/>
    <p:sldId id="273" r:id="rId8"/>
    <p:sldId id="264" r:id="rId9"/>
    <p:sldId id="303" r:id="rId10"/>
    <p:sldId id="274" r:id="rId11"/>
    <p:sldId id="304" r:id="rId12"/>
    <p:sldId id="270" r:id="rId13"/>
    <p:sldId id="305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257" r:id="rId30"/>
    <p:sldId id="258" r:id="rId31"/>
    <p:sldId id="259" r:id="rId32"/>
    <p:sldId id="260" r:id="rId33"/>
    <p:sldId id="332" r:id="rId34"/>
    <p:sldId id="333" r:id="rId35"/>
    <p:sldId id="334" r:id="rId36"/>
    <p:sldId id="261" r:id="rId37"/>
    <p:sldId id="262" r:id="rId38"/>
    <p:sldId id="263" r:id="rId39"/>
    <p:sldId id="335" r:id="rId40"/>
    <p:sldId id="336" r:id="rId41"/>
    <p:sldId id="266" r:id="rId42"/>
    <p:sldId id="267" r:id="rId43"/>
    <p:sldId id="268" r:id="rId44"/>
    <p:sldId id="337" r:id="rId45"/>
    <p:sldId id="338" r:id="rId46"/>
    <p:sldId id="299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00" autoAdjust="0"/>
    <p:restoredTop sz="94599" autoAdjust="0"/>
  </p:normalViewPr>
  <p:slideViewPr>
    <p:cSldViewPr>
      <p:cViewPr varScale="1">
        <p:scale>
          <a:sx n="68" d="100"/>
          <a:sy n="68" d="100"/>
        </p:scale>
        <p:origin x="13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5B8E33-D498-42D4-91AB-BAB510E65401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C88CEDE-41EA-437F-B84F-30C4699312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149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9C466D-3A49-4562-86FD-C9701ED6A28B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4102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A3CE83-5DA2-477A-9D46-046986FA92F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218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09577A-8AEB-4F9E-919E-201CF6283D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949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3AE529-3C20-4522-9E13-D57A0191BD0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969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09D603-F536-4FE1-80ED-40B6DB1435A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79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FAF08D-224A-42AE-A79A-82431EC1375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784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E5E4E0-5926-45F7-9769-1E894E8A02C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7763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32811D-EADA-46A0-A498-D6F6F61F692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2283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68CACC-8828-47E9-8768-3D730A7185B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4483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CB6E4A-B76B-4959-BBFD-3DD91E4A612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9698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313134-132D-42EB-A466-9821E64455B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210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C54F3-1934-4274-8117-3F8754819B8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19307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054615-0361-4236-8AFB-5418775BA82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1159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936EF5-86B8-4D3A-86DC-C57A830FE75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9704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AA7A01-F708-4690-9908-422145FC56C7}" type="slidenum">
              <a:rPr lang="en-US" altLang="en-US" smtClean="0"/>
              <a:pPr>
                <a:spcBef>
                  <a:spcPct val="0"/>
                </a:spcBef>
              </a:pPr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3468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BE2875-22D5-417F-8978-AE76CBB50D04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260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3C2D2D-56E4-4A02-B380-1B7A5BF5E4CA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139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17C8E6-A81F-4B81-872B-801E5AAD7E96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769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871CA5-1195-4B50-A1B2-0800EB5AF1CD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025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D69E7D-DF89-4088-BDA6-C0BBDEA603B1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88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B66C55-EF56-4A34-8008-020B09BD3926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87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E078AB-771D-464B-ABF2-71F29A7FB0F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93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481C3-5826-405B-9BEE-1B3263484339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02B6D-8A1E-4215-8D45-F6C44B45D2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86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B4A99-3131-43EA-86A8-AF0E66016E0C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541F7-A416-4115-9A26-7E09EA968B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54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0D8DA-9F9E-445F-914D-2CD61BAFA240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21FBB-9C14-4C07-8DD1-07D11936B6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225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481C3-5826-405B-9BEE-1B3263484339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02B6D-8A1E-4215-8D45-F6C44B45D2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379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80C7A-9E65-4A5E-BD0A-E99FA4DD32F5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0685C-E54D-4A12-936D-D3A9864E9D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881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9E2EB-A5BD-4C6C-84E2-0E1907D6EC3D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F9D61-EAFB-4B52-B375-4A518E76BE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250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A391B-52DA-4861-B24F-21DD3510DF42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6B949-9DE3-4D61-A8A0-8C1B519E64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586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24B8F-EBBC-409B-9E71-4C2CE2C99C88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D6603-B6E9-4851-9BA5-6D447DEE49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696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EE3C-DC23-4BD9-A668-B1D457D3F010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84298-DD12-4F2A-BC99-77997E13A4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7413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C390-68C6-4352-85BE-7F9160E6815B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80A62-313E-4D3E-9338-8CCA215715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859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A3610-2169-4DB2-89B9-2776E2A134F9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9EBC0-42FD-496D-AE48-8310E9AE7F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05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80C7A-9E65-4A5E-BD0A-E99FA4DD32F5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0685C-E54D-4A12-936D-D3A9864E9D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3842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B457B-9B89-474D-997D-F860953A9BC9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B72E3-4B55-45B6-B05F-AD6EC20F64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308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B4A99-3131-43EA-86A8-AF0E66016E0C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541F7-A416-4115-9A26-7E09EA968B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532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0D8DA-9F9E-445F-914D-2CD61BAFA240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21FBB-9C14-4C07-8DD1-07D11936B6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08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9E2EB-A5BD-4C6C-84E2-0E1907D6EC3D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F9D61-EAFB-4B52-B375-4A518E76BE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37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A391B-52DA-4861-B24F-21DD3510DF42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6B949-9DE3-4D61-A8A0-8C1B519E64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16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24B8F-EBBC-409B-9E71-4C2CE2C99C88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D6603-B6E9-4851-9BA5-6D447DEE49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68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EE3C-DC23-4BD9-A668-B1D457D3F010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84298-DD12-4F2A-BC99-77997E13A4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37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C390-68C6-4352-85BE-7F9160E6815B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80A62-313E-4D3E-9338-8CCA215715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18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A3610-2169-4DB2-89B9-2776E2A134F9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9EBC0-42FD-496D-AE48-8310E9AE7F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6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B457B-9B89-474D-997D-F860953A9BC9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B72E3-4B55-45B6-B05F-AD6EC20F64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42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6581A1-99FD-40A0-A166-30820E49AEC0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FC7A123-162D-42E7-A1B5-383FDE65A0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6581A1-99FD-40A0-A166-30820E49AEC0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FC7A123-162D-42E7-A1B5-383FDE65A0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9859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Analytic Tools</a:t>
            </a:r>
          </a:p>
        </p:txBody>
      </p:sp>
      <p:pic>
        <p:nvPicPr>
          <p:cNvPr id="3075" name="Content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2362200"/>
            <a:ext cx="4191000" cy="26670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Tools  for Devil’s Advocates: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/>
              <a:t>The different slants must be more than just “I disagree.”</a:t>
            </a:r>
          </a:p>
          <a:p>
            <a:r>
              <a:rPr lang="en-US" altLang="en-US"/>
              <a:t>Role is to present alternatives, not to win the debate.</a:t>
            </a:r>
          </a:p>
          <a:p>
            <a:r>
              <a:rPr lang="en-US" altLang="en-US"/>
              <a:t>Not too junior, not too senior.</a:t>
            </a:r>
          </a:p>
          <a:p>
            <a:r>
              <a:rPr lang="en-US" altLang="en-US"/>
              <a:t>Must have good background on subject.</a:t>
            </a:r>
          </a:p>
        </p:txBody>
      </p:sp>
      <p:pic>
        <p:nvPicPr>
          <p:cNvPr id="18436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13275" y="1981200"/>
            <a:ext cx="4048125" cy="304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Red Team Analysis</a:t>
            </a:r>
          </a:p>
        </p:txBody>
      </p:sp>
      <p:pic>
        <p:nvPicPr>
          <p:cNvPr id="19459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2286000"/>
            <a:ext cx="2162175" cy="2114550"/>
          </a:xfrm>
        </p:spPr>
      </p:pic>
      <p:sp>
        <p:nvSpPr>
          <p:cNvPr id="19460" name="Content Placeholder 3"/>
          <p:cNvSpPr>
            <a:spLocks noGrp="1"/>
          </p:cNvSpPr>
          <p:nvPr>
            <p:ph sz="half" idx="2"/>
          </p:nvPr>
        </p:nvSpPr>
        <p:spPr>
          <a:xfrm>
            <a:off x="3810000" y="1600200"/>
            <a:ext cx="4876800" cy="4525963"/>
          </a:xfrm>
        </p:spPr>
        <p:txBody>
          <a:bodyPr/>
          <a:lstStyle/>
          <a:p>
            <a:pPr eaLnBrk="1" hangingPunct="1"/>
            <a:r>
              <a:rPr lang="en-US" altLang="en-US"/>
              <a:t>Try to think like the opposition.</a:t>
            </a:r>
          </a:p>
          <a:p>
            <a:pPr eaLnBrk="1" hangingPunct="1"/>
            <a:r>
              <a:rPr lang="en-US" altLang="en-US"/>
              <a:t>Requires deep knowledge of opponents.</a:t>
            </a:r>
          </a:p>
          <a:p>
            <a:pPr eaLnBrk="1" hangingPunct="1"/>
            <a:r>
              <a:rPr lang="en-US" altLang="en-US"/>
              <a:t>At best, can be a full-time assignment.</a:t>
            </a:r>
          </a:p>
          <a:p>
            <a:pPr eaLnBrk="1" hangingPunct="1"/>
            <a:r>
              <a:rPr lang="en-US" altLang="en-US"/>
              <a:t>Members need to be creative, imaginative, and open.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 Teams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/>
              <a:t>More involved in role playing than devil’s advocates.</a:t>
            </a:r>
          </a:p>
          <a:p>
            <a:r>
              <a:rPr lang="en-US" altLang="en-US"/>
              <a:t>Particularly good for threat &amp; vulnerability assessments.</a:t>
            </a:r>
          </a:p>
        </p:txBody>
      </p:sp>
      <p:pic>
        <p:nvPicPr>
          <p:cNvPr id="21508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2109788"/>
            <a:ext cx="2609850" cy="17526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F9D2C-EC8D-45FE-BCC8-BC5D77D8A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&amp; Network Analysis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3C6A52-52D6-44E4-98C5-5D4C82D4C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0860" y="1949847"/>
            <a:ext cx="3556245" cy="265350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9026F-AC41-4992-9295-03BCFF87EB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Provide graphical representations of relationships.</a:t>
            </a:r>
          </a:p>
          <a:p>
            <a:r>
              <a:rPr lang="en-US" dirty="0"/>
              <a:t>Very useful for criminal &amp; terrorist group analysis.</a:t>
            </a:r>
          </a:p>
          <a:p>
            <a:r>
              <a:rPr lang="en-US" dirty="0"/>
              <a:t>As with any tool, an aid to analysis, not the final result.</a:t>
            </a:r>
          </a:p>
        </p:txBody>
      </p:sp>
    </p:spTree>
    <p:extLst>
      <p:ext uri="{BB962C8B-B14F-4D97-AF65-F5344CB8AC3E}">
        <p14:creationId xmlns:p14="http://schemas.microsoft.com/office/powerpoint/2010/main" val="2796815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>
            <a:extLst>
              <a:ext uri="{FF2B5EF4-FFF2-40B4-BE49-F238E27FC236}">
                <a16:creationId xmlns:a16="http://schemas.microsoft.com/office/drawing/2014/main" id="{423BE63B-D777-4BCE-A24D-BEDB5ABD80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/>
            <a:r>
              <a:rPr lang="en-US" altLang="en-US"/>
              <a:t>             Association Matrix</a:t>
            </a:r>
          </a:p>
        </p:txBody>
      </p:sp>
      <p:sp>
        <p:nvSpPr>
          <p:cNvPr id="24579" name="Rectangle 5">
            <a:extLst>
              <a:ext uri="{FF2B5EF4-FFF2-40B4-BE49-F238E27FC236}">
                <a16:creationId xmlns:a16="http://schemas.microsoft.com/office/drawing/2014/main" id="{FEA02A12-D683-4F63-A9DC-8F4D481627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5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en-US" dirty="0"/>
              <a:t>- Shows association between</a:t>
            </a:r>
            <a:br>
              <a:rPr lang="en-US" altLang="en-US" dirty="0"/>
            </a:br>
            <a:r>
              <a:rPr lang="en-US" altLang="en-US" dirty="0"/>
              <a:t>  individual persons only</a:t>
            </a:r>
          </a:p>
        </p:txBody>
      </p:sp>
      <p:sp>
        <p:nvSpPr>
          <p:cNvPr id="24580" name="Oval 6">
            <a:extLst>
              <a:ext uri="{FF2B5EF4-FFF2-40B4-BE49-F238E27FC236}">
                <a16:creationId xmlns:a16="http://schemas.microsoft.com/office/drawing/2014/main" id="{A97FD199-FDBD-4CDF-A60D-5E7D5953C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819400"/>
            <a:ext cx="795338" cy="79375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8245CBE1-CFF8-4A4D-9A6A-60FE2404E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0" y="2923194"/>
            <a:ext cx="3919343" cy="511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=  </a:t>
            </a:r>
            <a:r>
              <a:rPr lang="en-US" altLang="en-US" sz="32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  <a:t>Known association</a:t>
            </a:r>
          </a:p>
        </p:txBody>
      </p:sp>
      <p:sp>
        <p:nvSpPr>
          <p:cNvPr id="24582" name="Oval 8">
            <a:extLst>
              <a:ext uri="{FF2B5EF4-FFF2-40B4-BE49-F238E27FC236}">
                <a16:creationId xmlns:a16="http://schemas.microsoft.com/office/drawing/2014/main" id="{2D0B39CB-5756-4CD1-ADD8-335BBD6EFC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191000"/>
            <a:ext cx="814388" cy="812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000066"/>
              </a:solidFill>
            </a:endParaRPr>
          </a:p>
        </p:txBody>
      </p:sp>
      <p:sp>
        <p:nvSpPr>
          <p:cNvPr id="24583" name="Rectangle 9">
            <a:extLst>
              <a:ext uri="{FF2B5EF4-FFF2-40B4-BE49-F238E27FC236}">
                <a16:creationId xmlns:a16="http://schemas.microsoft.com/office/drawing/2014/main" id="{10A0CE9B-C383-41D8-8EE8-837516D32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8150" y="4355119"/>
            <a:ext cx="4296048" cy="511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altLang="en-US" sz="3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= </a:t>
            </a:r>
            <a:r>
              <a:rPr lang="en-US" altLang="en-US" sz="32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  <a:t>Suspected association</a:t>
            </a:r>
          </a:p>
        </p:txBody>
      </p:sp>
    </p:spTree>
    <p:extLst>
      <p:ext uri="{BB962C8B-B14F-4D97-AF65-F5344CB8AC3E}">
        <p14:creationId xmlns:p14="http://schemas.microsoft.com/office/powerpoint/2010/main" val="2403381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>
            <a:extLst>
              <a:ext uri="{FF2B5EF4-FFF2-40B4-BE49-F238E27FC236}">
                <a16:creationId xmlns:a16="http://schemas.microsoft.com/office/drawing/2014/main" id="{692D34C9-F819-4BB6-A9A3-18ECBDE571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>
              <a:lnSpc>
                <a:spcPct val="85000"/>
              </a:lnSpc>
              <a:spcBef>
                <a:spcPct val="30000"/>
              </a:spcBef>
            </a:pPr>
            <a:r>
              <a:rPr lang="en-US" altLang="en-US"/>
              <a:t>              Association Matrix</a:t>
            </a:r>
          </a:p>
        </p:txBody>
      </p:sp>
      <p:grpSp>
        <p:nvGrpSpPr>
          <p:cNvPr id="25603" name="Group 5">
            <a:extLst>
              <a:ext uri="{FF2B5EF4-FFF2-40B4-BE49-F238E27FC236}">
                <a16:creationId xmlns:a16="http://schemas.microsoft.com/office/drawing/2014/main" id="{EE62C90F-29C2-4C03-8F4E-08040C876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542925" y="2122488"/>
            <a:ext cx="3576638" cy="3859212"/>
            <a:chOff x="342" y="1337"/>
            <a:chExt cx="2253" cy="2431"/>
          </a:xfrm>
        </p:grpSpPr>
        <p:sp>
          <p:nvSpPr>
            <p:cNvPr id="25610" name="Freeform 6">
              <a:extLst>
                <a:ext uri="{FF2B5EF4-FFF2-40B4-BE49-F238E27FC236}">
                  <a16:creationId xmlns:a16="http://schemas.microsoft.com/office/drawing/2014/main" id="{FC87F8CD-3DA1-4372-92F0-A80E39573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" y="1819"/>
              <a:ext cx="1831" cy="1949"/>
            </a:xfrm>
            <a:custGeom>
              <a:avLst/>
              <a:gdLst>
                <a:gd name="T0" fmla="*/ 0 w 1831"/>
                <a:gd name="T1" fmla="*/ 0 h 1831"/>
                <a:gd name="T2" fmla="*/ 0 w 1831"/>
                <a:gd name="T3" fmla="*/ 1948 h 1831"/>
                <a:gd name="T4" fmla="*/ 1830 w 1831"/>
                <a:gd name="T5" fmla="*/ 1948 h 1831"/>
                <a:gd name="T6" fmla="*/ 0 w 1831"/>
                <a:gd name="T7" fmla="*/ 0 h 18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31" h="1831">
                  <a:moveTo>
                    <a:pt x="0" y="0"/>
                  </a:moveTo>
                  <a:lnTo>
                    <a:pt x="0" y="1830"/>
                  </a:lnTo>
                  <a:lnTo>
                    <a:pt x="1830" y="1830"/>
                  </a:lnTo>
                  <a:lnTo>
                    <a:pt x="0" y="0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Line 7">
              <a:extLst>
                <a:ext uri="{FF2B5EF4-FFF2-40B4-BE49-F238E27FC236}">
                  <a16:creationId xmlns:a16="http://schemas.microsoft.com/office/drawing/2014/main" id="{9FD3F7B4-DBE8-499D-96A1-7B617D4979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7" y="2145"/>
              <a:ext cx="0" cy="16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Line 8">
              <a:extLst>
                <a:ext uri="{FF2B5EF4-FFF2-40B4-BE49-F238E27FC236}">
                  <a16:creationId xmlns:a16="http://schemas.microsoft.com/office/drawing/2014/main" id="{15868A7F-A2B1-41CD-9177-8FB64BFC2D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2" y="2469"/>
              <a:ext cx="0" cy="12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Line 9">
              <a:extLst>
                <a:ext uri="{FF2B5EF4-FFF2-40B4-BE49-F238E27FC236}">
                  <a16:creationId xmlns:a16="http://schemas.microsoft.com/office/drawing/2014/main" id="{58185723-92D2-4033-ABBB-F2C3D0264A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7" y="2794"/>
              <a:ext cx="0" cy="9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Line 10">
              <a:extLst>
                <a:ext uri="{FF2B5EF4-FFF2-40B4-BE49-F238E27FC236}">
                  <a16:creationId xmlns:a16="http://schemas.microsoft.com/office/drawing/2014/main" id="{CF5924C6-7034-4013-BDD5-8A57A6CEF8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2" y="3119"/>
              <a:ext cx="0" cy="6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Line 11">
              <a:extLst>
                <a:ext uri="{FF2B5EF4-FFF2-40B4-BE49-F238E27FC236}">
                  <a16:creationId xmlns:a16="http://schemas.microsoft.com/office/drawing/2014/main" id="{76BF01BF-6E1B-4061-B080-9CFCEE6C2B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7" y="3442"/>
              <a:ext cx="0" cy="3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Line 12">
              <a:extLst>
                <a:ext uri="{FF2B5EF4-FFF2-40B4-BE49-F238E27FC236}">
                  <a16:creationId xmlns:a16="http://schemas.microsoft.com/office/drawing/2014/main" id="{025272BD-7EE5-4DCF-AC7A-5D9230AB5D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" y="3441"/>
              <a:ext cx="15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Line 13">
              <a:extLst>
                <a:ext uri="{FF2B5EF4-FFF2-40B4-BE49-F238E27FC236}">
                  <a16:creationId xmlns:a16="http://schemas.microsoft.com/office/drawing/2014/main" id="{0C7DE5DE-0695-4F08-8575-D63A347EFE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" y="3118"/>
              <a:ext cx="121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8" name="Line 14">
              <a:extLst>
                <a:ext uri="{FF2B5EF4-FFF2-40B4-BE49-F238E27FC236}">
                  <a16:creationId xmlns:a16="http://schemas.microsoft.com/office/drawing/2014/main" id="{BC82EEF9-4B53-46EE-B601-E10187DECF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" y="2793"/>
              <a:ext cx="9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9" name="Line 15">
              <a:extLst>
                <a:ext uri="{FF2B5EF4-FFF2-40B4-BE49-F238E27FC236}">
                  <a16:creationId xmlns:a16="http://schemas.microsoft.com/office/drawing/2014/main" id="{BC00FF40-7037-4F3D-8A13-F912F23B80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" y="2468"/>
              <a:ext cx="6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0" name="Line 16">
              <a:extLst>
                <a:ext uri="{FF2B5EF4-FFF2-40B4-BE49-F238E27FC236}">
                  <a16:creationId xmlns:a16="http://schemas.microsoft.com/office/drawing/2014/main" id="{B8ADD25F-FE19-4656-93C3-967B3C80EB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" y="2144"/>
              <a:ext cx="3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Rectangle 17">
              <a:extLst>
                <a:ext uri="{FF2B5EF4-FFF2-40B4-BE49-F238E27FC236}">
                  <a16:creationId xmlns:a16="http://schemas.microsoft.com/office/drawing/2014/main" id="{F9E7BF4D-DB01-4C78-8A0D-15FC4F57A4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60000">
              <a:off x="1598" y="2820"/>
              <a:ext cx="814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Ahmed</a:t>
              </a:r>
            </a:p>
          </p:txBody>
        </p:sp>
        <p:sp>
          <p:nvSpPr>
            <p:cNvPr id="25622" name="Rectangle 18">
              <a:extLst>
                <a:ext uri="{FF2B5EF4-FFF2-40B4-BE49-F238E27FC236}">
                  <a16:creationId xmlns:a16="http://schemas.microsoft.com/office/drawing/2014/main" id="{400EAAE1-D141-45BE-A959-0FA61A139A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840000">
              <a:off x="1255" y="2458"/>
              <a:ext cx="970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Heinrich</a:t>
              </a:r>
            </a:p>
          </p:txBody>
        </p:sp>
        <p:sp>
          <p:nvSpPr>
            <p:cNvPr id="25623" name="Rectangle 19">
              <a:extLst>
                <a:ext uri="{FF2B5EF4-FFF2-40B4-BE49-F238E27FC236}">
                  <a16:creationId xmlns:a16="http://schemas.microsoft.com/office/drawing/2014/main" id="{35BD6313-F622-47DE-8EC4-448015C8CF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840000">
              <a:off x="973" y="2194"/>
              <a:ext cx="81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George</a:t>
              </a:r>
            </a:p>
          </p:txBody>
        </p:sp>
        <p:sp>
          <p:nvSpPr>
            <p:cNvPr id="25624" name="Rectangle 20">
              <a:extLst>
                <a:ext uri="{FF2B5EF4-FFF2-40B4-BE49-F238E27FC236}">
                  <a16:creationId xmlns:a16="http://schemas.microsoft.com/office/drawing/2014/main" id="{FC8CDFF0-78FF-4836-BA9B-490BAFE110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60000">
              <a:off x="1938" y="3249"/>
              <a:ext cx="540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Sam</a:t>
              </a:r>
            </a:p>
          </p:txBody>
        </p:sp>
        <p:sp>
          <p:nvSpPr>
            <p:cNvPr id="25625" name="Rectangle 21">
              <a:extLst>
                <a:ext uri="{FF2B5EF4-FFF2-40B4-BE49-F238E27FC236}">
                  <a16:creationId xmlns:a16="http://schemas.microsoft.com/office/drawing/2014/main" id="{C531298F-97E6-4D69-B811-040170D741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60000">
              <a:off x="390" y="1568"/>
              <a:ext cx="750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Carlos</a:t>
              </a:r>
            </a:p>
          </p:txBody>
        </p:sp>
        <p:sp>
          <p:nvSpPr>
            <p:cNvPr id="25626" name="Oval 22">
              <a:extLst>
                <a:ext uri="{FF2B5EF4-FFF2-40B4-BE49-F238E27FC236}">
                  <a16:creationId xmlns:a16="http://schemas.microsoft.com/office/drawing/2014/main" id="{230A4C58-4FD2-4F42-84E2-3C8310E0E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" y="3187"/>
              <a:ext cx="212" cy="20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7" name="Oval 23">
              <a:extLst>
                <a:ext uri="{FF2B5EF4-FFF2-40B4-BE49-F238E27FC236}">
                  <a16:creationId xmlns:a16="http://schemas.microsoft.com/office/drawing/2014/main" id="{E6CAFE00-820C-4D75-9529-26801A934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2" y="3481"/>
              <a:ext cx="232" cy="22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8" name="Oval 24">
              <a:extLst>
                <a:ext uri="{FF2B5EF4-FFF2-40B4-BE49-F238E27FC236}">
                  <a16:creationId xmlns:a16="http://schemas.microsoft.com/office/drawing/2014/main" id="{3ECEC5BD-9BC5-412D-90B6-2229DFB83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" y="2513"/>
              <a:ext cx="232" cy="223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9" name="Oval 25">
              <a:extLst>
                <a:ext uri="{FF2B5EF4-FFF2-40B4-BE49-F238E27FC236}">
                  <a16:creationId xmlns:a16="http://schemas.microsoft.com/office/drawing/2014/main" id="{4D37ACA0-7822-451F-86E1-62EF89AF8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2529"/>
              <a:ext cx="233" cy="223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30" name="Oval 26">
              <a:extLst>
                <a:ext uri="{FF2B5EF4-FFF2-40B4-BE49-F238E27FC236}">
                  <a16:creationId xmlns:a16="http://schemas.microsoft.com/office/drawing/2014/main" id="{F0164135-4F75-4204-B80D-DDF63E6E44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" y="2192"/>
              <a:ext cx="232" cy="22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31" name="Freeform 27">
              <a:extLst>
                <a:ext uri="{FF2B5EF4-FFF2-40B4-BE49-F238E27FC236}">
                  <a16:creationId xmlns:a16="http://schemas.microsoft.com/office/drawing/2014/main" id="{6BBA7C6C-8F31-4277-BC12-CBDC2C1C3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" y="3040"/>
              <a:ext cx="146" cy="134"/>
            </a:xfrm>
            <a:custGeom>
              <a:avLst/>
              <a:gdLst>
                <a:gd name="T0" fmla="*/ 0 w 146"/>
                <a:gd name="T1" fmla="*/ 133 h 126"/>
                <a:gd name="T2" fmla="*/ 72 w 146"/>
                <a:gd name="T3" fmla="*/ 0 h 126"/>
                <a:gd name="T4" fmla="*/ 145 w 146"/>
                <a:gd name="T5" fmla="*/ 133 h 126"/>
                <a:gd name="T6" fmla="*/ 0 w 146"/>
                <a:gd name="T7" fmla="*/ 133 h 1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6" h="126">
                  <a:moveTo>
                    <a:pt x="0" y="125"/>
                  </a:moveTo>
                  <a:lnTo>
                    <a:pt x="72" y="0"/>
                  </a:lnTo>
                  <a:lnTo>
                    <a:pt x="145" y="125"/>
                  </a:lnTo>
                  <a:lnTo>
                    <a:pt x="0" y="125"/>
                  </a:lnTo>
                </a:path>
              </a:pathLst>
            </a:custGeom>
            <a:solidFill>
              <a:schemeClr val="accent1"/>
            </a:solidFill>
            <a:ln w="28575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Freeform 28">
              <a:extLst>
                <a:ext uri="{FF2B5EF4-FFF2-40B4-BE49-F238E27FC236}">
                  <a16:creationId xmlns:a16="http://schemas.microsoft.com/office/drawing/2014/main" id="{99483DD9-2484-4B26-9A81-C8849927F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9" y="3176"/>
              <a:ext cx="146" cy="134"/>
            </a:xfrm>
            <a:custGeom>
              <a:avLst/>
              <a:gdLst>
                <a:gd name="T0" fmla="*/ 145 w 146"/>
                <a:gd name="T1" fmla="*/ 0 h 126"/>
                <a:gd name="T2" fmla="*/ 73 w 146"/>
                <a:gd name="T3" fmla="*/ 133 h 126"/>
                <a:gd name="T4" fmla="*/ 0 w 146"/>
                <a:gd name="T5" fmla="*/ 0 h 126"/>
                <a:gd name="T6" fmla="*/ 145 w 146"/>
                <a:gd name="T7" fmla="*/ 0 h 1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6" h="126">
                  <a:moveTo>
                    <a:pt x="145" y="0"/>
                  </a:moveTo>
                  <a:lnTo>
                    <a:pt x="73" y="125"/>
                  </a:lnTo>
                  <a:lnTo>
                    <a:pt x="0" y="0"/>
                  </a:lnTo>
                  <a:lnTo>
                    <a:pt x="145" y="0"/>
                  </a:lnTo>
                </a:path>
              </a:pathLst>
            </a:custGeom>
            <a:solidFill>
              <a:schemeClr val="accent1"/>
            </a:solidFill>
            <a:ln w="28575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Rectangle 29">
              <a:extLst>
                <a:ext uri="{FF2B5EF4-FFF2-40B4-BE49-F238E27FC236}">
                  <a16:creationId xmlns:a16="http://schemas.microsoft.com/office/drawing/2014/main" id="{10699C18-6C86-4151-97C1-A660B9BE37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00000">
              <a:off x="734" y="1976"/>
              <a:ext cx="451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Bill</a:t>
              </a:r>
            </a:p>
          </p:txBody>
        </p:sp>
      </p:grpSp>
      <p:sp>
        <p:nvSpPr>
          <p:cNvPr id="25604" name="Rectangle 30">
            <a:extLst>
              <a:ext uri="{FF2B5EF4-FFF2-40B4-BE49-F238E27FC236}">
                <a16:creationId xmlns:a16="http://schemas.microsoft.com/office/drawing/2014/main" id="{406FD276-20B8-4FA6-8851-46B3E91722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5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en-US" dirty="0"/>
              <a:t>Carlos is associated with Bill and George.</a:t>
            </a:r>
          </a:p>
        </p:txBody>
      </p:sp>
      <p:sp>
        <p:nvSpPr>
          <p:cNvPr id="25605" name="Rectangle 31">
            <a:extLst>
              <a:ext uri="{FF2B5EF4-FFF2-40B4-BE49-F238E27FC236}">
                <a16:creationId xmlns:a16="http://schemas.microsoft.com/office/drawing/2014/main" id="{536C12ED-D6A3-427A-84B1-88A1D7241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5" y="1936750"/>
            <a:ext cx="6459538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altLang="en-US" sz="28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  <a:t>Bill is associated with Carlos and George</a:t>
            </a:r>
          </a:p>
        </p:txBody>
      </p:sp>
      <p:sp>
        <p:nvSpPr>
          <p:cNvPr id="25606" name="Text Box 32">
            <a:extLst>
              <a:ext uri="{FF2B5EF4-FFF2-40B4-BE49-F238E27FC236}">
                <a16:creationId xmlns:a16="http://schemas.microsoft.com/office/drawing/2014/main" id="{ABFDC35E-376A-4A35-8503-2694A99D5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513" y="2573338"/>
            <a:ext cx="576262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  <a:t>George is associated with Carlos and</a:t>
            </a:r>
          </a:p>
          <a:p>
            <a:r>
              <a:rPr lang="en-US" altLang="en-US" sz="28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  <a:t>Bill - and may be associated with</a:t>
            </a:r>
          </a:p>
          <a:p>
            <a:r>
              <a:rPr lang="en-US" altLang="en-US" sz="28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  <a:t>Ahmed</a:t>
            </a:r>
            <a:endParaRPr lang="en-US" altLang="en-US" sz="28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7" name="Rectangle 33">
            <a:extLst>
              <a:ext uri="{FF2B5EF4-FFF2-40B4-BE49-F238E27FC236}">
                <a16:creationId xmlns:a16="http://schemas.microsoft.com/office/drawing/2014/main" id="{8FF149EA-75E9-4C0C-BF91-105E6F2E7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4035425"/>
            <a:ext cx="5253038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altLang="en-US" sz="28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  <a:t>Heinrich is associated with Sam</a:t>
            </a:r>
          </a:p>
        </p:txBody>
      </p:sp>
      <p:sp>
        <p:nvSpPr>
          <p:cNvPr id="25608" name="Rectangle 34">
            <a:extLst>
              <a:ext uri="{FF2B5EF4-FFF2-40B4-BE49-F238E27FC236}">
                <a16:creationId xmlns:a16="http://schemas.microsoft.com/office/drawing/2014/main" id="{E105E373-84FE-4645-B1B6-64CE74200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1688" y="4549784"/>
            <a:ext cx="4146969" cy="825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altLang="en-US" sz="28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  <a:t>Ahmed may be associated</a:t>
            </a:r>
            <a:br>
              <a:rPr lang="en-US" altLang="en-US" sz="28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</a:br>
            <a:r>
              <a:rPr lang="en-US" altLang="en-US" sz="28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  <a:t>with George </a:t>
            </a:r>
          </a:p>
        </p:txBody>
      </p:sp>
      <p:sp>
        <p:nvSpPr>
          <p:cNvPr id="25609" name="Rectangle 35">
            <a:extLst>
              <a:ext uri="{FF2B5EF4-FFF2-40B4-BE49-F238E27FC236}">
                <a16:creationId xmlns:a16="http://schemas.microsoft.com/office/drawing/2014/main" id="{56C34B46-934F-4D1C-ABB3-5CB981591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5525" y="5276850"/>
            <a:ext cx="37782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altLang="en-US" sz="28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  <a:t>Sam is associated with Heinrich.  Sam is dead.</a:t>
            </a:r>
          </a:p>
        </p:txBody>
      </p:sp>
    </p:spTree>
    <p:extLst>
      <p:ext uri="{BB962C8B-B14F-4D97-AF65-F5344CB8AC3E}">
        <p14:creationId xmlns:p14="http://schemas.microsoft.com/office/powerpoint/2010/main" val="587442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4">
            <a:extLst>
              <a:ext uri="{FF2B5EF4-FFF2-40B4-BE49-F238E27FC236}">
                <a16:creationId xmlns:a16="http://schemas.microsoft.com/office/drawing/2014/main" id="{0C9D1352-110F-43EC-8574-224D59ECC3F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noFill/>
        </p:spPr>
        <p:txBody>
          <a:bodyPr/>
          <a:lstStyle/>
          <a:p>
            <a:pPr algn="l">
              <a:lnSpc>
                <a:spcPct val="85000"/>
              </a:lnSpc>
              <a:spcBef>
                <a:spcPct val="30000"/>
              </a:spcBef>
            </a:pPr>
            <a:r>
              <a:rPr lang="en-US" altLang="en-US"/>
              <a:t>           ACTIVITIES  MATRIX</a:t>
            </a:r>
          </a:p>
        </p:txBody>
      </p:sp>
      <p:grpSp>
        <p:nvGrpSpPr>
          <p:cNvPr id="26628" name="Group 5" descr="Who is associated with what.">
            <a:extLst>
              <a:ext uri="{FF2B5EF4-FFF2-40B4-BE49-F238E27FC236}">
                <a16:creationId xmlns:a16="http://schemas.microsoft.com/office/drawing/2014/main" id="{62B6A84D-244F-489C-84DD-DEDAE741BA52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511425"/>
            <a:ext cx="5126038" cy="1425575"/>
            <a:chOff x="1127" y="2096"/>
            <a:chExt cx="3229" cy="898"/>
          </a:xfrm>
        </p:grpSpPr>
        <p:grpSp>
          <p:nvGrpSpPr>
            <p:cNvPr id="26629" name="Group 6">
              <a:extLst>
                <a:ext uri="{FF2B5EF4-FFF2-40B4-BE49-F238E27FC236}">
                  <a16:creationId xmlns:a16="http://schemas.microsoft.com/office/drawing/2014/main" id="{3DBD1E96-19A0-4029-911C-42026392DB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7" y="2096"/>
              <a:ext cx="3229" cy="283"/>
              <a:chOff x="1127" y="2096"/>
              <a:chExt cx="3229" cy="283"/>
            </a:xfrm>
          </p:grpSpPr>
          <p:sp>
            <p:nvSpPr>
              <p:cNvPr id="26633" name="Rectangle 7">
                <a:extLst>
                  <a:ext uri="{FF2B5EF4-FFF2-40B4-BE49-F238E27FC236}">
                    <a16:creationId xmlns:a16="http://schemas.microsoft.com/office/drawing/2014/main" id="{298E27E1-6958-44C1-B66E-C46A697171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7" y="2096"/>
                <a:ext cx="3229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n-US" altLang="en-US" sz="2700" b="1" dirty="0">
                    <a:latin typeface="Times New Roman" panose="02020603050405020304" pitchFamily="18" charset="0"/>
                  </a:rPr>
                  <a:t>SHOWS WHO IS ASSOCIATED</a:t>
                </a:r>
              </a:p>
            </p:txBody>
          </p:sp>
          <p:sp>
            <p:nvSpPr>
              <p:cNvPr id="26634" name="Line 8">
                <a:extLst>
                  <a:ext uri="{FF2B5EF4-FFF2-40B4-BE49-F238E27FC236}">
                    <a16:creationId xmlns:a16="http://schemas.microsoft.com/office/drawing/2014/main" id="{9752F615-F05C-4482-A9D9-CCAFF523D7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49" y="2379"/>
                <a:ext cx="543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30" name="Group 9">
              <a:extLst>
                <a:ext uri="{FF2B5EF4-FFF2-40B4-BE49-F238E27FC236}">
                  <a16:creationId xmlns:a16="http://schemas.microsoft.com/office/drawing/2014/main" id="{ED87B30E-560A-4605-988E-4358D75843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49" y="2688"/>
              <a:ext cx="1460" cy="306"/>
              <a:chOff x="2049" y="2688"/>
              <a:chExt cx="1460" cy="306"/>
            </a:xfrm>
          </p:grpSpPr>
          <p:sp>
            <p:nvSpPr>
              <p:cNvPr id="26631" name="Rectangle 10">
                <a:extLst>
                  <a:ext uri="{FF2B5EF4-FFF2-40B4-BE49-F238E27FC236}">
                    <a16:creationId xmlns:a16="http://schemas.microsoft.com/office/drawing/2014/main" id="{3BDF7583-B431-45F9-BCF0-72355487C9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9" y="2688"/>
                <a:ext cx="1460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n-US" altLang="en-US" sz="2700" b="1" dirty="0">
                    <a:latin typeface="Times New Roman" panose="02020603050405020304" pitchFamily="18" charset="0"/>
                  </a:rPr>
                  <a:t>WITH WHAT</a:t>
                </a:r>
              </a:p>
            </p:txBody>
          </p:sp>
          <p:sp>
            <p:nvSpPr>
              <p:cNvPr id="26632" name="Line 11">
                <a:extLst>
                  <a:ext uri="{FF2B5EF4-FFF2-40B4-BE49-F238E27FC236}">
                    <a16:creationId xmlns:a16="http://schemas.microsoft.com/office/drawing/2014/main" id="{51422BA8-E17E-4572-8879-C938017B09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9" y="2994"/>
                <a:ext cx="626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8910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>
            <a:extLst>
              <a:ext uri="{FF2B5EF4-FFF2-40B4-BE49-F238E27FC236}">
                <a16:creationId xmlns:a16="http://schemas.microsoft.com/office/drawing/2014/main" id="{DD232A12-039F-49E0-B8BA-D3FD6E5564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>
              <a:lnSpc>
                <a:spcPct val="85000"/>
              </a:lnSpc>
              <a:spcBef>
                <a:spcPct val="30000"/>
              </a:spcBef>
            </a:pPr>
            <a:r>
              <a:rPr lang="en-US" altLang="en-US"/>
              <a:t>            ACTIVITIES  MATRIX</a:t>
            </a:r>
          </a:p>
        </p:txBody>
      </p:sp>
      <p:grpSp>
        <p:nvGrpSpPr>
          <p:cNvPr id="27651" name="Group 5">
            <a:extLst>
              <a:ext uri="{FF2B5EF4-FFF2-40B4-BE49-F238E27FC236}">
                <a16:creationId xmlns:a16="http://schemas.microsoft.com/office/drawing/2014/main" id="{809D4F08-A2A6-4668-A1FF-5A5F35082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3757613" y="1639888"/>
            <a:ext cx="4418012" cy="4613275"/>
            <a:chOff x="2367" y="1033"/>
            <a:chExt cx="2783" cy="2906"/>
          </a:xfrm>
        </p:grpSpPr>
        <p:grpSp>
          <p:nvGrpSpPr>
            <p:cNvPr id="27653" name="Group 6">
              <a:extLst>
                <a:ext uri="{FF2B5EF4-FFF2-40B4-BE49-F238E27FC236}">
                  <a16:creationId xmlns:a16="http://schemas.microsoft.com/office/drawing/2014/main" id="{5682398A-35EF-4C27-99C8-A1B921E542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7" y="1033"/>
              <a:ext cx="2783" cy="1272"/>
              <a:chOff x="2367" y="1033"/>
              <a:chExt cx="2783" cy="1272"/>
            </a:xfrm>
          </p:grpSpPr>
          <p:grpSp>
            <p:nvGrpSpPr>
              <p:cNvPr id="27679" name="Group 7">
                <a:extLst>
                  <a:ext uri="{FF2B5EF4-FFF2-40B4-BE49-F238E27FC236}">
                    <a16:creationId xmlns:a16="http://schemas.microsoft.com/office/drawing/2014/main" id="{785A730E-6F1A-4BB6-A8C6-E82339CAF2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6" y="1034"/>
                <a:ext cx="2034" cy="1271"/>
                <a:chOff x="3116" y="1034"/>
                <a:chExt cx="2034" cy="1271"/>
              </a:xfrm>
            </p:grpSpPr>
            <p:sp>
              <p:nvSpPr>
                <p:cNvPr id="27685" name="Freeform 8">
                  <a:extLst>
                    <a:ext uri="{FF2B5EF4-FFF2-40B4-BE49-F238E27FC236}">
                      <a16:creationId xmlns:a16="http://schemas.microsoft.com/office/drawing/2014/main" id="{7444BAE9-A0A6-43D5-B23B-4C38B66C27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6" y="1034"/>
                  <a:ext cx="2034" cy="1271"/>
                </a:xfrm>
                <a:custGeom>
                  <a:avLst/>
                  <a:gdLst>
                    <a:gd name="T0" fmla="*/ 0 w 2034"/>
                    <a:gd name="T1" fmla="*/ 0 h 1271"/>
                    <a:gd name="T2" fmla="*/ 0 w 2034"/>
                    <a:gd name="T3" fmla="*/ 1270 h 1271"/>
                    <a:gd name="T4" fmla="*/ 2033 w 2034"/>
                    <a:gd name="T5" fmla="*/ 1270 h 1271"/>
                    <a:gd name="T6" fmla="*/ 2033 w 2034"/>
                    <a:gd name="T7" fmla="*/ 0 h 1271"/>
                    <a:gd name="T8" fmla="*/ 0 w 2034"/>
                    <a:gd name="T9" fmla="*/ 0 h 12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34" h="1271">
                      <a:moveTo>
                        <a:pt x="0" y="0"/>
                      </a:moveTo>
                      <a:lnTo>
                        <a:pt x="0" y="1270"/>
                      </a:lnTo>
                      <a:lnTo>
                        <a:pt x="2033" y="1270"/>
                      </a:lnTo>
                      <a:lnTo>
                        <a:pt x="2033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6" name="Line 9">
                  <a:extLst>
                    <a:ext uri="{FF2B5EF4-FFF2-40B4-BE49-F238E27FC236}">
                      <a16:creationId xmlns:a16="http://schemas.microsoft.com/office/drawing/2014/main" id="{CA65CB68-056E-4830-8579-76239E331E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70" y="1035"/>
                  <a:ext cx="0" cy="12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87" name="Line 10">
                  <a:extLst>
                    <a:ext uri="{FF2B5EF4-FFF2-40B4-BE49-F238E27FC236}">
                      <a16:creationId xmlns:a16="http://schemas.microsoft.com/office/drawing/2014/main" id="{22BF46C7-754E-429C-BB07-DFC819E6DF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24" y="1035"/>
                  <a:ext cx="0" cy="12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88" name="Line 11">
                  <a:extLst>
                    <a:ext uri="{FF2B5EF4-FFF2-40B4-BE49-F238E27FC236}">
                      <a16:creationId xmlns:a16="http://schemas.microsoft.com/office/drawing/2014/main" id="{424333C1-27FF-4751-9C4B-E758FDD6A5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78" y="1035"/>
                  <a:ext cx="0" cy="12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89" name="Line 12">
                  <a:extLst>
                    <a:ext uri="{FF2B5EF4-FFF2-40B4-BE49-F238E27FC236}">
                      <a16:creationId xmlns:a16="http://schemas.microsoft.com/office/drawing/2014/main" id="{9F2D5553-16EC-41A3-9EA7-596E8F34C4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33" y="1035"/>
                  <a:ext cx="0" cy="12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0" name="Line 13">
                  <a:extLst>
                    <a:ext uri="{FF2B5EF4-FFF2-40B4-BE49-F238E27FC236}">
                      <a16:creationId xmlns:a16="http://schemas.microsoft.com/office/drawing/2014/main" id="{966FC30F-60FE-42E2-BC5E-528B86D7A1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87" y="1035"/>
                  <a:ext cx="0" cy="12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1" name="Line 14">
                  <a:extLst>
                    <a:ext uri="{FF2B5EF4-FFF2-40B4-BE49-F238E27FC236}">
                      <a16:creationId xmlns:a16="http://schemas.microsoft.com/office/drawing/2014/main" id="{E8028702-57C3-4B1D-8CB3-0EA09C1CC3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41" y="1035"/>
                  <a:ext cx="0" cy="12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2" name="Line 15">
                  <a:extLst>
                    <a:ext uri="{FF2B5EF4-FFF2-40B4-BE49-F238E27FC236}">
                      <a16:creationId xmlns:a16="http://schemas.microsoft.com/office/drawing/2014/main" id="{3FBE4204-E22E-4BFD-B0CF-4FF174075F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95" y="1035"/>
                  <a:ext cx="0" cy="12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3" name="Line 16">
                  <a:extLst>
                    <a:ext uri="{FF2B5EF4-FFF2-40B4-BE49-F238E27FC236}">
                      <a16:creationId xmlns:a16="http://schemas.microsoft.com/office/drawing/2014/main" id="{0247B547-B97B-4161-A298-C86E5C8201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17" y="1288"/>
                  <a:ext cx="203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4" name="Line 17">
                  <a:extLst>
                    <a:ext uri="{FF2B5EF4-FFF2-40B4-BE49-F238E27FC236}">
                      <a16:creationId xmlns:a16="http://schemas.microsoft.com/office/drawing/2014/main" id="{4C5B1F6D-BE34-4C97-8B08-A7190860BC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17" y="1542"/>
                  <a:ext cx="203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5" name="Line 18">
                  <a:extLst>
                    <a:ext uri="{FF2B5EF4-FFF2-40B4-BE49-F238E27FC236}">
                      <a16:creationId xmlns:a16="http://schemas.microsoft.com/office/drawing/2014/main" id="{3DD7B709-B024-46A3-8975-2FB487344A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17" y="1796"/>
                  <a:ext cx="203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6" name="Line 19">
                  <a:extLst>
                    <a:ext uri="{FF2B5EF4-FFF2-40B4-BE49-F238E27FC236}">
                      <a16:creationId xmlns:a16="http://schemas.microsoft.com/office/drawing/2014/main" id="{0AFE5BEB-20D7-4EB8-83E4-3822205881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17" y="2050"/>
                  <a:ext cx="203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7680" name="Rectangle 20">
                <a:extLst>
                  <a:ext uri="{FF2B5EF4-FFF2-40B4-BE49-F238E27FC236}">
                    <a16:creationId xmlns:a16="http://schemas.microsoft.com/office/drawing/2014/main" id="{5F970785-1A75-415C-AD23-2FEC175ACE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8" y="1033"/>
                <a:ext cx="500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Tom</a:t>
                </a:r>
              </a:p>
            </p:txBody>
          </p:sp>
          <p:sp>
            <p:nvSpPr>
              <p:cNvPr id="27681" name="Rectangle 21">
                <a:extLst>
                  <a:ext uri="{FF2B5EF4-FFF2-40B4-BE49-F238E27FC236}">
                    <a16:creationId xmlns:a16="http://schemas.microsoft.com/office/drawing/2014/main" id="{12451478-855D-41E9-85CB-CEBFCF32CF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3" y="1305"/>
                <a:ext cx="500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Dick</a:t>
                </a:r>
              </a:p>
            </p:txBody>
          </p:sp>
          <p:sp>
            <p:nvSpPr>
              <p:cNvPr id="27682" name="Rectangle 22">
                <a:extLst>
                  <a:ext uri="{FF2B5EF4-FFF2-40B4-BE49-F238E27FC236}">
                    <a16:creationId xmlns:a16="http://schemas.microsoft.com/office/drawing/2014/main" id="{3CD161FA-BCAC-4369-952D-2656D7EA7B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5" y="1541"/>
                <a:ext cx="627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Harry</a:t>
                </a:r>
              </a:p>
            </p:txBody>
          </p:sp>
          <p:sp>
            <p:nvSpPr>
              <p:cNvPr id="27683" name="Rectangle 23">
                <a:extLst>
                  <a:ext uri="{FF2B5EF4-FFF2-40B4-BE49-F238E27FC236}">
                    <a16:creationId xmlns:a16="http://schemas.microsoft.com/office/drawing/2014/main" id="{4333E83C-0D9F-4F4B-87CD-4C0BB16D8F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8" y="2039"/>
                <a:ext cx="596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Clyde</a:t>
                </a:r>
              </a:p>
            </p:txBody>
          </p:sp>
          <p:sp>
            <p:nvSpPr>
              <p:cNvPr id="27684" name="Rectangle 24">
                <a:extLst>
                  <a:ext uri="{FF2B5EF4-FFF2-40B4-BE49-F238E27FC236}">
                    <a16:creationId xmlns:a16="http://schemas.microsoft.com/office/drawing/2014/main" id="{5B2B7109-B421-45F6-B694-B60526897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7" y="1802"/>
                <a:ext cx="692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n-US" altLang="en-US" sz="2400" b="1">
                    <a:latin typeface="Times New Roman" panose="02020603050405020304" pitchFamily="18" charset="0"/>
                  </a:rPr>
                  <a:t>Bonnie</a:t>
                </a:r>
              </a:p>
            </p:txBody>
          </p:sp>
        </p:grpSp>
        <p:sp>
          <p:nvSpPr>
            <p:cNvPr id="27654" name="Oval 25">
              <a:extLst>
                <a:ext uri="{FF2B5EF4-FFF2-40B4-BE49-F238E27FC236}">
                  <a16:creationId xmlns:a16="http://schemas.microsoft.com/office/drawing/2014/main" id="{6F2F6600-F15D-4FE5-8DBD-0D53525F4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9" y="1072"/>
              <a:ext cx="182" cy="181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55" name="Oval 26">
              <a:extLst>
                <a:ext uri="{FF2B5EF4-FFF2-40B4-BE49-F238E27FC236}">
                  <a16:creationId xmlns:a16="http://schemas.microsoft.com/office/drawing/2014/main" id="{EE963AE1-70DA-479C-8BCB-54773A9F2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0" y="1838"/>
              <a:ext cx="182" cy="181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56" name="Oval 27">
              <a:extLst>
                <a:ext uri="{FF2B5EF4-FFF2-40B4-BE49-F238E27FC236}">
                  <a16:creationId xmlns:a16="http://schemas.microsoft.com/office/drawing/2014/main" id="{BFBB8915-E8A7-42E5-B405-6088FC239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5" y="2092"/>
              <a:ext cx="157" cy="158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57" name="Oval 28">
              <a:extLst>
                <a:ext uri="{FF2B5EF4-FFF2-40B4-BE49-F238E27FC236}">
                  <a16:creationId xmlns:a16="http://schemas.microsoft.com/office/drawing/2014/main" id="{57D0C7D2-4D13-44EC-B4F1-01428DFC9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2102"/>
              <a:ext cx="158" cy="157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58" name="Oval 29">
              <a:extLst>
                <a:ext uri="{FF2B5EF4-FFF2-40B4-BE49-F238E27FC236}">
                  <a16:creationId xmlns:a16="http://schemas.microsoft.com/office/drawing/2014/main" id="{94E4DCD5-B78C-46AE-B478-DA43F92F6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9" y="1838"/>
              <a:ext cx="182" cy="181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59" name="Oval 30">
              <a:extLst>
                <a:ext uri="{FF2B5EF4-FFF2-40B4-BE49-F238E27FC236}">
                  <a16:creationId xmlns:a16="http://schemas.microsoft.com/office/drawing/2014/main" id="{B7764C3A-C81A-48BA-8A4D-A0A8134E0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9" y="1574"/>
              <a:ext cx="182" cy="18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60" name="Oval 31">
              <a:extLst>
                <a:ext uri="{FF2B5EF4-FFF2-40B4-BE49-F238E27FC236}">
                  <a16:creationId xmlns:a16="http://schemas.microsoft.com/office/drawing/2014/main" id="{012E0414-CFCD-480D-9DE3-1D9DB5749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9" y="1324"/>
              <a:ext cx="182" cy="18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61" name="Oval 32">
              <a:extLst>
                <a:ext uri="{FF2B5EF4-FFF2-40B4-BE49-F238E27FC236}">
                  <a16:creationId xmlns:a16="http://schemas.microsoft.com/office/drawing/2014/main" id="{D249A1E6-4287-4DBF-B245-6F34150B8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9" y="1590"/>
              <a:ext cx="158" cy="158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62" name="Oval 33">
              <a:extLst>
                <a:ext uri="{FF2B5EF4-FFF2-40B4-BE49-F238E27FC236}">
                  <a16:creationId xmlns:a16="http://schemas.microsoft.com/office/drawing/2014/main" id="{7256F1BE-A100-446D-991A-8BAC405E4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8" y="1324"/>
              <a:ext cx="181" cy="18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63" name="Oval 34">
              <a:extLst>
                <a:ext uri="{FF2B5EF4-FFF2-40B4-BE49-F238E27FC236}">
                  <a16:creationId xmlns:a16="http://schemas.microsoft.com/office/drawing/2014/main" id="{E9C35DD0-91B8-451A-BA41-A7939245A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4" y="1838"/>
              <a:ext cx="182" cy="181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64" name="Oval 35">
              <a:extLst>
                <a:ext uri="{FF2B5EF4-FFF2-40B4-BE49-F238E27FC236}">
                  <a16:creationId xmlns:a16="http://schemas.microsoft.com/office/drawing/2014/main" id="{37723955-2740-4D2D-B24E-9A6D38E7C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2" y="1850"/>
              <a:ext cx="157" cy="157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65" name="Oval 36">
              <a:extLst>
                <a:ext uri="{FF2B5EF4-FFF2-40B4-BE49-F238E27FC236}">
                  <a16:creationId xmlns:a16="http://schemas.microsoft.com/office/drawing/2014/main" id="{686EF57D-4F34-4506-A3C2-F6B309E39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6" y="2086"/>
              <a:ext cx="181" cy="181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66" name="Oval 37">
              <a:extLst>
                <a:ext uri="{FF2B5EF4-FFF2-40B4-BE49-F238E27FC236}">
                  <a16:creationId xmlns:a16="http://schemas.microsoft.com/office/drawing/2014/main" id="{324B8283-AB63-48F1-AAC4-92D1CE900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" y="1324"/>
              <a:ext cx="181" cy="18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67" name="Oval 38">
              <a:extLst>
                <a:ext uri="{FF2B5EF4-FFF2-40B4-BE49-F238E27FC236}">
                  <a16:creationId xmlns:a16="http://schemas.microsoft.com/office/drawing/2014/main" id="{A15F7C20-5A99-4B11-B91C-0BC989A16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1" y="1072"/>
              <a:ext cx="181" cy="18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68" name="Oval 39">
              <a:extLst>
                <a:ext uri="{FF2B5EF4-FFF2-40B4-BE49-F238E27FC236}">
                  <a16:creationId xmlns:a16="http://schemas.microsoft.com/office/drawing/2014/main" id="{85896954-73AF-4214-B66C-43F725134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2" y="1072"/>
              <a:ext cx="181" cy="181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69" name="Oval 40">
              <a:extLst>
                <a:ext uri="{FF2B5EF4-FFF2-40B4-BE49-F238E27FC236}">
                  <a16:creationId xmlns:a16="http://schemas.microsoft.com/office/drawing/2014/main" id="{1E0A09FA-2D20-4C6E-B95D-7485A653C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4" y="1072"/>
              <a:ext cx="182" cy="18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70" name="Rectangle 41">
              <a:extLst>
                <a:ext uri="{FF2B5EF4-FFF2-40B4-BE49-F238E27FC236}">
                  <a16:creationId xmlns:a16="http://schemas.microsoft.com/office/drawing/2014/main" id="{2FC43852-E1A9-4189-91B9-9FABB15975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720000">
              <a:off x="2551" y="2765"/>
              <a:ext cx="1252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2400" b="1">
                  <a:latin typeface="Times New Roman" panose="02020603050405020304" pitchFamily="18" charset="0"/>
                </a:rPr>
                <a:t>2794 Main St.</a:t>
              </a:r>
            </a:p>
          </p:txBody>
        </p:sp>
        <p:sp>
          <p:nvSpPr>
            <p:cNvPr id="27671" name="Rectangle 42">
              <a:extLst>
                <a:ext uri="{FF2B5EF4-FFF2-40B4-BE49-F238E27FC236}">
                  <a16:creationId xmlns:a16="http://schemas.microsoft.com/office/drawing/2014/main" id="{6576ED74-D7A6-44DF-9BB3-C139CFD822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720000">
              <a:off x="3520" y="2807"/>
              <a:ext cx="1325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2400" b="1">
                  <a:latin typeface="Times New Roman" panose="02020603050405020304" pitchFamily="18" charset="0"/>
                </a:rPr>
                <a:t>Blue Mercedes</a:t>
              </a:r>
            </a:p>
          </p:txBody>
        </p:sp>
        <p:sp>
          <p:nvSpPr>
            <p:cNvPr id="27672" name="Rectangle 43">
              <a:extLst>
                <a:ext uri="{FF2B5EF4-FFF2-40B4-BE49-F238E27FC236}">
                  <a16:creationId xmlns:a16="http://schemas.microsoft.com/office/drawing/2014/main" id="{332A0C34-56E3-42A4-949C-7B31008626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720000">
              <a:off x="3497" y="2962"/>
              <a:ext cx="1701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2400" b="1">
                  <a:latin typeface="Times New Roman" panose="02020603050405020304" pitchFamily="18" charset="0"/>
                </a:rPr>
                <a:t>Supplied SEMTEX</a:t>
              </a:r>
            </a:p>
          </p:txBody>
        </p:sp>
        <p:sp>
          <p:nvSpPr>
            <p:cNvPr id="27673" name="Rectangle 44">
              <a:extLst>
                <a:ext uri="{FF2B5EF4-FFF2-40B4-BE49-F238E27FC236}">
                  <a16:creationId xmlns:a16="http://schemas.microsoft.com/office/drawing/2014/main" id="{F3A3198C-83DB-4655-9D9D-ECD0385F82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720000">
              <a:off x="2702" y="2829"/>
              <a:ext cx="1412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2400" b="1">
                  <a:latin typeface="Times New Roman" panose="02020603050405020304" pitchFamily="18" charset="0"/>
                </a:rPr>
                <a:t>Libyan training</a:t>
              </a:r>
            </a:p>
          </p:txBody>
        </p:sp>
        <p:sp>
          <p:nvSpPr>
            <p:cNvPr id="27674" name="Rectangle 45">
              <a:extLst>
                <a:ext uri="{FF2B5EF4-FFF2-40B4-BE49-F238E27FC236}">
                  <a16:creationId xmlns:a16="http://schemas.microsoft.com/office/drawing/2014/main" id="{A1CE46F3-9115-4B48-BA83-BC516D4A3F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720000">
              <a:off x="4166" y="2713"/>
              <a:ext cx="119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2400" b="1">
                  <a:latin typeface="Times New Roman" panose="02020603050405020304" pitchFamily="18" charset="0"/>
                </a:rPr>
                <a:t>TWA Flt 876</a:t>
              </a:r>
            </a:p>
          </p:txBody>
        </p:sp>
        <p:sp>
          <p:nvSpPr>
            <p:cNvPr id="27675" name="Rectangle 46">
              <a:extLst>
                <a:ext uri="{FF2B5EF4-FFF2-40B4-BE49-F238E27FC236}">
                  <a16:creationId xmlns:a16="http://schemas.microsoft.com/office/drawing/2014/main" id="{87CAD5CC-BAFA-4D95-B0F0-495314FD32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720000">
              <a:off x="2286" y="2792"/>
              <a:ext cx="1354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2400" b="1">
                  <a:latin typeface="Times New Roman" panose="02020603050405020304" pitchFamily="18" charset="0"/>
                </a:rPr>
                <a:t>New York City</a:t>
              </a:r>
            </a:p>
          </p:txBody>
        </p:sp>
        <p:sp>
          <p:nvSpPr>
            <p:cNvPr id="27676" name="Rectangle 47">
              <a:extLst>
                <a:ext uri="{FF2B5EF4-FFF2-40B4-BE49-F238E27FC236}">
                  <a16:creationId xmlns:a16="http://schemas.microsoft.com/office/drawing/2014/main" id="{2113AE57-D7CA-4C32-A293-FDA4D9A082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720000">
              <a:off x="3144" y="2727"/>
              <a:ext cx="11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2400" b="1">
                  <a:latin typeface="Times New Roman" panose="02020603050405020304" pitchFamily="18" charset="0"/>
                </a:rPr>
                <a:t>4th ID bomb</a:t>
              </a:r>
            </a:p>
          </p:txBody>
        </p:sp>
        <p:sp>
          <p:nvSpPr>
            <p:cNvPr id="27677" name="Rectangle 48">
              <a:extLst>
                <a:ext uri="{FF2B5EF4-FFF2-40B4-BE49-F238E27FC236}">
                  <a16:creationId xmlns:a16="http://schemas.microsoft.com/office/drawing/2014/main" id="{7A149978-F7A7-4400-8090-C9E0333588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720000">
              <a:off x="3635" y="2605"/>
              <a:ext cx="899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2400" b="1">
                  <a:latin typeface="Times New Roman" panose="02020603050405020304" pitchFamily="18" charset="0"/>
                </a:rPr>
                <a:t>Terr. Gp.</a:t>
              </a:r>
            </a:p>
          </p:txBody>
        </p:sp>
        <p:sp>
          <p:nvSpPr>
            <p:cNvPr id="27678" name="Rectangle 49">
              <a:extLst>
                <a:ext uri="{FF2B5EF4-FFF2-40B4-BE49-F238E27FC236}">
                  <a16:creationId xmlns:a16="http://schemas.microsoft.com/office/drawing/2014/main" id="{65AEB21D-C921-4D9C-AC2B-1D0C7DEBDB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563" y="2800"/>
              <a:ext cx="116" cy="6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7652" name="Rectangle 50">
            <a:extLst>
              <a:ext uri="{FF2B5EF4-FFF2-40B4-BE49-F238E27FC236}">
                <a16:creationId xmlns:a16="http://schemas.microsoft.com/office/drawing/2014/main" id="{D9D77775-C41A-42E6-81B7-1D5F58868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5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en-US"/>
              <a:t>Who is associated </a:t>
            </a:r>
            <a:br>
              <a:rPr lang="en-US" altLang="en-US"/>
            </a:br>
            <a:r>
              <a:rPr lang="en-US" altLang="en-US"/>
              <a:t>with.....?</a:t>
            </a:r>
          </a:p>
        </p:txBody>
      </p:sp>
    </p:spTree>
    <p:extLst>
      <p:ext uri="{BB962C8B-B14F-4D97-AF65-F5344CB8AC3E}">
        <p14:creationId xmlns:p14="http://schemas.microsoft.com/office/powerpoint/2010/main" val="1887658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>
            <a:extLst>
              <a:ext uri="{FF2B5EF4-FFF2-40B4-BE49-F238E27FC236}">
                <a16:creationId xmlns:a16="http://schemas.microsoft.com/office/drawing/2014/main" id="{F30AB0A1-251A-48D9-8840-2BC6DCD490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>
              <a:lnSpc>
                <a:spcPct val="85000"/>
              </a:lnSpc>
              <a:spcBef>
                <a:spcPct val="30000"/>
              </a:spcBef>
            </a:pPr>
            <a:r>
              <a:rPr lang="en-US" altLang="en-US"/>
              <a:t>              LINK DIAGRAMS</a:t>
            </a:r>
          </a:p>
        </p:txBody>
      </p:sp>
      <p:sp>
        <p:nvSpPr>
          <p:cNvPr id="28675" name="Rectangle 5">
            <a:extLst>
              <a:ext uri="{FF2B5EF4-FFF2-40B4-BE49-F238E27FC236}">
                <a16:creationId xmlns:a16="http://schemas.microsoft.com/office/drawing/2014/main" id="{FA2E466E-21A3-404F-B329-6C049FD35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/>
            <a:r>
              <a:rPr lang="en-US" altLang="en-US"/>
              <a:t>Reflect information from both</a:t>
            </a:r>
          </a:p>
          <a:p>
            <a:pPr marL="457200" indent="-457200" eaLnBrk="1" hangingPunct="1">
              <a:buFont typeface="Wingdings" panose="05000000000000000000" pitchFamily="2" charset="2"/>
              <a:buNone/>
            </a:pPr>
            <a:r>
              <a:rPr lang="en-US" altLang="en-US"/>
              <a:t>      matrices</a:t>
            </a:r>
          </a:p>
          <a:p>
            <a:pPr marL="457200" indent="-457200" eaLnBrk="1" hangingPunct="1"/>
            <a:r>
              <a:rPr lang="en-US" altLang="en-US"/>
              <a:t>Are easy to read and interpret </a:t>
            </a:r>
          </a:p>
          <a:p>
            <a:pPr marL="457200" indent="-457200" eaLnBrk="1" hangingPunct="1"/>
            <a:r>
              <a:rPr lang="en-US" altLang="en-US"/>
              <a:t>Help you to ask the right question</a:t>
            </a:r>
          </a:p>
          <a:p>
            <a:pPr marL="457200" indent="-457200" eaLnBrk="1" hangingPunct="1"/>
            <a:r>
              <a:rPr lang="en-US" altLang="en-US"/>
              <a:t>Are effective briefing tools</a:t>
            </a:r>
          </a:p>
        </p:txBody>
      </p:sp>
    </p:spTree>
    <p:extLst>
      <p:ext uri="{BB962C8B-B14F-4D97-AF65-F5344CB8AC3E}">
        <p14:creationId xmlns:p14="http://schemas.microsoft.com/office/powerpoint/2010/main" val="3333542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B5EFC2E-F95D-4B2B-B51D-A2EDBF0FB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 Diagram</a:t>
            </a:r>
          </a:p>
        </p:txBody>
      </p:sp>
      <p:sp>
        <p:nvSpPr>
          <p:cNvPr id="29699" name="Rectangle 4">
            <a:extLst>
              <a:ext uri="{FF2B5EF4-FFF2-40B4-BE49-F238E27FC236}">
                <a16:creationId xmlns:a16="http://schemas.microsoft.com/office/drawing/2014/main" id="{C6A72578-BEEC-491E-BBF4-6CA0B070A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5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en-US"/>
              <a:t>Show in an easy to read format:</a:t>
            </a:r>
          </a:p>
        </p:txBody>
      </p:sp>
      <p:sp>
        <p:nvSpPr>
          <p:cNvPr id="29700" name="Rectangle 5">
            <a:extLst>
              <a:ext uri="{FF2B5EF4-FFF2-40B4-BE49-F238E27FC236}">
                <a16:creationId xmlns:a16="http://schemas.microsoft.com/office/drawing/2014/main" id="{D3F8810A-EDB8-46FF-8742-C7E663EA1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438400"/>
            <a:ext cx="7759700" cy="391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en-US" altLang="en-US" sz="3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800" b="1" dirty="0">
                <a:latin typeface="Times New Roman" panose="02020603050405020304" pitchFamily="18" charset="0"/>
              </a:rPr>
              <a:t>Personal and non-personal links</a:t>
            </a:r>
          </a:p>
          <a:p>
            <a:pPr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en-US" altLang="en-US" sz="3800" b="1" dirty="0">
                <a:latin typeface="Times New Roman" panose="02020603050405020304" pitchFamily="18" charset="0"/>
              </a:rPr>
              <a:t>  Participants in activities</a:t>
            </a:r>
          </a:p>
          <a:p>
            <a:pPr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en-US" altLang="en-US" sz="3800" b="1" dirty="0">
                <a:latin typeface="Times New Roman" panose="02020603050405020304" pitchFamily="18" charset="0"/>
              </a:rPr>
              <a:t>  Internal and external relationships</a:t>
            </a:r>
          </a:p>
          <a:p>
            <a:pPr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en-US" altLang="en-US" sz="3800" b="1" dirty="0">
                <a:latin typeface="Times New Roman" panose="02020603050405020304" pitchFamily="18" charset="0"/>
              </a:rPr>
              <a:t>  Internal and external structures</a:t>
            </a:r>
          </a:p>
          <a:p>
            <a:pPr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en-US" altLang="en-US" sz="3800" b="1" dirty="0">
                <a:latin typeface="Times New Roman" panose="02020603050405020304" pitchFamily="18" charset="0"/>
              </a:rPr>
              <a:t>  Lines of command, control, and </a:t>
            </a:r>
          </a:p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altLang="en-US" sz="3800" b="1" dirty="0">
                <a:latin typeface="Times New Roman" panose="02020603050405020304" pitchFamily="18" charset="0"/>
              </a:rPr>
              <a:t>   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20332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981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best intelligence collection in the world is a failure without good analysis.</a:t>
            </a:r>
          </a:p>
        </p:txBody>
      </p:sp>
      <p:pic>
        <p:nvPicPr>
          <p:cNvPr id="5123" name="Content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3200400"/>
            <a:ext cx="4038600" cy="270510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>
            <a:extLst>
              <a:ext uri="{FF2B5EF4-FFF2-40B4-BE49-F238E27FC236}">
                <a16:creationId xmlns:a16="http://schemas.microsoft.com/office/drawing/2014/main" id="{4F269964-2EB7-4E24-8D62-296DE8F291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>
              <a:lnSpc>
                <a:spcPct val="85000"/>
              </a:lnSpc>
              <a:spcBef>
                <a:spcPct val="30000"/>
              </a:spcBef>
            </a:pPr>
            <a:r>
              <a:rPr lang="en-US" altLang="en-US"/>
              <a:t>         Link Diagram Graphics</a:t>
            </a:r>
          </a:p>
        </p:txBody>
      </p:sp>
      <p:sp>
        <p:nvSpPr>
          <p:cNvPr id="30723" name="Rectangle 6">
            <a:extLst>
              <a:ext uri="{FF2B5EF4-FFF2-40B4-BE49-F238E27FC236}">
                <a16:creationId xmlns:a16="http://schemas.microsoft.com/office/drawing/2014/main" id="{9026D7B8-BE53-47B7-8D66-AE28AE800E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5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en-US" dirty="0"/>
              <a:t>People (single individuals)</a:t>
            </a:r>
          </a:p>
        </p:txBody>
      </p:sp>
      <p:sp>
        <p:nvSpPr>
          <p:cNvPr id="30724" name="Rectangle 7">
            <a:extLst>
              <a:ext uri="{FF2B5EF4-FFF2-40B4-BE49-F238E27FC236}">
                <a16:creationId xmlns:a16="http://schemas.microsoft.com/office/drawing/2014/main" id="{E901E771-6927-4480-81DC-3B3547BF6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3213" y="3073400"/>
            <a:ext cx="196215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Alias or AKA</a:t>
            </a:r>
          </a:p>
        </p:txBody>
      </p:sp>
      <p:sp>
        <p:nvSpPr>
          <p:cNvPr id="30725" name="Rectangle 8">
            <a:extLst>
              <a:ext uri="{FF2B5EF4-FFF2-40B4-BE49-F238E27FC236}">
                <a16:creationId xmlns:a16="http://schemas.microsoft.com/office/drawing/2014/main" id="{AF9B728D-606E-4245-BDF1-F2A6CCAD1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0038" y="4727575"/>
            <a:ext cx="43973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Non-personal entities</a:t>
            </a:r>
            <a:br>
              <a:rPr lang="en-US" altLang="en-US" sz="2400" b="1">
                <a:latin typeface="Times New Roman" panose="02020603050405020304" pitchFamily="18" charset="0"/>
              </a:rPr>
            </a:br>
            <a:r>
              <a:rPr lang="en-US" altLang="en-US" sz="2400" b="1">
                <a:latin typeface="Times New Roman" panose="02020603050405020304" pitchFamily="18" charset="0"/>
              </a:rPr>
              <a:t>(places, activities, organizations)</a:t>
            </a:r>
          </a:p>
        </p:txBody>
      </p:sp>
      <p:sp>
        <p:nvSpPr>
          <p:cNvPr id="30726" name="Rectangle 9">
            <a:extLst>
              <a:ext uri="{FF2B5EF4-FFF2-40B4-BE49-F238E27FC236}">
                <a16:creationId xmlns:a16="http://schemas.microsoft.com/office/drawing/2014/main" id="{782187EA-9703-4CEF-869B-7E3BDEF63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538" y="4279900"/>
            <a:ext cx="2524125" cy="1609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7" name="Oval 10">
            <a:extLst>
              <a:ext uri="{FF2B5EF4-FFF2-40B4-BE49-F238E27FC236}">
                <a16:creationId xmlns:a16="http://schemas.microsoft.com/office/drawing/2014/main" id="{757B317B-D473-4B41-B29B-908F31BEC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2762250"/>
            <a:ext cx="977900" cy="10255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8" name="Oval 11">
            <a:extLst>
              <a:ext uri="{FF2B5EF4-FFF2-40B4-BE49-F238E27FC236}">
                <a16:creationId xmlns:a16="http://schemas.microsoft.com/office/drawing/2014/main" id="{78C5EE8D-596A-48EB-B88C-19DA2A84D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238" y="2762250"/>
            <a:ext cx="979487" cy="10255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9" name="Oval 12">
            <a:extLst>
              <a:ext uri="{FF2B5EF4-FFF2-40B4-BE49-F238E27FC236}">
                <a16:creationId xmlns:a16="http://schemas.microsoft.com/office/drawing/2014/main" id="{EC4000D6-73A8-42B9-959C-196719EAC7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752600"/>
            <a:ext cx="979488" cy="10239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0" name="Rectangle 13">
            <a:extLst>
              <a:ext uri="{FF2B5EF4-FFF2-40B4-BE49-F238E27FC236}">
                <a16:creationId xmlns:a16="http://schemas.microsoft.com/office/drawing/2014/main" id="{C4A358F8-1684-455B-A085-8C49FDD01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438" y="3124200"/>
            <a:ext cx="973137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altLang="en-US" sz="1600" b="1">
                <a:latin typeface="Times New Roman" panose="02020603050405020304" pitchFamily="18" charset="0"/>
              </a:rPr>
              <a:t>BROWN</a:t>
            </a:r>
          </a:p>
        </p:txBody>
      </p:sp>
      <p:sp>
        <p:nvSpPr>
          <p:cNvPr id="30731" name="Rectangle 14">
            <a:extLst>
              <a:ext uri="{FF2B5EF4-FFF2-40B4-BE49-F238E27FC236}">
                <a16:creationId xmlns:a16="http://schemas.microsoft.com/office/drawing/2014/main" id="{7222E2D0-DABA-4B4B-A310-60682C084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0" y="3124200"/>
            <a:ext cx="904875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altLang="en-US" sz="1600" b="1">
                <a:latin typeface="Times New Roman" panose="02020603050405020304" pitchFamily="18" charset="0"/>
              </a:rPr>
              <a:t>GREEN</a:t>
            </a:r>
          </a:p>
        </p:txBody>
      </p:sp>
      <p:sp>
        <p:nvSpPr>
          <p:cNvPr id="30732" name="Rectangle 15">
            <a:extLst>
              <a:ext uri="{FF2B5EF4-FFF2-40B4-BE49-F238E27FC236}">
                <a16:creationId xmlns:a16="http://schemas.microsoft.com/office/drawing/2014/main" id="{49A1F12F-F3F1-4070-B9F0-CF70C6526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650" y="1847850"/>
            <a:ext cx="838200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altLang="en-US" sz="1600" b="1">
                <a:latin typeface="Times New Roman" panose="02020603050405020304" pitchFamily="18" charset="0"/>
              </a:rPr>
              <a:t>JONES</a:t>
            </a:r>
          </a:p>
        </p:txBody>
      </p:sp>
      <p:sp>
        <p:nvSpPr>
          <p:cNvPr id="30733" name="Rectangle 16">
            <a:extLst>
              <a:ext uri="{FF2B5EF4-FFF2-40B4-BE49-F238E27FC236}">
                <a16:creationId xmlns:a16="http://schemas.microsoft.com/office/drawing/2014/main" id="{43A4348C-4BE9-4DBC-AF02-6FCBE42F9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50" y="5527675"/>
            <a:ext cx="1846263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altLang="en-US" sz="1600" b="1">
                <a:latin typeface="Times New Roman" panose="02020603050405020304" pitchFamily="18" charset="0"/>
              </a:rPr>
              <a:t>PINK PANTHERS</a:t>
            </a:r>
          </a:p>
        </p:txBody>
      </p:sp>
    </p:spTree>
    <p:extLst>
      <p:ext uri="{BB962C8B-B14F-4D97-AF65-F5344CB8AC3E}">
        <p14:creationId xmlns:p14="http://schemas.microsoft.com/office/powerpoint/2010/main" val="3541992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>
            <a:extLst>
              <a:ext uri="{FF2B5EF4-FFF2-40B4-BE49-F238E27FC236}">
                <a16:creationId xmlns:a16="http://schemas.microsoft.com/office/drawing/2014/main" id="{5B4CAEB9-4417-4173-AB14-A9401B943D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>
              <a:lnSpc>
                <a:spcPct val="85000"/>
              </a:lnSpc>
              <a:spcBef>
                <a:spcPct val="30000"/>
              </a:spcBef>
            </a:pPr>
            <a:r>
              <a:rPr lang="en-US" altLang="en-US"/>
              <a:t>           Link Diagram Graphics</a:t>
            </a:r>
          </a:p>
        </p:txBody>
      </p:sp>
      <p:grpSp>
        <p:nvGrpSpPr>
          <p:cNvPr id="31747" name="Group 5">
            <a:extLst>
              <a:ext uri="{FF2B5EF4-FFF2-40B4-BE49-F238E27FC236}">
                <a16:creationId xmlns:a16="http://schemas.microsoft.com/office/drawing/2014/main" id="{E37ACFE5-ACD0-4546-87F8-6E68BA5100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1360488" y="2601913"/>
            <a:ext cx="1697037" cy="1997075"/>
            <a:chOff x="857" y="1639"/>
            <a:chExt cx="1069" cy="1258"/>
          </a:xfrm>
        </p:grpSpPr>
        <p:sp>
          <p:nvSpPr>
            <p:cNvPr id="31758" name="Freeform 6">
              <a:extLst>
                <a:ext uri="{FF2B5EF4-FFF2-40B4-BE49-F238E27FC236}">
                  <a16:creationId xmlns:a16="http://schemas.microsoft.com/office/drawing/2014/main" id="{AAE08046-4744-49F6-AC0F-A466E064F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" y="1829"/>
              <a:ext cx="1069" cy="1068"/>
            </a:xfrm>
            <a:custGeom>
              <a:avLst/>
              <a:gdLst>
                <a:gd name="T0" fmla="*/ 0 w 1069"/>
                <a:gd name="T1" fmla="*/ 0 h 1068"/>
                <a:gd name="T2" fmla="*/ 0 w 1069"/>
                <a:gd name="T3" fmla="*/ 1067 h 1068"/>
                <a:gd name="T4" fmla="*/ 1068 w 1069"/>
                <a:gd name="T5" fmla="*/ 1067 h 1068"/>
                <a:gd name="T6" fmla="*/ 0 w 1069"/>
                <a:gd name="T7" fmla="*/ 0 h 10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69" h="1068">
                  <a:moveTo>
                    <a:pt x="0" y="0"/>
                  </a:moveTo>
                  <a:lnTo>
                    <a:pt x="0" y="1067"/>
                  </a:lnTo>
                  <a:lnTo>
                    <a:pt x="1068" y="1067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Line 7">
              <a:extLst>
                <a:ext uri="{FF2B5EF4-FFF2-40B4-BE49-F238E27FC236}">
                  <a16:creationId xmlns:a16="http://schemas.microsoft.com/office/drawing/2014/main" id="{DF0F06D9-481A-4E4F-AB86-C98316474D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3" y="2185"/>
              <a:ext cx="0" cy="71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0" name="Line 8">
              <a:extLst>
                <a:ext uri="{FF2B5EF4-FFF2-40B4-BE49-F238E27FC236}">
                  <a16:creationId xmlns:a16="http://schemas.microsoft.com/office/drawing/2014/main" id="{BD37B3ED-0020-4638-ADDB-DE65FBBDC5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9" y="2541"/>
              <a:ext cx="0" cy="35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1" name="Line 9">
              <a:extLst>
                <a:ext uri="{FF2B5EF4-FFF2-40B4-BE49-F238E27FC236}">
                  <a16:creationId xmlns:a16="http://schemas.microsoft.com/office/drawing/2014/main" id="{2BA8DA3B-41EF-46AF-A4AD-B0BA2F01B0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8" y="2540"/>
              <a:ext cx="71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2" name="Line 10">
              <a:extLst>
                <a:ext uri="{FF2B5EF4-FFF2-40B4-BE49-F238E27FC236}">
                  <a16:creationId xmlns:a16="http://schemas.microsoft.com/office/drawing/2014/main" id="{AAC865B3-ED54-48C1-B8C3-B6D15CA721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8" y="2184"/>
              <a:ext cx="35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3" name="Oval 11">
              <a:extLst>
                <a:ext uri="{FF2B5EF4-FFF2-40B4-BE49-F238E27FC236}">
                  <a16:creationId xmlns:a16="http://schemas.microsoft.com/office/drawing/2014/main" id="{4C5CA24D-FEF5-4AF5-9713-D3F82184E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" y="2277"/>
              <a:ext cx="183" cy="196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64" name="Rectangle 12">
              <a:extLst>
                <a:ext uri="{FF2B5EF4-FFF2-40B4-BE49-F238E27FC236}">
                  <a16:creationId xmlns:a16="http://schemas.microsoft.com/office/drawing/2014/main" id="{D317132B-54FE-4E14-BF2E-986BB8273B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00000">
              <a:off x="891" y="1639"/>
              <a:ext cx="75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1900" b="1">
                  <a:latin typeface="Times New Roman" panose="02020603050405020304" pitchFamily="18" charset="0"/>
                </a:rPr>
                <a:t>CARTER</a:t>
              </a:r>
            </a:p>
          </p:txBody>
        </p:sp>
        <p:sp>
          <p:nvSpPr>
            <p:cNvPr id="31765" name="Rectangle 13">
              <a:extLst>
                <a:ext uri="{FF2B5EF4-FFF2-40B4-BE49-F238E27FC236}">
                  <a16:creationId xmlns:a16="http://schemas.microsoft.com/office/drawing/2014/main" id="{5FF2F21F-0120-4ACF-A01C-DB2CB9D58D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00000">
              <a:off x="1297" y="2012"/>
              <a:ext cx="60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1900" b="1">
                  <a:latin typeface="Times New Roman" panose="02020603050405020304" pitchFamily="18" charset="0"/>
                </a:rPr>
                <a:t>JONES</a:t>
              </a:r>
            </a:p>
          </p:txBody>
        </p:sp>
      </p:grpSp>
      <p:grpSp>
        <p:nvGrpSpPr>
          <p:cNvPr id="31748" name="Group 14">
            <a:extLst>
              <a:ext uri="{FF2B5EF4-FFF2-40B4-BE49-F238E27FC236}">
                <a16:creationId xmlns:a16="http://schemas.microsoft.com/office/drawing/2014/main" id="{3F78AD81-408B-4708-AD88-A8FC8BBB2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5340350" y="2368550"/>
            <a:ext cx="2192338" cy="2565400"/>
            <a:chOff x="3364" y="1492"/>
            <a:chExt cx="1381" cy="1616"/>
          </a:xfrm>
        </p:grpSpPr>
        <p:sp>
          <p:nvSpPr>
            <p:cNvPr id="31752" name="Oval 15">
              <a:extLst>
                <a:ext uri="{FF2B5EF4-FFF2-40B4-BE49-F238E27FC236}">
                  <a16:creationId xmlns:a16="http://schemas.microsoft.com/office/drawing/2014/main" id="{3314703B-EB53-4F44-89DC-946A0B3C6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4" y="1492"/>
              <a:ext cx="593" cy="62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53" name="Rectangle 16">
              <a:extLst>
                <a:ext uri="{FF2B5EF4-FFF2-40B4-BE49-F238E27FC236}">
                  <a16:creationId xmlns:a16="http://schemas.microsoft.com/office/drawing/2014/main" id="{51286B15-38C7-4530-A8D5-293C26CD2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4" y="1732"/>
              <a:ext cx="654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1600" b="1">
                  <a:latin typeface="Times New Roman" panose="02020603050405020304" pitchFamily="18" charset="0"/>
                </a:rPr>
                <a:t>CARTER</a:t>
              </a:r>
            </a:p>
          </p:txBody>
        </p:sp>
        <p:grpSp>
          <p:nvGrpSpPr>
            <p:cNvPr id="31754" name="Group 17">
              <a:extLst>
                <a:ext uri="{FF2B5EF4-FFF2-40B4-BE49-F238E27FC236}">
                  <a16:creationId xmlns:a16="http://schemas.microsoft.com/office/drawing/2014/main" id="{511C5406-BDE3-4466-99BB-4C34FB01F7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53" y="2487"/>
              <a:ext cx="592" cy="621"/>
              <a:chOff x="4153" y="2487"/>
              <a:chExt cx="592" cy="621"/>
            </a:xfrm>
          </p:grpSpPr>
          <p:sp>
            <p:nvSpPr>
              <p:cNvPr id="31756" name="Oval 18">
                <a:extLst>
                  <a:ext uri="{FF2B5EF4-FFF2-40B4-BE49-F238E27FC236}">
                    <a16:creationId xmlns:a16="http://schemas.microsoft.com/office/drawing/2014/main" id="{4299A3BD-209F-4F3E-88CC-26CC27AF96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3" y="2487"/>
                <a:ext cx="592" cy="621"/>
              </a:xfrm>
              <a:prstGeom prst="ellips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757" name="Rectangle 19">
                <a:extLst>
                  <a:ext uri="{FF2B5EF4-FFF2-40B4-BE49-F238E27FC236}">
                    <a16:creationId xmlns:a16="http://schemas.microsoft.com/office/drawing/2014/main" id="{3E855CCE-80EB-4BEF-9394-B5781F4654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7" y="2691"/>
                <a:ext cx="528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n-US" altLang="en-US" sz="1600" b="1">
                    <a:latin typeface="Times New Roman" panose="02020603050405020304" pitchFamily="18" charset="0"/>
                  </a:rPr>
                  <a:t>JONES</a:t>
                </a:r>
              </a:p>
            </p:txBody>
          </p:sp>
        </p:grpSp>
        <p:sp>
          <p:nvSpPr>
            <p:cNvPr id="31755" name="Line 20">
              <a:extLst>
                <a:ext uri="{FF2B5EF4-FFF2-40B4-BE49-F238E27FC236}">
                  <a16:creationId xmlns:a16="http://schemas.microsoft.com/office/drawing/2014/main" id="{121598B1-3B57-4FDB-AF7A-856E63AE97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4" y="2047"/>
              <a:ext cx="393" cy="50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49" name="Rectangle 22">
            <a:extLst>
              <a:ext uri="{FF2B5EF4-FFF2-40B4-BE49-F238E27FC236}">
                <a16:creationId xmlns:a16="http://schemas.microsoft.com/office/drawing/2014/main" id="{53A7972B-CFE1-4971-B469-2448D6160E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5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en-US"/>
              <a:t>=</a:t>
            </a:r>
          </a:p>
        </p:txBody>
      </p:sp>
      <p:sp>
        <p:nvSpPr>
          <p:cNvPr id="31750" name="Rectangle 23">
            <a:extLst>
              <a:ext uri="{FF2B5EF4-FFF2-40B4-BE49-F238E27FC236}">
                <a16:creationId xmlns:a16="http://schemas.microsoft.com/office/drawing/2014/main" id="{93438A16-2C6C-43F6-A7DE-5D67E3BA7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6825" y="2994025"/>
            <a:ext cx="749300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altLang="en-US" sz="7800" b="1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31751" name="Rectangle 24">
            <a:extLst>
              <a:ext uri="{FF2B5EF4-FFF2-40B4-BE49-F238E27FC236}">
                <a16:creationId xmlns:a16="http://schemas.microsoft.com/office/drawing/2014/main" id="{E26CA99E-CF8D-435B-A16B-DA4DD4CB7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0" y="5210175"/>
            <a:ext cx="633412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altLang="en-US" sz="3500" b="1" dirty="0">
                <a:latin typeface="Times New Roman" panose="02020603050405020304" pitchFamily="18" charset="0"/>
              </a:rPr>
              <a:t>Strong or confirmed</a:t>
            </a:r>
          </a:p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altLang="en-US" sz="3500" b="1" dirty="0">
                <a:latin typeface="Times New Roman" panose="02020603050405020304" pitchFamily="18" charset="0"/>
              </a:rPr>
              <a:t>                    personal association </a:t>
            </a:r>
          </a:p>
        </p:txBody>
      </p:sp>
    </p:spTree>
    <p:extLst>
      <p:ext uri="{BB962C8B-B14F-4D97-AF65-F5344CB8AC3E}">
        <p14:creationId xmlns:p14="http://schemas.microsoft.com/office/powerpoint/2010/main" val="23965984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4">
            <a:extLst>
              <a:ext uri="{FF2B5EF4-FFF2-40B4-BE49-F238E27FC236}">
                <a16:creationId xmlns:a16="http://schemas.microsoft.com/office/drawing/2014/main" id="{1E6FEBEB-E5F0-46DF-8F14-BF8402C768E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noFill/>
        </p:spPr>
        <p:txBody>
          <a:bodyPr/>
          <a:lstStyle/>
          <a:p>
            <a:pPr algn="l">
              <a:lnSpc>
                <a:spcPct val="85000"/>
              </a:lnSpc>
              <a:spcBef>
                <a:spcPct val="30000"/>
              </a:spcBef>
            </a:pPr>
            <a:r>
              <a:rPr lang="en-US" altLang="en-US" dirty="0"/>
              <a:t>           Link Diagram Graphics 2</a:t>
            </a:r>
          </a:p>
        </p:txBody>
      </p:sp>
      <p:sp>
        <p:nvSpPr>
          <p:cNvPr id="32772" name="Rectangle 7">
            <a:extLst>
              <a:ext uri="{FF2B5EF4-FFF2-40B4-BE49-F238E27FC236}">
                <a16:creationId xmlns:a16="http://schemas.microsoft.com/office/drawing/2014/main" id="{6091AC42-7DEA-494A-BDBA-810E55678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3" y="2054225"/>
            <a:ext cx="2987675" cy="1508125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3" name="Rectangle 9" descr="Green and Jones">
            <a:extLst>
              <a:ext uri="{FF2B5EF4-FFF2-40B4-BE49-F238E27FC236}">
                <a16:creationId xmlns:a16="http://schemas.microsoft.com/office/drawing/2014/main" id="{ED871FA7-21FB-4CB0-8D9D-5F5982057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0788" y="2317750"/>
            <a:ext cx="1422400" cy="2841625"/>
          </a:xfrm>
          <a:prstGeom prst="rect">
            <a:avLst/>
          </a:prstGeom>
          <a:noFill/>
          <a:ln w="50800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2774" name="Group 10">
            <a:extLst>
              <a:ext uri="{FF2B5EF4-FFF2-40B4-BE49-F238E27FC236}">
                <a16:creationId xmlns:a16="http://schemas.microsoft.com/office/drawing/2014/main" id="{1680FFF7-5FD9-433D-B82A-5BFF2E954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504825" y="4106863"/>
            <a:ext cx="1038225" cy="960437"/>
            <a:chOff x="318" y="2587"/>
            <a:chExt cx="654" cy="605"/>
          </a:xfrm>
        </p:grpSpPr>
        <p:sp>
          <p:nvSpPr>
            <p:cNvPr id="32799" name="Oval 11">
              <a:extLst>
                <a:ext uri="{FF2B5EF4-FFF2-40B4-BE49-F238E27FC236}">
                  <a16:creationId xmlns:a16="http://schemas.microsoft.com/office/drawing/2014/main" id="{BD64B42A-AFA6-48C7-878B-236A766D5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" y="2587"/>
              <a:ext cx="597" cy="605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00" name="Rectangle 12">
              <a:extLst>
                <a:ext uri="{FF2B5EF4-FFF2-40B4-BE49-F238E27FC236}">
                  <a16:creationId xmlns:a16="http://schemas.microsoft.com/office/drawing/2014/main" id="{C451075D-1DD7-41AB-B436-0A798B130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" y="2771"/>
              <a:ext cx="654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1600" b="1">
                  <a:latin typeface="Times New Roman" panose="02020603050405020304" pitchFamily="18" charset="0"/>
                </a:rPr>
                <a:t>CARTER</a:t>
              </a:r>
            </a:p>
          </p:txBody>
        </p:sp>
      </p:grpSp>
      <p:grpSp>
        <p:nvGrpSpPr>
          <p:cNvPr id="32775" name="Group 13">
            <a:extLst>
              <a:ext uri="{FF2B5EF4-FFF2-40B4-BE49-F238E27FC236}">
                <a16:creationId xmlns:a16="http://schemas.microsoft.com/office/drawing/2014/main" id="{7CBBB245-24E0-4873-89F5-3C4EF1C0B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1158875" y="2455863"/>
            <a:ext cx="2520950" cy="2262187"/>
            <a:chOff x="730" y="1547"/>
            <a:chExt cx="1588" cy="1425"/>
          </a:xfrm>
        </p:grpSpPr>
        <p:grpSp>
          <p:nvGrpSpPr>
            <p:cNvPr id="32790" name="Group 14">
              <a:extLst>
                <a:ext uri="{FF2B5EF4-FFF2-40B4-BE49-F238E27FC236}">
                  <a16:creationId xmlns:a16="http://schemas.microsoft.com/office/drawing/2014/main" id="{EA0EE9D0-8892-4577-8D2C-A83292936D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2" y="1547"/>
              <a:ext cx="596" cy="592"/>
              <a:chOff x="1722" y="1547"/>
              <a:chExt cx="596" cy="592"/>
            </a:xfrm>
          </p:grpSpPr>
          <p:sp>
            <p:nvSpPr>
              <p:cNvPr id="32797" name="Oval 15">
                <a:extLst>
                  <a:ext uri="{FF2B5EF4-FFF2-40B4-BE49-F238E27FC236}">
                    <a16:creationId xmlns:a16="http://schemas.microsoft.com/office/drawing/2014/main" id="{770ADAEF-2459-4B64-8D13-C19DD7C8C2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2" y="1547"/>
                <a:ext cx="596" cy="592"/>
              </a:xfrm>
              <a:prstGeom prst="ellips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798" name="Rectangle 16">
                <a:extLst>
                  <a:ext uri="{FF2B5EF4-FFF2-40B4-BE49-F238E27FC236}">
                    <a16:creationId xmlns:a16="http://schemas.microsoft.com/office/drawing/2014/main" id="{4AE03776-3494-4D77-8E60-4E2C2DE2FB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5" y="1737"/>
                <a:ext cx="528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n-US" altLang="en-US" sz="1600" b="1">
                    <a:latin typeface="Times New Roman" panose="02020603050405020304" pitchFamily="18" charset="0"/>
                  </a:rPr>
                  <a:t>JONES</a:t>
                </a:r>
              </a:p>
            </p:txBody>
          </p:sp>
        </p:grpSp>
        <p:grpSp>
          <p:nvGrpSpPr>
            <p:cNvPr id="32791" name="Group 17">
              <a:extLst>
                <a:ext uri="{FF2B5EF4-FFF2-40B4-BE49-F238E27FC236}">
                  <a16:creationId xmlns:a16="http://schemas.microsoft.com/office/drawing/2014/main" id="{A44DCEAC-4776-4B4E-8A00-C7343E189E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0" y="1547"/>
              <a:ext cx="608" cy="592"/>
              <a:chOff x="730" y="1547"/>
              <a:chExt cx="608" cy="592"/>
            </a:xfrm>
          </p:grpSpPr>
          <p:sp>
            <p:nvSpPr>
              <p:cNvPr id="32795" name="Oval 18">
                <a:extLst>
                  <a:ext uri="{FF2B5EF4-FFF2-40B4-BE49-F238E27FC236}">
                    <a16:creationId xmlns:a16="http://schemas.microsoft.com/office/drawing/2014/main" id="{2FC50C48-5C65-4814-BC46-5B1C935EC2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3" y="1547"/>
                <a:ext cx="595" cy="592"/>
              </a:xfrm>
              <a:prstGeom prst="ellips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796" name="Rectangle 19">
                <a:extLst>
                  <a:ext uri="{FF2B5EF4-FFF2-40B4-BE49-F238E27FC236}">
                    <a16:creationId xmlns:a16="http://schemas.microsoft.com/office/drawing/2014/main" id="{F84625A3-16EF-4322-8CA2-F09755DC03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" y="1747"/>
                <a:ext cx="570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n-US" altLang="en-US" sz="1600" b="1">
                    <a:latin typeface="Times New Roman" panose="02020603050405020304" pitchFamily="18" charset="0"/>
                  </a:rPr>
                  <a:t>GREEN</a:t>
                </a:r>
              </a:p>
            </p:txBody>
          </p:sp>
        </p:grpSp>
        <p:grpSp>
          <p:nvGrpSpPr>
            <p:cNvPr id="32792" name="Group 20">
              <a:extLst>
                <a:ext uri="{FF2B5EF4-FFF2-40B4-BE49-F238E27FC236}">
                  <a16:creationId xmlns:a16="http://schemas.microsoft.com/office/drawing/2014/main" id="{7A1C6464-C1F8-40C2-81E3-7C88368652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96" y="2379"/>
              <a:ext cx="622" cy="593"/>
              <a:chOff x="1696" y="2379"/>
              <a:chExt cx="622" cy="593"/>
            </a:xfrm>
          </p:grpSpPr>
          <p:sp>
            <p:nvSpPr>
              <p:cNvPr id="32793" name="Oval 21">
                <a:extLst>
                  <a:ext uri="{FF2B5EF4-FFF2-40B4-BE49-F238E27FC236}">
                    <a16:creationId xmlns:a16="http://schemas.microsoft.com/office/drawing/2014/main" id="{64826835-F912-43B0-9FB8-2C3E0E7C39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2" y="2379"/>
                <a:ext cx="596" cy="593"/>
              </a:xfrm>
              <a:prstGeom prst="ellips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794" name="Rectangle 22">
                <a:extLst>
                  <a:ext uri="{FF2B5EF4-FFF2-40B4-BE49-F238E27FC236}">
                    <a16:creationId xmlns:a16="http://schemas.microsoft.com/office/drawing/2014/main" id="{117F0D91-9C1F-496F-A3C9-E083627532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6" y="2577"/>
                <a:ext cx="613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n-US" altLang="en-US" sz="1600" b="1">
                    <a:latin typeface="Times New Roman" panose="02020603050405020304" pitchFamily="18" charset="0"/>
                  </a:rPr>
                  <a:t>BROWN</a:t>
                </a:r>
              </a:p>
            </p:txBody>
          </p:sp>
        </p:grpSp>
      </p:grpSp>
      <p:sp>
        <p:nvSpPr>
          <p:cNvPr id="32776" name="Line 23" descr="Brown">
            <a:extLst>
              <a:ext uri="{FF2B5EF4-FFF2-40B4-BE49-F238E27FC236}">
                <a16:creationId xmlns:a16="http://schemas.microsoft.com/office/drawing/2014/main" id="{40F99428-C50F-4122-AA80-2FC710C7B1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41463" y="4398963"/>
            <a:ext cx="1150937" cy="1873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24" descr="Box">
            <a:extLst>
              <a:ext uri="{FF2B5EF4-FFF2-40B4-BE49-F238E27FC236}">
                <a16:creationId xmlns:a16="http://schemas.microsoft.com/office/drawing/2014/main" id="{38EBDAC2-E198-4556-97BC-8EF8E84D4C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4438" y="3570288"/>
            <a:ext cx="268287" cy="5746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78" name="Group 25" descr="Carter is associated with Green, Jones, &amp; Brown">
            <a:extLst>
              <a:ext uri="{FF2B5EF4-FFF2-40B4-BE49-F238E27FC236}">
                <a16:creationId xmlns:a16="http://schemas.microsoft.com/office/drawing/2014/main" id="{21EBC053-5C1C-4E33-80D4-50C33C26325C}"/>
              </a:ext>
            </a:extLst>
          </p:cNvPr>
          <p:cNvGrpSpPr>
            <a:grpSpLocks/>
          </p:cNvGrpSpPr>
          <p:nvPr/>
        </p:nvGrpSpPr>
        <p:grpSpPr bwMode="auto">
          <a:xfrm>
            <a:off x="4121151" y="1766887"/>
            <a:ext cx="4027488" cy="803274"/>
            <a:chOff x="2596" y="1113"/>
            <a:chExt cx="2537" cy="506"/>
          </a:xfrm>
        </p:grpSpPr>
        <p:sp>
          <p:nvSpPr>
            <p:cNvPr id="32788" name="Rectangle 26">
              <a:extLst>
                <a:ext uri="{FF2B5EF4-FFF2-40B4-BE49-F238E27FC236}">
                  <a16:creationId xmlns:a16="http://schemas.microsoft.com/office/drawing/2014/main" id="{177F6884-966D-4DC3-AABA-C3EAFDC29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9" y="1338"/>
              <a:ext cx="224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2700" b="1" dirty="0">
                  <a:latin typeface="Times New Roman" panose="02020603050405020304" pitchFamily="18" charset="0"/>
                </a:rPr>
                <a:t>Green, Jones &amp; Brown</a:t>
              </a:r>
            </a:p>
          </p:txBody>
        </p:sp>
        <p:sp>
          <p:nvSpPr>
            <p:cNvPr id="32789" name="Rectangle 27">
              <a:extLst>
                <a:ext uri="{FF2B5EF4-FFF2-40B4-BE49-F238E27FC236}">
                  <a16:creationId xmlns:a16="http://schemas.microsoft.com/office/drawing/2014/main" id="{7C1FB9DF-670C-45B3-9A4F-F54E640DF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6" y="1113"/>
              <a:ext cx="253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2700" b="1" dirty="0">
                  <a:latin typeface="Times New Roman" panose="02020603050405020304" pitchFamily="18" charset="0"/>
                </a:rPr>
                <a:t>- Carter is associated with</a:t>
              </a:r>
            </a:p>
          </p:txBody>
        </p:sp>
      </p:grpSp>
      <p:grpSp>
        <p:nvGrpSpPr>
          <p:cNvPr id="32779" name="Group 28" descr="Jones &amp; Brown are associated.">
            <a:extLst>
              <a:ext uri="{FF2B5EF4-FFF2-40B4-BE49-F238E27FC236}">
                <a16:creationId xmlns:a16="http://schemas.microsoft.com/office/drawing/2014/main" id="{849B8356-8356-4C78-B96D-065CBA667224}"/>
              </a:ext>
            </a:extLst>
          </p:cNvPr>
          <p:cNvGrpSpPr>
            <a:grpSpLocks/>
          </p:cNvGrpSpPr>
          <p:nvPr/>
        </p:nvGrpSpPr>
        <p:grpSpPr bwMode="auto">
          <a:xfrm>
            <a:off x="4121151" y="2576515"/>
            <a:ext cx="3500438" cy="782638"/>
            <a:chOff x="2596" y="1623"/>
            <a:chExt cx="2205" cy="493"/>
          </a:xfrm>
        </p:grpSpPr>
        <p:sp>
          <p:nvSpPr>
            <p:cNvPr id="32786" name="Rectangle 29">
              <a:extLst>
                <a:ext uri="{FF2B5EF4-FFF2-40B4-BE49-F238E27FC236}">
                  <a16:creationId xmlns:a16="http://schemas.microsoft.com/office/drawing/2014/main" id="{2639967C-7BEC-40BE-A0C0-90911748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7" y="1835"/>
              <a:ext cx="106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2700" b="1" dirty="0">
                  <a:latin typeface="Times New Roman" panose="02020603050405020304" pitchFamily="18" charset="0"/>
                </a:rPr>
                <a:t>associated</a:t>
              </a:r>
            </a:p>
          </p:txBody>
        </p:sp>
        <p:sp>
          <p:nvSpPr>
            <p:cNvPr id="32787" name="Rectangle 30">
              <a:extLst>
                <a:ext uri="{FF2B5EF4-FFF2-40B4-BE49-F238E27FC236}">
                  <a16:creationId xmlns:a16="http://schemas.microsoft.com/office/drawing/2014/main" id="{03476340-0E62-4B4C-BCBB-606638938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6" y="1623"/>
              <a:ext cx="2205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2700" b="1" dirty="0">
                  <a:latin typeface="Times New Roman" panose="02020603050405020304" pitchFamily="18" charset="0"/>
                </a:rPr>
                <a:t>- Jones and Brown are</a:t>
              </a:r>
            </a:p>
          </p:txBody>
        </p:sp>
      </p:grpSp>
      <p:grpSp>
        <p:nvGrpSpPr>
          <p:cNvPr id="32780" name="Group 31" descr="Green &amp; Jones are associated.">
            <a:extLst>
              <a:ext uri="{FF2B5EF4-FFF2-40B4-BE49-F238E27FC236}">
                <a16:creationId xmlns:a16="http://schemas.microsoft.com/office/drawing/2014/main" id="{D9B59E98-1CAD-43F2-9CA6-8A09A386994F}"/>
              </a:ext>
            </a:extLst>
          </p:cNvPr>
          <p:cNvGrpSpPr>
            <a:grpSpLocks/>
          </p:cNvGrpSpPr>
          <p:nvPr/>
        </p:nvGrpSpPr>
        <p:grpSpPr bwMode="auto">
          <a:xfrm>
            <a:off x="4267201" y="3425827"/>
            <a:ext cx="3424238" cy="808038"/>
            <a:chOff x="2596" y="2143"/>
            <a:chExt cx="2157" cy="509"/>
          </a:xfrm>
        </p:grpSpPr>
        <p:sp>
          <p:nvSpPr>
            <p:cNvPr id="32784" name="Rectangle 32">
              <a:extLst>
                <a:ext uri="{FF2B5EF4-FFF2-40B4-BE49-F238E27FC236}">
                  <a16:creationId xmlns:a16="http://schemas.microsoft.com/office/drawing/2014/main" id="{058122F7-81D5-4A15-94EB-6988A4662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6" y="2143"/>
              <a:ext cx="215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2700" b="1" dirty="0">
                  <a:latin typeface="Times New Roman" panose="02020603050405020304" pitchFamily="18" charset="0"/>
                </a:rPr>
                <a:t>- Green and Jones are</a:t>
              </a:r>
            </a:p>
          </p:txBody>
        </p:sp>
        <p:sp>
          <p:nvSpPr>
            <p:cNvPr id="32785" name="Rectangle 33">
              <a:extLst>
                <a:ext uri="{FF2B5EF4-FFF2-40B4-BE49-F238E27FC236}">
                  <a16:creationId xmlns:a16="http://schemas.microsoft.com/office/drawing/2014/main" id="{CE2941A7-F5D4-45B7-B817-3D9DCA27B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3" y="2371"/>
              <a:ext cx="106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2700" b="1" dirty="0">
                  <a:latin typeface="Times New Roman" panose="02020603050405020304" pitchFamily="18" charset="0"/>
                </a:rPr>
                <a:t>associated</a:t>
              </a:r>
            </a:p>
          </p:txBody>
        </p:sp>
      </p:grpSp>
      <p:grpSp>
        <p:nvGrpSpPr>
          <p:cNvPr id="32781" name="Group 34" descr="Green &amp; Brown are not associated.">
            <a:extLst>
              <a:ext uri="{FF2B5EF4-FFF2-40B4-BE49-F238E27FC236}">
                <a16:creationId xmlns:a16="http://schemas.microsoft.com/office/drawing/2014/main" id="{A981D4B5-10D8-44E3-A53F-9AE3B5496383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4340228"/>
            <a:ext cx="3590925" cy="803276"/>
            <a:chOff x="2596" y="2723"/>
            <a:chExt cx="2262" cy="506"/>
          </a:xfrm>
        </p:grpSpPr>
        <p:sp>
          <p:nvSpPr>
            <p:cNvPr id="32782" name="Rectangle 35">
              <a:extLst>
                <a:ext uri="{FF2B5EF4-FFF2-40B4-BE49-F238E27FC236}">
                  <a16:creationId xmlns:a16="http://schemas.microsoft.com/office/drawing/2014/main" id="{82D12949-1AEE-4957-ABF1-2F49DB7CEC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6" y="2723"/>
              <a:ext cx="226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2700" b="1" dirty="0">
                  <a:latin typeface="Times New Roman" panose="02020603050405020304" pitchFamily="18" charset="0"/>
                </a:rPr>
                <a:t>- Green and Brown are</a:t>
              </a:r>
            </a:p>
          </p:txBody>
        </p:sp>
        <p:sp>
          <p:nvSpPr>
            <p:cNvPr id="32783" name="Rectangle 36">
              <a:extLst>
                <a:ext uri="{FF2B5EF4-FFF2-40B4-BE49-F238E27FC236}">
                  <a16:creationId xmlns:a16="http://schemas.microsoft.com/office/drawing/2014/main" id="{6E3AF01F-323C-4CF7-BB7D-409F8F2B2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1" y="2948"/>
              <a:ext cx="1585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2700" b="1" dirty="0">
                  <a:latin typeface="Times New Roman" panose="02020603050405020304" pitchFamily="18" charset="0"/>
                </a:rPr>
                <a:t>NOT associated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819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8874E33-E41F-43D2-9655-5D9466B752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Steps In Building a Link Diagram</a:t>
            </a:r>
          </a:p>
        </p:txBody>
      </p:sp>
      <p:sp>
        <p:nvSpPr>
          <p:cNvPr id="33795" name="Rectangle 7">
            <a:extLst>
              <a:ext uri="{FF2B5EF4-FFF2-40B4-BE49-F238E27FC236}">
                <a16:creationId xmlns:a16="http://schemas.microsoft.com/office/drawing/2014/main" id="{9A20CEE0-FEF3-474D-9CC1-91DDFD0CBD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  Organize all available data</a:t>
            </a:r>
          </a:p>
          <a:p>
            <a:pPr eaLnBrk="1" hangingPunct="1"/>
            <a:r>
              <a:rPr lang="en-US" altLang="en-US"/>
              <a:t>  Complete both matrices</a:t>
            </a:r>
          </a:p>
          <a:p>
            <a:pPr eaLnBrk="1" hangingPunct="1"/>
            <a:r>
              <a:rPr lang="en-US" altLang="en-US"/>
              <a:t>  Transfer information from matrix</a:t>
            </a:r>
          </a:p>
          <a:p>
            <a:pPr eaLnBrk="1" hangingPunct="1"/>
            <a:r>
              <a:rPr lang="en-US" altLang="en-US"/>
              <a:t>    format to link diagram format </a:t>
            </a:r>
          </a:p>
        </p:txBody>
      </p:sp>
    </p:spTree>
    <p:extLst>
      <p:ext uri="{BB962C8B-B14F-4D97-AF65-F5344CB8AC3E}">
        <p14:creationId xmlns:p14="http://schemas.microsoft.com/office/powerpoint/2010/main" val="289361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20" name="Group 4">
            <a:extLst>
              <a:ext uri="{FF2B5EF4-FFF2-40B4-BE49-F238E27FC236}">
                <a16:creationId xmlns:a16="http://schemas.microsoft.com/office/drawing/2014/main" id="{27D52CEA-37D1-4F1B-A826-9B4AB46F8C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2560638" y="1685925"/>
            <a:ext cx="3962400" cy="3621088"/>
            <a:chOff x="1460" y="1026"/>
            <a:chExt cx="2496" cy="2281"/>
          </a:xfrm>
        </p:grpSpPr>
        <p:grpSp>
          <p:nvGrpSpPr>
            <p:cNvPr id="34821" name="Group 5">
              <a:extLst>
                <a:ext uri="{FF2B5EF4-FFF2-40B4-BE49-F238E27FC236}">
                  <a16:creationId xmlns:a16="http://schemas.microsoft.com/office/drawing/2014/main" id="{22D176E1-0DF2-42A9-ABEF-D081D0DBED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60" y="1378"/>
              <a:ext cx="1976" cy="1929"/>
              <a:chOff x="1609" y="1941"/>
              <a:chExt cx="1976" cy="1929"/>
            </a:xfrm>
          </p:grpSpPr>
          <p:sp>
            <p:nvSpPr>
              <p:cNvPr id="34831" name="Line 6">
                <a:extLst>
                  <a:ext uri="{FF2B5EF4-FFF2-40B4-BE49-F238E27FC236}">
                    <a16:creationId xmlns:a16="http://schemas.microsoft.com/office/drawing/2014/main" id="{2ABA8487-D3D7-424E-87A3-FF9F970C72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09" y="1942"/>
                <a:ext cx="0" cy="19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2" name="Line 7">
                <a:extLst>
                  <a:ext uri="{FF2B5EF4-FFF2-40B4-BE49-F238E27FC236}">
                    <a16:creationId xmlns:a16="http://schemas.microsoft.com/office/drawing/2014/main" id="{1F62A7FD-332A-44D1-B643-C1021E5B04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10" y="3870"/>
                <a:ext cx="19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3" name="Line 8">
                <a:extLst>
                  <a:ext uri="{FF2B5EF4-FFF2-40B4-BE49-F238E27FC236}">
                    <a16:creationId xmlns:a16="http://schemas.microsoft.com/office/drawing/2014/main" id="{16BE103F-B43B-4F64-9324-8A907B1B6B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610" y="1941"/>
                <a:ext cx="1975" cy="19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4" name="Line 9">
                <a:extLst>
                  <a:ext uri="{FF2B5EF4-FFF2-40B4-BE49-F238E27FC236}">
                    <a16:creationId xmlns:a16="http://schemas.microsoft.com/office/drawing/2014/main" id="{59E6DD01-A3C8-48E1-9131-1A9DD336D5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04" y="2328"/>
                <a:ext cx="0" cy="15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5" name="Line 10">
                <a:extLst>
                  <a:ext uri="{FF2B5EF4-FFF2-40B4-BE49-F238E27FC236}">
                    <a16:creationId xmlns:a16="http://schemas.microsoft.com/office/drawing/2014/main" id="{16778F48-8255-4EF4-A34E-6E1CC322C1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2713"/>
                <a:ext cx="0" cy="115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6" name="Line 11">
                <a:extLst>
                  <a:ext uri="{FF2B5EF4-FFF2-40B4-BE49-F238E27FC236}">
                    <a16:creationId xmlns:a16="http://schemas.microsoft.com/office/drawing/2014/main" id="{31FB92D2-41CB-423D-B065-087FBAE805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95" y="3100"/>
                <a:ext cx="0" cy="7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7" name="Line 12">
                <a:extLst>
                  <a:ext uri="{FF2B5EF4-FFF2-40B4-BE49-F238E27FC236}">
                    <a16:creationId xmlns:a16="http://schemas.microsoft.com/office/drawing/2014/main" id="{1EA6514D-5292-4950-BDCF-8E342F3901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0" y="348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8" name="Line 13">
                <a:extLst>
                  <a:ext uri="{FF2B5EF4-FFF2-40B4-BE49-F238E27FC236}">
                    <a16:creationId xmlns:a16="http://schemas.microsoft.com/office/drawing/2014/main" id="{58CD489F-0152-4825-B0F4-421ECEC14D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10" y="3485"/>
                <a:ext cx="15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9" name="Line 14">
                <a:extLst>
                  <a:ext uri="{FF2B5EF4-FFF2-40B4-BE49-F238E27FC236}">
                    <a16:creationId xmlns:a16="http://schemas.microsoft.com/office/drawing/2014/main" id="{FEBAF0EE-8529-404B-A644-11D4C697D3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10" y="3099"/>
                <a:ext cx="118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0" name="Line 15">
                <a:extLst>
                  <a:ext uri="{FF2B5EF4-FFF2-40B4-BE49-F238E27FC236}">
                    <a16:creationId xmlns:a16="http://schemas.microsoft.com/office/drawing/2014/main" id="{AC2505F6-2BDD-4460-A271-DC972A63FF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10" y="2712"/>
                <a:ext cx="79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1" name="Line 16">
                <a:extLst>
                  <a:ext uri="{FF2B5EF4-FFF2-40B4-BE49-F238E27FC236}">
                    <a16:creationId xmlns:a16="http://schemas.microsoft.com/office/drawing/2014/main" id="{03DA49CF-4EA5-4693-A3DD-9025D19E6D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10" y="2327"/>
                <a:ext cx="39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22" name="Rectangle 17">
              <a:extLst>
                <a:ext uri="{FF2B5EF4-FFF2-40B4-BE49-F238E27FC236}">
                  <a16:creationId xmlns:a16="http://schemas.microsoft.com/office/drawing/2014/main" id="{E7A33F33-B4C8-4765-B422-5093B760C7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580000">
              <a:off x="1555" y="1026"/>
              <a:ext cx="952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4000" b="1">
                  <a:latin typeface="Times New Roman" panose="02020603050405020304" pitchFamily="18" charset="0"/>
                </a:rPr>
                <a:t>Alpha</a:t>
              </a:r>
            </a:p>
          </p:txBody>
        </p:sp>
        <p:sp>
          <p:nvSpPr>
            <p:cNvPr id="34823" name="Rectangle 18">
              <a:extLst>
                <a:ext uri="{FF2B5EF4-FFF2-40B4-BE49-F238E27FC236}">
                  <a16:creationId xmlns:a16="http://schemas.microsoft.com/office/drawing/2014/main" id="{2CE19FAF-EF23-49B8-AC4C-FA75A46553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580000">
              <a:off x="1951" y="1437"/>
              <a:ext cx="951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4000" b="1">
                  <a:latin typeface="Times New Roman" panose="02020603050405020304" pitchFamily="18" charset="0"/>
                </a:rPr>
                <a:t>Bravo</a:t>
              </a:r>
            </a:p>
          </p:txBody>
        </p:sp>
        <p:sp>
          <p:nvSpPr>
            <p:cNvPr id="34824" name="Rectangle 19">
              <a:extLst>
                <a:ext uri="{FF2B5EF4-FFF2-40B4-BE49-F238E27FC236}">
                  <a16:creationId xmlns:a16="http://schemas.microsoft.com/office/drawing/2014/main" id="{17048C25-55AE-4628-A2D0-C912117B48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580000">
              <a:off x="2322" y="1712"/>
              <a:ext cx="1218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4000" b="1">
                  <a:latin typeface="Times New Roman" panose="02020603050405020304" pitchFamily="18" charset="0"/>
                </a:rPr>
                <a:t>Charley</a:t>
              </a:r>
            </a:p>
          </p:txBody>
        </p:sp>
        <p:sp>
          <p:nvSpPr>
            <p:cNvPr id="34825" name="Rectangle 20">
              <a:extLst>
                <a:ext uri="{FF2B5EF4-FFF2-40B4-BE49-F238E27FC236}">
                  <a16:creationId xmlns:a16="http://schemas.microsoft.com/office/drawing/2014/main" id="{0BEB46C6-2B10-41FA-B414-8A8ECC840A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580000">
              <a:off x="2728" y="2224"/>
              <a:ext cx="845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4000" b="1">
                  <a:latin typeface="Times New Roman" panose="02020603050405020304" pitchFamily="18" charset="0"/>
                </a:rPr>
                <a:t>Delta</a:t>
              </a:r>
            </a:p>
          </p:txBody>
        </p:sp>
        <p:sp>
          <p:nvSpPr>
            <p:cNvPr id="34826" name="Rectangle 21">
              <a:extLst>
                <a:ext uri="{FF2B5EF4-FFF2-40B4-BE49-F238E27FC236}">
                  <a16:creationId xmlns:a16="http://schemas.microsoft.com/office/drawing/2014/main" id="{28B50216-CFD3-40A7-8A80-90CFBE60F0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580000">
              <a:off x="3147" y="2630"/>
              <a:ext cx="809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altLang="en-US" sz="4000" b="1">
                  <a:latin typeface="Times New Roman" panose="02020603050405020304" pitchFamily="18" charset="0"/>
                </a:rPr>
                <a:t>Echo</a:t>
              </a:r>
            </a:p>
          </p:txBody>
        </p:sp>
        <p:sp>
          <p:nvSpPr>
            <p:cNvPr id="34827" name="Oval 22">
              <a:extLst>
                <a:ext uri="{FF2B5EF4-FFF2-40B4-BE49-F238E27FC236}">
                  <a16:creationId xmlns:a16="http://schemas.microsoft.com/office/drawing/2014/main" id="{77DF0EE9-398D-46D8-A801-7AB4E64EA2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" y="2201"/>
              <a:ext cx="294" cy="28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28" name="Oval 23">
              <a:extLst>
                <a:ext uri="{FF2B5EF4-FFF2-40B4-BE49-F238E27FC236}">
                  <a16:creationId xmlns:a16="http://schemas.microsoft.com/office/drawing/2014/main" id="{E93C2910-F048-4D48-B045-6EAC0CE0A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1" y="2578"/>
              <a:ext cx="286" cy="28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29" name="Oval 24">
              <a:extLst>
                <a:ext uri="{FF2B5EF4-FFF2-40B4-BE49-F238E27FC236}">
                  <a16:creationId xmlns:a16="http://schemas.microsoft.com/office/drawing/2014/main" id="{76BC8C77-3F6A-45B7-B540-58861AF49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" y="2978"/>
              <a:ext cx="286" cy="280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30" name="Oval 25">
              <a:extLst>
                <a:ext uri="{FF2B5EF4-FFF2-40B4-BE49-F238E27FC236}">
                  <a16:creationId xmlns:a16="http://schemas.microsoft.com/office/drawing/2014/main" id="{E0BBD895-CDAE-44B6-BF95-0DDE2E4F1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" y="1818"/>
              <a:ext cx="286" cy="280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D629B31-3E70-4F52-B2CE-DA05C945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of link diagram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EE57F-6D8D-40AE-8F66-E94573D81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87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4" name="Group 4">
            <a:extLst>
              <a:ext uri="{FF2B5EF4-FFF2-40B4-BE49-F238E27FC236}">
                <a16:creationId xmlns:a16="http://schemas.microsoft.com/office/drawing/2014/main" id="{243A2A35-7DD1-4F62-84F0-5AA99C9E5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1392238" y="1296988"/>
            <a:ext cx="6400800" cy="4167187"/>
            <a:chOff x="861" y="801"/>
            <a:chExt cx="4032" cy="2625"/>
          </a:xfrm>
        </p:grpSpPr>
        <p:grpSp>
          <p:nvGrpSpPr>
            <p:cNvPr id="35845" name="Group 5">
              <a:extLst>
                <a:ext uri="{FF2B5EF4-FFF2-40B4-BE49-F238E27FC236}">
                  <a16:creationId xmlns:a16="http://schemas.microsoft.com/office/drawing/2014/main" id="{D5F52AAF-517D-4527-8FBF-07EE9BC7D3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25" y="1737"/>
              <a:ext cx="672" cy="624"/>
              <a:chOff x="384" y="240"/>
              <a:chExt cx="672" cy="624"/>
            </a:xfrm>
          </p:grpSpPr>
          <p:sp>
            <p:nvSpPr>
              <p:cNvPr id="35862" name="Oval 6">
                <a:extLst>
                  <a:ext uri="{FF2B5EF4-FFF2-40B4-BE49-F238E27FC236}">
                    <a16:creationId xmlns:a16="http://schemas.microsoft.com/office/drawing/2014/main" id="{19B217DB-D6C9-45AD-861A-39FE4222FF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240"/>
                <a:ext cx="672" cy="62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63" name="Text Box 7">
                <a:extLst>
                  <a:ext uri="{FF2B5EF4-FFF2-40B4-BE49-F238E27FC236}">
                    <a16:creationId xmlns:a16="http://schemas.microsoft.com/office/drawing/2014/main" id="{73C0C0A1-3026-4AD5-8EEE-1CC10660C9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" y="458"/>
                <a:ext cx="50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0" b="1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ALPHA</a:t>
                </a:r>
              </a:p>
            </p:txBody>
          </p:sp>
        </p:grpSp>
        <p:grpSp>
          <p:nvGrpSpPr>
            <p:cNvPr id="35846" name="Group 8">
              <a:extLst>
                <a:ext uri="{FF2B5EF4-FFF2-40B4-BE49-F238E27FC236}">
                  <a16:creationId xmlns:a16="http://schemas.microsoft.com/office/drawing/2014/main" id="{457DECAA-DC39-41BF-A1BD-B1E3A35206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5" y="1953"/>
              <a:ext cx="672" cy="624"/>
              <a:chOff x="1296" y="288"/>
              <a:chExt cx="672" cy="624"/>
            </a:xfrm>
          </p:grpSpPr>
          <p:sp>
            <p:nvSpPr>
              <p:cNvPr id="35860" name="Oval 9">
                <a:extLst>
                  <a:ext uri="{FF2B5EF4-FFF2-40B4-BE49-F238E27FC236}">
                    <a16:creationId xmlns:a16="http://schemas.microsoft.com/office/drawing/2014/main" id="{F5A0C8A0-55D9-4797-B95F-289202C2E1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288"/>
                <a:ext cx="672" cy="62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61" name="Text Box 10">
                <a:extLst>
                  <a:ext uri="{FF2B5EF4-FFF2-40B4-BE49-F238E27FC236}">
                    <a16:creationId xmlns:a16="http://schemas.microsoft.com/office/drawing/2014/main" id="{F9815C1D-FF8B-4A14-9F22-16F247A2E3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64" y="498"/>
                <a:ext cx="52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0" b="1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BRAVO</a:t>
                </a:r>
              </a:p>
            </p:txBody>
          </p:sp>
        </p:grpSp>
        <p:grpSp>
          <p:nvGrpSpPr>
            <p:cNvPr id="35847" name="Group 11">
              <a:extLst>
                <a:ext uri="{FF2B5EF4-FFF2-40B4-BE49-F238E27FC236}">
                  <a16:creationId xmlns:a16="http://schemas.microsoft.com/office/drawing/2014/main" id="{82F4A490-A33A-497B-97C8-8AC71AACDB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77" y="2802"/>
              <a:ext cx="707" cy="624"/>
              <a:chOff x="2208" y="336"/>
              <a:chExt cx="707" cy="624"/>
            </a:xfrm>
          </p:grpSpPr>
          <p:sp>
            <p:nvSpPr>
              <p:cNvPr id="35858" name="Oval 12">
                <a:extLst>
                  <a:ext uri="{FF2B5EF4-FFF2-40B4-BE49-F238E27FC236}">
                    <a16:creationId xmlns:a16="http://schemas.microsoft.com/office/drawing/2014/main" id="{548EBB83-1AD8-4754-940A-EFBF372FD9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336"/>
                <a:ext cx="672" cy="62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59" name="Text Box 13">
                <a:extLst>
                  <a:ext uri="{FF2B5EF4-FFF2-40B4-BE49-F238E27FC236}">
                    <a16:creationId xmlns:a16="http://schemas.microsoft.com/office/drawing/2014/main" id="{9E225E65-5EA4-4BA5-B3B0-4CE7DF93DF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38" y="556"/>
                <a:ext cx="67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0" b="1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CHARLEY</a:t>
                </a:r>
              </a:p>
            </p:txBody>
          </p:sp>
        </p:grpSp>
        <p:grpSp>
          <p:nvGrpSpPr>
            <p:cNvPr id="35848" name="Group 14">
              <a:extLst>
                <a:ext uri="{FF2B5EF4-FFF2-40B4-BE49-F238E27FC236}">
                  <a16:creationId xmlns:a16="http://schemas.microsoft.com/office/drawing/2014/main" id="{CF6752C6-4B64-4BE5-8389-4311C68A3E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1" y="801"/>
              <a:ext cx="672" cy="624"/>
              <a:chOff x="3120" y="384"/>
              <a:chExt cx="672" cy="624"/>
            </a:xfrm>
          </p:grpSpPr>
          <p:sp>
            <p:nvSpPr>
              <p:cNvPr id="35856" name="Oval 15">
                <a:extLst>
                  <a:ext uri="{FF2B5EF4-FFF2-40B4-BE49-F238E27FC236}">
                    <a16:creationId xmlns:a16="http://schemas.microsoft.com/office/drawing/2014/main" id="{1D5F2983-8552-40EC-AA48-86EA290C61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" y="384"/>
                <a:ext cx="672" cy="62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57" name="Text Box 16">
                <a:extLst>
                  <a:ext uri="{FF2B5EF4-FFF2-40B4-BE49-F238E27FC236}">
                    <a16:creationId xmlns:a16="http://schemas.microsoft.com/office/drawing/2014/main" id="{BBCD844F-61DD-4675-9D7C-4B4F9A607E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4" y="604"/>
                <a:ext cx="50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0" b="1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DELTA</a:t>
                </a:r>
              </a:p>
            </p:txBody>
          </p:sp>
        </p:grpSp>
        <p:grpSp>
          <p:nvGrpSpPr>
            <p:cNvPr id="35849" name="Group 17">
              <a:extLst>
                <a:ext uri="{FF2B5EF4-FFF2-40B4-BE49-F238E27FC236}">
                  <a16:creationId xmlns:a16="http://schemas.microsoft.com/office/drawing/2014/main" id="{721B4F5F-F9D5-4185-B7AE-82BA08DA7B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1" y="1953"/>
              <a:ext cx="672" cy="624"/>
              <a:chOff x="4176" y="336"/>
              <a:chExt cx="672" cy="624"/>
            </a:xfrm>
          </p:grpSpPr>
          <p:sp>
            <p:nvSpPr>
              <p:cNvPr id="35854" name="Oval 18">
                <a:extLst>
                  <a:ext uri="{FF2B5EF4-FFF2-40B4-BE49-F238E27FC236}">
                    <a16:creationId xmlns:a16="http://schemas.microsoft.com/office/drawing/2014/main" id="{CA7A9307-E647-43EB-855F-D0F4FB1459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336"/>
                <a:ext cx="672" cy="62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55" name="Text Box 19">
                <a:extLst>
                  <a:ext uri="{FF2B5EF4-FFF2-40B4-BE49-F238E27FC236}">
                    <a16:creationId xmlns:a16="http://schemas.microsoft.com/office/drawing/2014/main" id="{39195CFC-0F6F-4472-B523-B3139C765F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92" y="548"/>
                <a:ext cx="44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0" b="1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ECHO</a:t>
                </a:r>
              </a:p>
            </p:txBody>
          </p:sp>
        </p:grpSp>
        <p:sp>
          <p:nvSpPr>
            <p:cNvPr id="35850" name="Line 20">
              <a:extLst>
                <a:ext uri="{FF2B5EF4-FFF2-40B4-BE49-F238E27FC236}">
                  <a16:creationId xmlns:a16="http://schemas.microsoft.com/office/drawing/2014/main" id="{14CFDF0A-0753-4776-99C4-83CD87DAD8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3" y="1371"/>
              <a:ext cx="432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Line 21">
              <a:extLst>
                <a:ext uri="{FF2B5EF4-FFF2-40B4-BE49-F238E27FC236}">
                  <a16:creationId xmlns:a16="http://schemas.microsoft.com/office/drawing/2014/main" id="{A1E16DA6-B2B6-4071-963D-56F89E94C2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3" y="2571"/>
              <a:ext cx="6" cy="2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Line 22">
              <a:extLst>
                <a:ext uri="{FF2B5EF4-FFF2-40B4-BE49-F238E27FC236}">
                  <a16:creationId xmlns:a16="http://schemas.microsoft.com/office/drawing/2014/main" id="{D8F62D7E-3A5A-4171-903D-92F2EC0E67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49" y="2073"/>
              <a:ext cx="57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3" name="Line 23">
              <a:extLst>
                <a:ext uri="{FF2B5EF4-FFF2-40B4-BE49-F238E27FC236}">
                  <a16:creationId xmlns:a16="http://schemas.microsoft.com/office/drawing/2014/main" id="{F2603638-A3ED-4857-AB98-A717254C89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7" y="2103"/>
              <a:ext cx="62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8145913-D1D9-41E3-9254-E8531AFA6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diagram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EDDF2-9232-43F8-802C-D9398EE7E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843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8" name="Group 4">
            <a:extLst>
              <a:ext uri="{FF2B5EF4-FFF2-40B4-BE49-F238E27FC236}">
                <a16:creationId xmlns:a16="http://schemas.microsoft.com/office/drawing/2014/main" id="{9C0B1BDD-2356-4EA5-A1AB-16CD72C48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2032000" y="1765300"/>
            <a:ext cx="4456113" cy="3779838"/>
            <a:chOff x="1456" y="976"/>
            <a:chExt cx="2807" cy="2381"/>
          </a:xfrm>
        </p:grpSpPr>
        <p:grpSp>
          <p:nvGrpSpPr>
            <p:cNvPr id="36869" name="Group 5">
              <a:extLst>
                <a:ext uri="{FF2B5EF4-FFF2-40B4-BE49-F238E27FC236}">
                  <a16:creationId xmlns:a16="http://schemas.microsoft.com/office/drawing/2014/main" id="{867BE56E-7EBB-4CD3-A301-6D004F016E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29" y="1002"/>
              <a:ext cx="2034" cy="1271"/>
              <a:chOff x="2165" y="1177"/>
              <a:chExt cx="2034" cy="1271"/>
            </a:xfrm>
          </p:grpSpPr>
          <p:sp>
            <p:nvSpPr>
              <p:cNvPr id="36889" name="Freeform 6">
                <a:extLst>
                  <a:ext uri="{FF2B5EF4-FFF2-40B4-BE49-F238E27FC236}">
                    <a16:creationId xmlns:a16="http://schemas.microsoft.com/office/drawing/2014/main" id="{BEC4FE9F-5A61-4FAC-BCEF-5784FBC7F4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5" y="1177"/>
                <a:ext cx="2034" cy="1271"/>
              </a:xfrm>
              <a:custGeom>
                <a:avLst/>
                <a:gdLst>
                  <a:gd name="T0" fmla="*/ 0 w 2034"/>
                  <a:gd name="T1" fmla="*/ 0 h 1271"/>
                  <a:gd name="T2" fmla="*/ 0 w 2034"/>
                  <a:gd name="T3" fmla="*/ 1270 h 1271"/>
                  <a:gd name="T4" fmla="*/ 2033 w 2034"/>
                  <a:gd name="T5" fmla="*/ 1270 h 1271"/>
                  <a:gd name="T6" fmla="*/ 2033 w 2034"/>
                  <a:gd name="T7" fmla="*/ 0 h 1271"/>
                  <a:gd name="T8" fmla="*/ 0 w 2034"/>
                  <a:gd name="T9" fmla="*/ 0 h 12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34" h="1271">
                    <a:moveTo>
                      <a:pt x="0" y="0"/>
                    </a:moveTo>
                    <a:lnTo>
                      <a:pt x="0" y="1270"/>
                    </a:lnTo>
                    <a:lnTo>
                      <a:pt x="2033" y="1270"/>
                    </a:lnTo>
                    <a:lnTo>
                      <a:pt x="2033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0" name="Line 7">
                <a:extLst>
                  <a:ext uri="{FF2B5EF4-FFF2-40B4-BE49-F238E27FC236}">
                    <a16:creationId xmlns:a16="http://schemas.microsoft.com/office/drawing/2014/main" id="{E76C02EF-04CE-4DE9-96FB-EBE85CE2C0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9" y="1178"/>
                <a:ext cx="0" cy="12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1" name="Line 8">
                <a:extLst>
                  <a:ext uri="{FF2B5EF4-FFF2-40B4-BE49-F238E27FC236}">
                    <a16:creationId xmlns:a16="http://schemas.microsoft.com/office/drawing/2014/main" id="{45152F8C-37B2-4B8F-BB32-45939186D2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73" y="1178"/>
                <a:ext cx="0" cy="12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2" name="Line 9">
                <a:extLst>
                  <a:ext uri="{FF2B5EF4-FFF2-40B4-BE49-F238E27FC236}">
                    <a16:creationId xmlns:a16="http://schemas.microsoft.com/office/drawing/2014/main" id="{4F13B5BF-6CA0-48DE-B5BC-7ABCC37189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7" y="1178"/>
                <a:ext cx="0" cy="12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3" name="Line 10">
                <a:extLst>
                  <a:ext uri="{FF2B5EF4-FFF2-40B4-BE49-F238E27FC236}">
                    <a16:creationId xmlns:a16="http://schemas.microsoft.com/office/drawing/2014/main" id="{557CB9F1-8CD9-4CC8-AAB5-F38FF810E5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2" y="1178"/>
                <a:ext cx="0" cy="12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4" name="Line 11">
                <a:extLst>
                  <a:ext uri="{FF2B5EF4-FFF2-40B4-BE49-F238E27FC236}">
                    <a16:creationId xmlns:a16="http://schemas.microsoft.com/office/drawing/2014/main" id="{B3D82DCD-8FFF-4AE4-8560-65F7757DD5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6" y="1178"/>
                <a:ext cx="0" cy="12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5" name="Line 12">
                <a:extLst>
                  <a:ext uri="{FF2B5EF4-FFF2-40B4-BE49-F238E27FC236}">
                    <a16:creationId xmlns:a16="http://schemas.microsoft.com/office/drawing/2014/main" id="{14373D54-4C0F-4A75-BE9A-83D05BEDB1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0" y="1178"/>
                <a:ext cx="0" cy="12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6" name="Line 13">
                <a:extLst>
                  <a:ext uri="{FF2B5EF4-FFF2-40B4-BE49-F238E27FC236}">
                    <a16:creationId xmlns:a16="http://schemas.microsoft.com/office/drawing/2014/main" id="{BBD5D2F5-B854-496A-9652-3EDDA688A4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44" y="1178"/>
                <a:ext cx="0" cy="12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7" name="Line 14">
                <a:extLst>
                  <a:ext uri="{FF2B5EF4-FFF2-40B4-BE49-F238E27FC236}">
                    <a16:creationId xmlns:a16="http://schemas.microsoft.com/office/drawing/2014/main" id="{D9304376-F9FA-4096-9448-D3E041C3E2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6" y="1431"/>
                <a:ext cx="20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8" name="Line 15">
                <a:extLst>
                  <a:ext uri="{FF2B5EF4-FFF2-40B4-BE49-F238E27FC236}">
                    <a16:creationId xmlns:a16="http://schemas.microsoft.com/office/drawing/2014/main" id="{60E33CC4-8A9D-4A0C-B695-992A28D445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6" y="1685"/>
                <a:ext cx="20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9" name="Line 16">
                <a:extLst>
                  <a:ext uri="{FF2B5EF4-FFF2-40B4-BE49-F238E27FC236}">
                    <a16:creationId xmlns:a16="http://schemas.microsoft.com/office/drawing/2014/main" id="{9BDD7242-ADC4-48B8-8455-3D72468623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6" y="1939"/>
                <a:ext cx="20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00" name="Line 17">
                <a:extLst>
                  <a:ext uri="{FF2B5EF4-FFF2-40B4-BE49-F238E27FC236}">
                    <a16:creationId xmlns:a16="http://schemas.microsoft.com/office/drawing/2014/main" id="{0B8984AF-FEFB-4052-A195-A8A0651945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6" y="2193"/>
                <a:ext cx="20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870" name="Rectangle 18">
              <a:extLst>
                <a:ext uri="{FF2B5EF4-FFF2-40B4-BE49-F238E27FC236}">
                  <a16:creationId xmlns:a16="http://schemas.microsoft.com/office/drawing/2014/main" id="{6E4C21D0-4DCD-4ED2-A5F4-A0251E235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" y="976"/>
              <a:ext cx="6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b="1" dirty="0">
                  <a:latin typeface="Times New Roman" panose="02020603050405020304" pitchFamily="18" charset="0"/>
                </a:rPr>
                <a:t>Alpha</a:t>
              </a:r>
            </a:p>
          </p:txBody>
        </p:sp>
        <p:sp>
          <p:nvSpPr>
            <p:cNvPr id="36871" name="Rectangle 19">
              <a:extLst>
                <a:ext uri="{FF2B5EF4-FFF2-40B4-BE49-F238E27FC236}">
                  <a16:creationId xmlns:a16="http://schemas.microsoft.com/office/drawing/2014/main" id="{14EF9E6E-45FE-4838-B2A3-FA316F542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" y="1216"/>
              <a:ext cx="62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b="1" dirty="0">
                  <a:latin typeface="Times New Roman" panose="02020603050405020304" pitchFamily="18" charset="0"/>
                </a:rPr>
                <a:t>Bravo</a:t>
              </a:r>
            </a:p>
          </p:txBody>
        </p:sp>
        <p:sp>
          <p:nvSpPr>
            <p:cNvPr id="36872" name="Rectangle 20">
              <a:extLst>
                <a:ext uri="{FF2B5EF4-FFF2-40B4-BE49-F238E27FC236}">
                  <a16:creationId xmlns:a16="http://schemas.microsoft.com/office/drawing/2014/main" id="{507DF23F-8BE7-4E9B-853D-FC0E7FA8C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6" y="1504"/>
              <a:ext cx="78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b="1" dirty="0">
                  <a:latin typeface="Times New Roman" panose="02020603050405020304" pitchFamily="18" charset="0"/>
                </a:rPr>
                <a:t>Charley</a:t>
              </a:r>
            </a:p>
          </p:txBody>
        </p:sp>
        <p:sp>
          <p:nvSpPr>
            <p:cNvPr id="36873" name="Rectangle 21">
              <a:extLst>
                <a:ext uri="{FF2B5EF4-FFF2-40B4-BE49-F238E27FC236}">
                  <a16:creationId xmlns:a16="http://schemas.microsoft.com/office/drawing/2014/main" id="{1559F244-0C5A-450E-B7C4-53D2796D2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744"/>
              <a:ext cx="55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b="1" dirty="0">
                  <a:latin typeface="Times New Roman" panose="02020603050405020304" pitchFamily="18" charset="0"/>
                </a:rPr>
                <a:t>Delta</a:t>
              </a:r>
            </a:p>
          </p:txBody>
        </p:sp>
        <p:sp>
          <p:nvSpPr>
            <p:cNvPr id="36874" name="Rectangle 22">
              <a:extLst>
                <a:ext uri="{FF2B5EF4-FFF2-40B4-BE49-F238E27FC236}">
                  <a16:creationId xmlns:a16="http://schemas.microsoft.com/office/drawing/2014/main" id="{EC579E36-E1BB-4DE4-9EBD-B86CFA740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5" y="1984"/>
              <a:ext cx="53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b="1" dirty="0">
                  <a:latin typeface="Times New Roman" panose="02020603050405020304" pitchFamily="18" charset="0"/>
                </a:rPr>
                <a:t>Echo</a:t>
              </a:r>
            </a:p>
          </p:txBody>
        </p:sp>
        <p:sp>
          <p:nvSpPr>
            <p:cNvPr id="36875" name="Text Box 23">
              <a:extLst>
                <a:ext uri="{FF2B5EF4-FFF2-40B4-BE49-F238E27FC236}">
                  <a16:creationId xmlns:a16="http://schemas.microsoft.com/office/drawing/2014/main" id="{D166B12E-4D3D-47CD-96E4-0CB80EB11E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3121697">
              <a:off x="2875" y="2663"/>
              <a:ext cx="9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SWISS BANK</a:t>
              </a:r>
            </a:p>
          </p:txBody>
        </p:sp>
        <p:sp>
          <p:nvSpPr>
            <p:cNvPr id="36876" name="Text Box 24">
              <a:extLst>
                <a:ext uri="{FF2B5EF4-FFF2-40B4-BE49-F238E27FC236}">
                  <a16:creationId xmlns:a16="http://schemas.microsoft.com/office/drawing/2014/main" id="{6062516C-7C54-4FB1-B190-463FF8FC87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3121697">
              <a:off x="2068" y="2629"/>
              <a:ext cx="9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SUPPORT GP</a:t>
              </a:r>
            </a:p>
          </p:txBody>
        </p:sp>
        <p:sp>
          <p:nvSpPr>
            <p:cNvPr id="36877" name="Text Box 25">
              <a:extLst>
                <a:ext uri="{FF2B5EF4-FFF2-40B4-BE49-F238E27FC236}">
                  <a16:creationId xmlns:a16="http://schemas.microsoft.com/office/drawing/2014/main" id="{1F657A71-154B-4038-A261-2D91FE7B9C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3121697">
              <a:off x="2176" y="2679"/>
              <a:ext cx="114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ASSASSINATION</a:t>
              </a:r>
            </a:p>
          </p:txBody>
        </p:sp>
        <p:sp>
          <p:nvSpPr>
            <p:cNvPr id="36878" name="Text Box 26">
              <a:extLst>
                <a:ext uri="{FF2B5EF4-FFF2-40B4-BE49-F238E27FC236}">
                  <a16:creationId xmlns:a16="http://schemas.microsoft.com/office/drawing/2014/main" id="{B9EABC3D-B0C6-4A2C-9147-EEAF059970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3121697">
              <a:off x="1776" y="2640"/>
              <a:ext cx="102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SIERRA VISTA</a:t>
              </a:r>
            </a:p>
          </p:txBody>
        </p:sp>
        <p:sp>
          <p:nvSpPr>
            <p:cNvPr id="36879" name="Text Box 27">
              <a:extLst>
                <a:ext uri="{FF2B5EF4-FFF2-40B4-BE49-F238E27FC236}">
                  <a16:creationId xmlns:a16="http://schemas.microsoft.com/office/drawing/2014/main" id="{1F79BB9D-FE5D-4241-98AE-DBE13954FA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3121697">
              <a:off x="1812" y="2517"/>
              <a:ext cx="64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TUCSON</a:t>
              </a:r>
            </a:p>
          </p:txBody>
        </p:sp>
        <p:sp>
          <p:nvSpPr>
            <p:cNvPr id="36880" name="Text Box 28">
              <a:extLst>
                <a:ext uri="{FF2B5EF4-FFF2-40B4-BE49-F238E27FC236}">
                  <a16:creationId xmlns:a16="http://schemas.microsoft.com/office/drawing/2014/main" id="{8BD79BBC-2DAF-429C-91EE-D0D58063D5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3121697">
              <a:off x="2621" y="2590"/>
              <a:ext cx="9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TOMBSTONE</a:t>
              </a:r>
            </a:p>
          </p:txBody>
        </p:sp>
        <p:sp>
          <p:nvSpPr>
            <p:cNvPr id="36881" name="Oval 29">
              <a:extLst>
                <a:ext uri="{FF2B5EF4-FFF2-40B4-BE49-F238E27FC236}">
                  <a16:creationId xmlns:a16="http://schemas.microsoft.com/office/drawing/2014/main" id="{0E10E3DC-F229-4F3D-9217-D1E3266AA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0" y="1284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2" name="Oval 30">
              <a:extLst>
                <a:ext uri="{FF2B5EF4-FFF2-40B4-BE49-F238E27FC236}">
                  <a16:creationId xmlns:a16="http://schemas.microsoft.com/office/drawing/2014/main" id="{B5D405C2-6C54-4677-84B1-24A7E41B7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2" y="1542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3" name="Oval 31">
              <a:extLst>
                <a:ext uri="{FF2B5EF4-FFF2-40B4-BE49-F238E27FC236}">
                  <a16:creationId xmlns:a16="http://schemas.microsoft.com/office/drawing/2014/main" id="{A0EF1C69-AB67-4E77-8A27-9A269EEDA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8" y="1024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4" name="Oval 32">
              <a:extLst>
                <a:ext uri="{FF2B5EF4-FFF2-40B4-BE49-F238E27FC236}">
                  <a16:creationId xmlns:a16="http://schemas.microsoft.com/office/drawing/2014/main" id="{E16A42CF-6338-42DD-B22D-1EC0AC490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0" y="2050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5" name="Oval 33">
              <a:extLst>
                <a:ext uri="{FF2B5EF4-FFF2-40B4-BE49-F238E27FC236}">
                  <a16:creationId xmlns:a16="http://schemas.microsoft.com/office/drawing/2014/main" id="{B29B9AB6-EDA8-40D1-812A-B8CC8C3A3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2" y="1032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6" name="Oval 34">
              <a:extLst>
                <a:ext uri="{FF2B5EF4-FFF2-40B4-BE49-F238E27FC236}">
                  <a16:creationId xmlns:a16="http://schemas.microsoft.com/office/drawing/2014/main" id="{E0BB1E07-2087-42E4-914B-34C0CAE0A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0" y="1542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7" name="Oval 35">
              <a:extLst>
                <a:ext uri="{FF2B5EF4-FFF2-40B4-BE49-F238E27FC236}">
                  <a16:creationId xmlns:a16="http://schemas.microsoft.com/office/drawing/2014/main" id="{707798FC-E52F-4088-9E1C-A42359DF6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2" y="1294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8" name="Oval 36">
              <a:extLst>
                <a:ext uri="{FF2B5EF4-FFF2-40B4-BE49-F238E27FC236}">
                  <a16:creationId xmlns:a16="http://schemas.microsoft.com/office/drawing/2014/main" id="{19223965-6104-411A-9092-0D3A9E580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" y="1792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D7245A-9504-45F2-BA31-731E8789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&amp; association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AA05A-219A-457A-9805-6F0D75ADF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830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955412D-987A-48C6-ADB5-A0C111509C5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END RESULT</a:t>
            </a:r>
          </a:p>
        </p:txBody>
      </p:sp>
      <p:grpSp>
        <p:nvGrpSpPr>
          <p:cNvPr id="37892" name="Group 4">
            <a:extLst>
              <a:ext uri="{FF2B5EF4-FFF2-40B4-BE49-F238E27FC236}">
                <a16:creationId xmlns:a16="http://schemas.microsoft.com/office/drawing/2014/main" id="{4AF865D3-63EF-486D-B87E-350CBA2A1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958850" y="1371600"/>
            <a:ext cx="7321550" cy="4465638"/>
            <a:chOff x="524" y="886"/>
            <a:chExt cx="4612" cy="2999"/>
          </a:xfrm>
        </p:grpSpPr>
        <p:grpSp>
          <p:nvGrpSpPr>
            <p:cNvPr id="37893" name="Group 5">
              <a:extLst>
                <a:ext uri="{FF2B5EF4-FFF2-40B4-BE49-F238E27FC236}">
                  <a16:creationId xmlns:a16="http://schemas.microsoft.com/office/drawing/2014/main" id="{B5313C0A-2B81-4AC8-9DC4-A2EE9D661E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8" y="2086"/>
              <a:ext cx="672" cy="624"/>
              <a:chOff x="384" y="240"/>
              <a:chExt cx="672" cy="624"/>
            </a:xfrm>
          </p:grpSpPr>
          <p:sp>
            <p:nvSpPr>
              <p:cNvPr id="37921" name="Oval 6">
                <a:extLst>
                  <a:ext uri="{FF2B5EF4-FFF2-40B4-BE49-F238E27FC236}">
                    <a16:creationId xmlns:a16="http://schemas.microsoft.com/office/drawing/2014/main" id="{501F439D-67C5-4342-B866-D91808E13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240"/>
                <a:ext cx="672" cy="62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922" name="Text Box 7">
                <a:extLst>
                  <a:ext uri="{FF2B5EF4-FFF2-40B4-BE49-F238E27FC236}">
                    <a16:creationId xmlns:a16="http://schemas.microsoft.com/office/drawing/2014/main" id="{EB4E59A4-6779-4115-B7E4-B99F50FB29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" y="458"/>
                <a:ext cx="508" cy="2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0" b="1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ALPHA</a:t>
                </a:r>
              </a:p>
            </p:txBody>
          </p:sp>
        </p:grpSp>
        <p:grpSp>
          <p:nvGrpSpPr>
            <p:cNvPr id="37894" name="Group 8">
              <a:extLst>
                <a:ext uri="{FF2B5EF4-FFF2-40B4-BE49-F238E27FC236}">
                  <a16:creationId xmlns:a16="http://schemas.microsoft.com/office/drawing/2014/main" id="{053805B3-D858-4D89-9801-BC7EC21616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6" y="2302"/>
              <a:ext cx="672" cy="624"/>
              <a:chOff x="1296" y="288"/>
              <a:chExt cx="672" cy="624"/>
            </a:xfrm>
          </p:grpSpPr>
          <p:sp>
            <p:nvSpPr>
              <p:cNvPr id="37919" name="Oval 9">
                <a:extLst>
                  <a:ext uri="{FF2B5EF4-FFF2-40B4-BE49-F238E27FC236}">
                    <a16:creationId xmlns:a16="http://schemas.microsoft.com/office/drawing/2014/main" id="{DC081A3E-CEAC-4311-8F65-F3971FF532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288"/>
                <a:ext cx="672" cy="62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920" name="Text Box 10">
                <a:extLst>
                  <a:ext uri="{FF2B5EF4-FFF2-40B4-BE49-F238E27FC236}">
                    <a16:creationId xmlns:a16="http://schemas.microsoft.com/office/drawing/2014/main" id="{AEA15C9D-DB99-4F99-8EE8-A5FB02FE43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64" y="498"/>
                <a:ext cx="521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0" b="1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BRAVO</a:t>
                </a:r>
              </a:p>
            </p:txBody>
          </p:sp>
        </p:grpSp>
        <p:grpSp>
          <p:nvGrpSpPr>
            <p:cNvPr id="37895" name="Group 11">
              <a:extLst>
                <a:ext uri="{FF2B5EF4-FFF2-40B4-BE49-F238E27FC236}">
                  <a16:creationId xmlns:a16="http://schemas.microsoft.com/office/drawing/2014/main" id="{6D8A5671-A5D5-49B2-80A9-E4468A1DE6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28" y="3142"/>
              <a:ext cx="707" cy="624"/>
              <a:chOff x="2208" y="336"/>
              <a:chExt cx="707" cy="624"/>
            </a:xfrm>
          </p:grpSpPr>
          <p:sp>
            <p:nvSpPr>
              <p:cNvPr id="37917" name="Oval 12">
                <a:extLst>
                  <a:ext uri="{FF2B5EF4-FFF2-40B4-BE49-F238E27FC236}">
                    <a16:creationId xmlns:a16="http://schemas.microsoft.com/office/drawing/2014/main" id="{E88DDAE2-D5A0-4ABF-9DE3-62B9E77459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336"/>
                <a:ext cx="672" cy="62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918" name="Text Box 13">
                <a:extLst>
                  <a:ext uri="{FF2B5EF4-FFF2-40B4-BE49-F238E27FC236}">
                    <a16:creationId xmlns:a16="http://schemas.microsoft.com/office/drawing/2014/main" id="{2DA7ECA3-402C-4351-964F-94E2B5A85C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38" y="556"/>
                <a:ext cx="677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0" b="1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CHARLEY</a:t>
                </a:r>
              </a:p>
            </p:txBody>
          </p:sp>
        </p:grpSp>
        <p:grpSp>
          <p:nvGrpSpPr>
            <p:cNvPr id="37896" name="Group 14">
              <a:extLst>
                <a:ext uri="{FF2B5EF4-FFF2-40B4-BE49-F238E27FC236}">
                  <a16:creationId xmlns:a16="http://schemas.microsoft.com/office/drawing/2014/main" id="{37B91C9F-05CB-4AC4-92D7-AACB632D20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2" y="1150"/>
              <a:ext cx="672" cy="624"/>
              <a:chOff x="3120" y="384"/>
              <a:chExt cx="672" cy="624"/>
            </a:xfrm>
          </p:grpSpPr>
          <p:sp>
            <p:nvSpPr>
              <p:cNvPr id="37915" name="Oval 15">
                <a:extLst>
                  <a:ext uri="{FF2B5EF4-FFF2-40B4-BE49-F238E27FC236}">
                    <a16:creationId xmlns:a16="http://schemas.microsoft.com/office/drawing/2014/main" id="{FBFD0BAD-B9EC-4A02-9F4A-FFA563D6AB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" y="384"/>
                <a:ext cx="672" cy="62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916" name="Text Box 16">
                <a:extLst>
                  <a:ext uri="{FF2B5EF4-FFF2-40B4-BE49-F238E27FC236}">
                    <a16:creationId xmlns:a16="http://schemas.microsoft.com/office/drawing/2014/main" id="{63E9437B-2305-44AE-8664-F97C27FF3E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4" y="604"/>
                <a:ext cx="503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0" b="1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DELTA</a:t>
                </a:r>
              </a:p>
            </p:txBody>
          </p:sp>
        </p:grpSp>
        <p:grpSp>
          <p:nvGrpSpPr>
            <p:cNvPr id="37897" name="Group 17">
              <a:extLst>
                <a:ext uri="{FF2B5EF4-FFF2-40B4-BE49-F238E27FC236}">
                  <a16:creationId xmlns:a16="http://schemas.microsoft.com/office/drawing/2014/main" id="{023667B3-63AC-42CC-922C-3F796A1D99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64" y="2302"/>
              <a:ext cx="672" cy="624"/>
              <a:chOff x="4176" y="336"/>
              <a:chExt cx="672" cy="624"/>
            </a:xfrm>
          </p:grpSpPr>
          <p:sp>
            <p:nvSpPr>
              <p:cNvPr id="37913" name="Oval 18">
                <a:extLst>
                  <a:ext uri="{FF2B5EF4-FFF2-40B4-BE49-F238E27FC236}">
                    <a16:creationId xmlns:a16="http://schemas.microsoft.com/office/drawing/2014/main" id="{5E0D8260-BA81-482E-8E45-16FFF605B3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336"/>
                <a:ext cx="672" cy="62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914" name="Text Box 19">
                <a:extLst>
                  <a:ext uri="{FF2B5EF4-FFF2-40B4-BE49-F238E27FC236}">
                    <a16:creationId xmlns:a16="http://schemas.microsoft.com/office/drawing/2014/main" id="{62406FE2-C5A5-4B30-B71F-5556360399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92" y="548"/>
                <a:ext cx="446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0" b="1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ECHO</a:t>
                </a:r>
              </a:p>
            </p:txBody>
          </p:sp>
        </p:grpSp>
        <p:sp>
          <p:nvSpPr>
            <p:cNvPr id="37898" name="Line 20">
              <a:extLst>
                <a:ext uri="{FF2B5EF4-FFF2-40B4-BE49-F238E27FC236}">
                  <a16:creationId xmlns:a16="http://schemas.microsoft.com/office/drawing/2014/main" id="{E2863A91-A9A5-4D32-8AC7-C47EDDD436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6" y="1718"/>
              <a:ext cx="432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Line 21">
              <a:extLst>
                <a:ext uri="{FF2B5EF4-FFF2-40B4-BE49-F238E27FC236}">
                  <a16:creationId xmlns:a16="http://schemas.microsoft.com/office/drawing/2014/main" id="{1A8184A3-0CD9-4359-8F4E-4A377FF0D5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0" y="2454"/>
              <a:ext cx="57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0" name="Line 22">
              <a:extLst>
                <a:ext uri="{FF2B5EF4-FFF2-40B4-BE49-F238E27FC236}">
                  <a16:creationId xmlns:a16="http://schemas.microsoft.com/office/drawing/2014/main" id="{CB80E8F1-C38D-447E-B8BA-53BCF81582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0" y="2470"/>
              <a:ext cx="62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Text Box 23">
              <a:extLst>
                <a:ext uri="{FF2B5EF4-FFF2-40B4-BE49-F238E27FC236}">
                  <a16:creationId xmlns:a16="http://schemas.microsoft.com/office/drawing/2014/main" id="{BC3B5FB1-4C00-4C0B-861B-8C7695259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36304">
              <a:off x="2780" y="1072"/>
              <a:ext cx="908" cy="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SWISS BANK</a:t>
              </a:r>
            </a:p>
          </p:txBody>
        </p:sp>
        <p:sp>
          <p:nvSpPr>
            <p:cNvPr id="37902" name="Text Box 24">
              <a:extLst>
                <a:ext uri="{FF2B5EF4-FFF2-40B4-BE49-F238E27FC236}">
                  <a16:creationId xmlns:a16="http://schemas.microsoft.com/office/drawing/2014/main" id="{DA33D155-1118-479D-9DAD-144A64C068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39023">
              <a:off x="186" y="1431"/>
              <a:ext cx="98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SUPPORT GP</a:t>
              </a:r>
            </a:p>
          </p:txBody>
        </p:sp>
        <p:sp>
          <p:nvSpPr>
            <p:cNvPr id="37903" name="Text Box 25">
              <a:extLst>
                <a:ext uri="{FF2B5EF4-FFF2-40B4-BE49-F238E27FC236}">
                  <a16:creationId xmlns:a16="http://schemas.microsoft.com/office/drawing/2014/main" id="{C3657A6C-5A2C-47E5-8BFC-72A77DA20B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37640">
              <a:off x="894" y="3159"/>
              <a:ext cx="122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ASSASSINATION</a:t>
              </a:r>
            </a:p>
          </p:txBody>
        </p:sp>
        <p:sp>
          <p:nvSpPr>
            <p:cNvPr id="37904" name="Text Box 26">
              <a:extLst>
                <a:ext uri="{FF2B5EF4-FFF2-40B4-BE49-F238E27FC236}">
                  <a16:creationId xmlns:a16="http://schemas.microsoft.com/office/drawing/2014/main" id="{9AB81840-AA2B-4CFB-88AE-268F84DD36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41743">
              <a:off x="1844" y="3236"/>
              <a:ext cx="10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SIERRA VISTA</a:t>
              </a:r>
            </a:p>
          </p:txBody>
        </p:sp>
        <p:sp>
          <p:nvSpPr>
            <p:cNvPr id="37905" name="Text Box 27">
              <a:extLst>
                <a:ext uri="{FF2B5EF4-FFF2-40B4-BE49-F238E27FC236}">
                  <a16:creationId xmlns:a16="http://schemas.microsoft.com/office/drawing/2014/main" id="{6169B9DC-1794-4179-8E51-F9C481A942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37776">
              <a:off x="2896" y="2748"/>
              <a:ext cx="648" cy="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TUCSON</a:t>
              </a:r>
            </a:p>
          </p:txBody>
        </p:sp>
        <p:sp>
          <p:nvSpPr>
            <p:cNvPr id="37906" name="Text Box 28">
              <a:extLst>
                <a:ext uri="{FF2B5EF4-FFF2-40B4-BE49-F238E27FC236}">
                  <a16:creationId xmlns:a16="http://schemas.microsoft.com/office/drawing/2014/main" id="{3AC38841-444A-431E-8D6D-A43FD4781D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38050">
              <a:off x="4528" y="2885"/>
              <a:ext cx="100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TOMBSTONE</a:t>
              </a:r>
            </a:p>
          </p:txBody>
        </p:sp>
        <p:sp>
          <p:nvSpPr>
            <p:cNvPr id="37907" name="Rectangle 29">
              <a:extLst>
                <a:ext uri="{FF2B5EF4-FFF2-40B4-BE49-F238E27FC236}">
                  <a16:creationId xmlns:a16="http://schemas.microsoft.com/office/drawing/2014/main" id="{68CB3FF4-E267-4E39-BC37-B06CAEE84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" y="1030"/>
              <a:ext cx="1056" cy="10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8" name="Rectangle 30">
              <a:extLst>
                <a:ext uri="{FF2B5EF4-FFF2-40B4-BE49-F238E27FC236}">
                  <a16:creationId xmlns:a16="http://schemas.microsoft.com/office/drawing/2014/main" id="{66444AD9-B9B6-4B02-BEFB-FAE99CEFF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8" y="2230"/>
              <a:ext cx="1104" cy="1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9" name="Rectangle 31">
              <a:extLst>
                <a:ext uri="{FF2B5EF4-FFF2-40B4-BE49-F238E27FC236}">
                  <a16:creationId xmlns:a16="http://schemas.microsoft.com/office/drawing/2014/main" id="{80741ABA-B7A9-4F87-BE58-6D702ACE4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8" y="2182"/>
              <a:ext cx="1008" cy="129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10" name="Rectangle 32">
              <a:extLst>
                <a:ext uri="{FF2B5EF4-FFF2-40B4-BE49-F238E27FC236}">
                  <a16:creationId xmlns:a16="http://schemas.microsoft.com/office/drawing/2014/main" id="{531FB9CB-199E-4401-8827-E7ABBB05D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2" y="886"/>
              <a:ext cx="1536" cy="5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11" name="Rectangle 33">
              <a:extLst>
                <a:ext uri="{FF2B5EF4-FFF2-40B4-BE49-F238E27FC236}">
                  <a16:creationId xmlns:a16="http://schemas.microsoft.com/office/drawing/2014/main" id="{9A201C22-D71E-4A0D-96AC-2976DD4B8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0" y="1990"/>
              <a:ext cx="912" cy="10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12" name="Line 34">
              <a:extLst>
                <a:ext uri="{FF2B5EF4-FFF2-40B4-BE49-F238E27FC236}">
                  <a16:creationId xmlns:a16="http://schemas.microsoft.com/office/drawing/2014/main" id="{25363631-7973-41C6-98E4-27E69E033E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4" y="140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3677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 of Competing Hypotheses</a:t>
            </a:r>
          </a:p>
        </p:txBody>
      </p:sp>
      <p:pic>
        <p:nvPicPr>
          <p:cNvPr id="22531" name="Content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86151" y="2400300"/>
            <a:ext cx="2432447" cy="2628900"/>
          </a:xfrm>
        </p:spPr>
      </p:pic>
    </p:spTree>
    <p:extLst>
      <p:ext uri="{BB962C8B-B14F-4D97-AF65-F5344CB8AC3E}">
        <p14:creationId xmlns:p14="http://schemas.microsoft.com/office/powerpoint/2010/main" val="5547716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485900" y="971550"/>
            <a:ext cx="6172200" cy="685800"/>
          </a:xfrm>
        </p:spPr>
        <p:txBody>
          <a:bodyPr/>
          <a:lstStyle/>
          <a:p>
            <a:pPr eaLnBrk="1" hangingPunct="1"/>
            <a:r>
              <a:rPr lang="en-US" altLang="en-US"/>
              <a:t>What does ACH do?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85900" y="1828800"/>
            <a:ext cx="6172200" cy="39433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en-GB" sz="2100" dirty="0"/>
              <a:t>Reduces biases</a:t>
            </a:r>
          </a:p>
          <a:p>
            <a:pPr eaLnBrk="1" fontAlgn="auto" hangingPunct="1">
              <a:spcAft>
                <a:spcPts val="0"/>
              </a:spcAft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en-GB" sz="2100" dirty="0"/>
              <a:t>Spurs new ideas </a:t>
            </a:r>
          </a:p>
          <a:p>
            <a:pPr eaLnBrk="1" fontAlgn="auto" hangingPunct="1">
              <a:spcAft>
                <a:spcPts val="0"/>
              </a:spcAft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en-GB" sz="2100" dirty="0">
                <a:solidFill>
                  <a:srgbClr val="FFFF00"/>
                </a:solidFill>
              </a:rPr>
              <a:t>Stimulates systematically considering evidence (frame work to objectively consider all the evidence)-  it’s structured tool that help you consider all the evidence)</a:t>
            </a:r>
          </a:p>
          <a:p>
            <a:pPr lvl="1" eaLnBrk="1" fontAlgn="auto" hangingPunct="1">
              <a:spcAft>
                <a:spcPts val="0"/>
              </a:spcAft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en-GB" dirty="0"/>
              <a:t>Can help detect denial and deception</a:t>
            </a:r>
          </a:p>
          <a:p>
            <a:pPr eaLnBrk="1" fontAlgn="auto" hangingPunct="1">
              <a:spcAft>
                <a:spcPts val="0"/>
              </a:spcAft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en-GB" sz="2100" dirty="0"/>
              <a:t>Emphasizes diagnostic evidence </a:t>
            </a:r>
            <a:r>
              <a:rPr lang="en-GB" sz="2100" dirty="0">
                <a:solidFill>
                  <a:srgbClr val="FFFF00"/>
                </a:solidFill>
              </a:rPr>
              <a:t>(evidence that support some hypotheses but not other) make you realize which evidence support some hypotheses but other.</a:t>
            </a:r>
          </a:p>
          <a:p>
            <a:pPr lvl="1" eaLnBrk="1" fontAlgn="auto" hangingPunct="1">
              <a:spcAft>
                <a:spcPts val="0"/>
              </a:spcAft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en-GB" dirty="0"/>
              <a:t> Often overlooked in intuitive analysis </a:t>
            </a:r>
            <a:r>
              <a:rPr lang="en-GB" dirty="0">
                <a:solidFill>
                  <a:srgbClr val="FFFF00"/>
                </a:solidFill>
              </a:rPr>
              <a:t>(not using structured tools)</a:t>
            </a:r>
          </a:p>
          <a:p>
            <a:pPr eaLnBrk="1" fontAlgn="auto" hangingPunct="1">
              <a:spcAft>
                <a:spcPts val="0"/>
              </a:spcAft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en-GB" sz="2100" dirty="0"/>
              <a:t>Assists in developing collection </a:t>
            </a:r>
          </a:p>
          <a:p>
            <a:pPr eaLnBrk="1" fontAlgn="auto" hangingPunct="1">
              <a:spcAft>
                <a:spcPts val="0"/>
              </a:spcAft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en-GB" sz="2100" dirty="0"/>
              <a:t>Provides a record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58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Three Basic Analytical Factors</a:t>
            </a:r>
          </a:p>
        </p:txBody>
      </p:sp>
      <p:pic>
        <p:nvPicPr>
          <p:cNvPr id="7171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0250" y="1600200"/>
            <a:ext cx="3492500" cy="452596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b="1" dirty="0"/>
              <a:t>Three Ingredients Of Analysis</a:t>
            </a:r>
          </a:p>
          <a:p>
            <a:pPr lvl="1" fontAlgn="auto">
              <a:spcAft>
                <a:spcPts val="0"/>
              </a:spcAft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/>
              <a:t>Hypothesis</a:t>
            </a:r>
          </a:p>
          <a:p>
            <a:pPr lvl="2" fontAlgn="auto">
              <a:spcAft>
                <a:spcPts val="0"/>
              </a:spcAft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b="1" dirty="0"/>
              <a:t>An idea about what is happening, did happen, or could happen</a:t>
            </a:r>
          </a:p>
          <a:p>
            <a:pPr lvl="1" fontAlgn="auto">
              <a:spcAft>
                <a:spcPts val="0"/>
              </a:spcAft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/>
              <a:t>Assumption</a:t>
            </a:r>
            <a:r>
              <a:rPr lang="en-US" b="1" dirty="0"/>
              <a:t> </a:t>
            </a:r>
            <a:r>
              <a:rPr lang="en-US" b="1" dirty="0">
                <a:solidFill>
                  <a:srgbClr val="FFFF00"/>
                </a:solidFill>
              </a:rPr>
              <a:t>(we use knowledge from past experience/trends  that we see)</a:t>
            </a:r>
            <a:endParaRPr lang="en-GB" b="1" dirty="0">
              <a:solidFill>
                <a:srgbClr val="FFFF00"/>
              </a:solidFill>
            </a:endParaRPr>
          </a:p>
          <a:p>
            <a:pPr lvl="1" fontAlgn="auto">
              <a:spcAft>
                <a:spcPts val="0"/>
              </a:spcAft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/>
              <a:t>Evidence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Analysis of Competing Hypotheses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98860" indent="-398860" eaLnBrk="1" fontAlgn="auto" hangingPunct="1">
              <a:lnSpc>
                <a:spcPct val="84000"/>
              </a:lnSpc>
              <a:spcAft>
                <a:spcPts val="0"/>
              </a:spcAft>
              <a:buFont typeface="Arial" charset="0"/>
              <a:buAutoNum type="arabicPeriod"/>
              <a:tabLst>
                <a:tab pos="826294" algn="l"/>
                <a:tab pos="1512094" algn="l"/>
                <a:tab pos="2197894" algn="l"/>
                <a:tab pos="2883694" algn="l"/>
                <a:tab pos="3569494" algn="l"/>
                <a:tab pos="4255294" algn="l"/>
                <a:tab pos="4941094" algn="l"/>
                <a:tab pos="5626894" algn="l"/>
                <a:tab pos="6312694" algn="l"/>
                <a:tab pos="6998494" algn="l"/>
                <a:tab pos="7684294" algn="l"/>
              </a:tabLst>
              <a:defRPr/>
            </a:pPr>
            <a:r>
              <a:rPr lang="en-GB" dirty="0"/>
              <a:t>Generate hypotheses</a:t>
            </a:r>
          </a:p>
          <a:p>
            <a:pPr marL="398860" indent="-398860" eaLnBrk="1" fontAlgn="auto" hangingPunct="1">
              <a:lnSpc>
                <a:spcPct val="84000"/>
              </a:lnSpc>
              <a:spcAft>
                <a:spcPts val="0"/>
              </a:spcAft>
              <a:buFont typeface="Arial" charset="0"/>
              <a:buAutoNum type="arabicPeriod"/>
              <a:tabLst>
                <a:tab pos="826294" algn="l"/>
                <a:tab pos="1512094" algn="l"/>
                <a:tab pos="2197894" algn="l"/>
                <a:tab pos="2883694" algn="l"/>
                <a:tab pos="3569494" algn="l"/>
                <a:tab pos="4255294" algn="l"/>
                <a:tab pos="4941094" algn="l"/>
                <a:tab pos="5626894" algn="l"/>
                <a:tab pos="6312694" algn="l"/>
                <a:tab pos="6998494" algn="l"/>
                <a:tab pos="7684294" algn="l"/>
              </a:tabLst>
              <a:defRPr/>
            </a:pPr>
            <a:r>
              <a:rPr lang="en-GB" dirty="0"/>
              <a:t>List significant evidence &amp; arguments</a:t>
            </a:r>
          </a:p>
          <a:p>
            <a:pPr marL="398860" indent="-398860" eaLnBrk="1" fontAlgn="auto" hangingPunct="1">
              <a:lnSpc>
                <a:spcPct val="84000"/>
              </a:lnSpc>
              <a:spcAft>
                <a:spcPts val="0"/>
              </a:spcAft>
              <a:buFont typeface="Arial" charset="0"/>
              <a:buAutoNum type="arabicPeriod"/>
              <a:tabLst>
                <a:tab pos="826294" algn="l"/>
                <a:tab pos="1512094" algn="l"/>
                <a:tab pos="2197894" algn="l"/>
                <a:tab pos="2883694" algn="l"/>
                <a:tab pos="3569494" algn="l"/>
                <a:tab pos="4255294" algn="l"/>
                <a:tab pos="4941094" algn="l"/>
                <a:tab pos="5626894" algn="l"/>
                <a:tab pos="6312694" algn="l"/>
                <a:tab pos="6998494" algn="l"/>
                <a:tab pos="7684294" algn="l"/>
              </a:tabLst>
              <a:defRPr/>
            </a:pPr>
            <a:r>
              <a:rPr lang="en-GB" dirty="0"/>
              <a:t>Test </a:t>
            </a:r>
            <a:r>
              <a:rPr lang="en-GB" dirty="0">
                <a:solidFill>
                  <a:srgbClr val="FFFF00"/>
                </a:solidFill>
              </a:rPr>
              <a:t>(Compare) </a:t>
            </a:r>
            <a:r>
              <a:rPr lang="en-GB" dirty="0"/>
              <a:t>evidence against each hypothesis</a:t>
            </a:r>
          </a:p>
          <a:p>
            <a:pPr marL="398860" indent="-398860" eaLnBrk="1" fontAlgn="auto" hangingPunct="1">
              <a:lnSpc>
                <a:spcPct val="84000"/>
              </a:lnSpc>
              <a:spcAft>
                <a:spcPts val="0"/>
              </a:spcAft>
              <a:buFont typeface="Arial" charset="0"/>
              <a:buAutoNum type="arabicPeriod"/>
              <a:tabLst>
                <a:tab pos="826294" algn="l"/>
                <a:tab pos="1512094" algn="l"/>
                <a:tab pos="2197894" algn="l"/>
                <a:tab pos="2883694" algn="l"/>
                <a:tab pos="3569494" algn="l"/>
                <a:tab pos="4255294" algn="l"/>
                <a:tab pos="4941094" algn="l"/>
                <a:tab pos="5626894" algn="l"/>
                <a:tab pos="6312694" algn="l"/>
                <a:tab pos="6998494" algn="l"/>
                <a:tab pos="7684294" algn="l"/>
              </a:tabLst>
              <a:defRPr/>
            </a:pPr>
            <a:r>
              <a:rPr lang="en-GB" dirty="0"/>
              <a:t>Refine </a:t>
            </a:r>
            <a:r>
              <a:rPr lang="en-GB" dirty="0">
                <a:solidFill>
                  <a:srgbClr val="FFFF00"/>
                </a:solidFill>
              </a:rPr>
              <a:t>(Update) </a:t>
            </a:r>
            <a:r>
              <a:rPr lang="en-GB" dirty="0"/>
              <a:t>matrix</a:t>
            </a:r>
          </a:p>
          <a:p>
            <a:pPr marL="398860" indent="-398860" eaLnBrk="1" fontAlgn="auto" hangingPunct="1">
              <a:lnSpc>
                <a:spcPct val="84000"/>
              </a:lnSpc>
              <a:spcAft>
                <a:spcPts val="0"/>
              </a:spcAft>
              <a:buFont typeface="Arial" charset="0"/>
              <a:buAutoNum type="arabicPeriod"/>
              <a:tabLst>
                <a:tab pos="826294" algn="l"/>
                <a:tab pos="1512094" algn="l"/>
                <a:tab pos="2197894" algn="l"/>
                <a:tab pos="2883694" algn="l"/>
                <a:tab pos="3569494" algn="l"/>
                <a:tab pos="4255294" algn="l"/>
                <a:tab pos="4941094" algn="l"/>
                <a:tab pos="5626894" algn="l"/>
                <a:tab pos="6312694" algn="l"/>
                <a:tab pos="6998494" algn="l"/>
                <a:tab pos="7684294" algn="l"/>
              </a:tabLst>
              <a:defRPr/>
            </a:pPr>
            <a:r>
              <a:rPr lang="en-GB" dirty="0"/>
              <a:t>Evaluate each hypothesis/draw tentative conclusions</a:t>
            </a:r>
          </a:p>
          <a:p>
            <a:pPr marL="398860" indent="-398860" eaLnBrk="1" fontAlgn="auto" hangingPunct="1">
              <a:lnSpc>
                <a:spcPct val="84000"/>
              </a:lnSpc>
              <a:spcAft>
                <a:spcPts val="0"/>
              </a:spcAft>
              <a:buFont typeface="+mj-lt"/>
              <a:buAutoNum type="arabicPeriod" startAt="6"/>
              <a:tabLst>
                <a:tab pos="826294" algn="l"/>
                <a:tab pos="1512094" algn="l"/>
                <a:tab pos="2197894" algn="l"/>
                <a:tab pos="2883694" algn="l"/>
                <a:tab pos="3569494" algn="l"/>
                <a:tab pos="4255294" algn="l"/>
                <a:tab pos="4941094" algn="l"/>
                <a:tab pos="5626894" algn="l"/>
                <a:tab pos="6312694" algn="l"/>
                <a:tab pos="6998494" algn="l"/>
                <a:tab pos="7684294" algn="l"/>
              </a:tabLst>
              <a:defRPr/>
            </a:pPr>
            <a:r>
              <a:rPr lang="en-GB" dirty="0"/>
              <a:t>Sensitivity assessment </a:t>
            </a:r>
            <a:r>
              <a:rPr lang="en-GB" dirty="0">
                <a:solidFill>
                  <a:srgbClr val="FFFF00"/>
                </a:solidFill>
              </a:rPr>
              <a:t>(Taking a look at most contradictory evidence /seeing how reliable the evidence is/Re-sorting)</a:t>
            </a:r>
          </a:p>
          <a:p>
            <a:pPr marL="398860" indent="-398860" eaLnBrk="1" fontAlgn="auto" hangingPunct="1">
              <a:lnSpc>
                <a:spcPct val="84000"/>
              </a:lnSpc>
              <a:spcAft>
                <a:spcPts val="0"/>
              </a:spcAft>
              <a:buFont typeface="Arial" charset="0"/>
              <a:buAutoNum type="arabicPeriod" startAt="6"/>
              <a:tabLst>
                <a:tab pos="826294" algn="l"/>
                <a:tab pos="1512094" algn="l"/>
                <a:tab pos="2197894" algn="l"/>
                <a:tab pos="2883694" algn="l"/>
                <a:tab pos="3569494" algn="l"/>
                <a:tab pos="4255294" algn="l"/>
                <a:tab pos="4941094" algn="l"/>
                <a:tab pos="5626894" algn="l"/>
                <a:tab pos="6312694" algn="l"/>
                <a:tab pos="6998494" algn="l"/>
                <a:tab pos="7684294" algn="l"/>
              </a:tabLst>
              <a:defRPr/>
            </a:pPr>
            <a:r>
              <a:rPr lang="en-GB" dirty="0"/>
              <a:t>Report conclusions </a:t>
            </a:r>
          </a:p>
          <a:p>
            <a:pPr marL="398860" indent="-398860" eaLnBrk="1" fontAlgn="auto" hangingPunct="1">
              <a:lnSpc>
                <a:spcPct val="84000"/>
              </a:lnSpc>
              <a:spcAft>
                <a:spcPts val="0"/>
              </a:spcAft>
              <a:buFont typeface="Arial" charset="0"/>
              <a:buAutoNum type="arabicPeriod" startAt="6"/>
              <a:tabLst>
                <a:tab pos="826294" algn="l"/>
                <a:tab pos="1512094" algn="l"/>
                <a:tab pos="2197894" algn="l"/>
                <a:tab pos="2883694" algn="l"/>
                <a:tab pos="3569494" algn="l"/>
                <a:tab pos="4255294" algn="l"/>
                <a:tab pos="4941094" algn="l"/>
                <a:tab pos="5626894" algn="l"/>
                <a:tab pos="6312694" algn="l"/>
                <a:tab pos="6998494" algn="l"/>
                <a:tab pos="7684294" algn="l"/>
              </a:tabLst>
              <a:defRPr/>
            </a:pPr>
            <a:r>
              <a:rPr lang="en-GB" dirty="0"/>
              <a:t>Forecast future developments</a:t>
            </a:r>
            <a:endParaRPr lang="en-GB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958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 1: Developing Hypotheses</a:t>
            </a:r>
          </a:p>
        </p:txBody>
      </p:sp>
      <p:pic>
        <p:nvPicPr>
          <p:cNvPr id="28675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2571750"/>
            <a:ext cx="2110979" cy="1887141"/>
          </a:xfrm>
        </p:spPr>
      </p:pic>
      <p:sp>
        <p:nvSpPr>
          <p:cNvPr id="28676" name="Content Placeholder 3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4229100" cy="3943350"/>
          </a:xfrm>
        </p:spPr>
        <p:txBody>
          <a:bodyPr/>
          <a:lstStyle/>
          <a:p>
            <a:pPr eaLnBrk="1" hangingPunct="1"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 sz="1800"/>
              <a:t>Brainstorming works best</a:t>
            </a:r>
          </a:p>
          <a:p>
            <a:pPr eaLnBrk="1" hangingPunct="1"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 sz="1800"/>
              <a:t>Hypotheses must be:</a:t>
            </a:r>
          </a:p>
          <a:p>
            <a:pPr lvl="1" eaLnBrk="1" hangingPunct="1"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/>
              <a:t>Mutually exclusive </a:t>
            </a:r>
            <a:r>
              <a:rPr lang="en-GB" altLang="en-US">
                <a:solidFill>
                  <a:srgbClr val="FFFF00"/>
                </a:solidFill>
              </a:rPr>
              <a:t>(</a:t>
            </a:r>
            <a:r>
              <a:rPr lang="en-US" altLang="en-US">
                <a:solidFill>
                  <a:srgbClr val="FFFF00"/>
                </a:solidFill>
              </a:rPr>
              <a:t>None of these hypotheses are the same or can be true at the same time</a:t>
            </a:r>
            <a:r>
              <a:rPr lang="en-GB" altLang="en-US">
                <a:solidFill>
                  <a:srgbClr val="FFFF00"/>
                </a:solidFill>
              </a:rPr>
              <a:t>)</a:t>
            </a:r>
          </a:p>
          <a:p>
            <a:pPr lvl="1" eaLnBrk="1" hangingPunct="1"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/>
              <a:t>Collectively exhaustive </a:t>
            </a:r>
            <a:r>
              <a:rPr lang="en-GB" altLang="en-US">
                <a:solidFill>
                  <a:srgbClr val="FFFF00"/>
                </a:solidFill>
              </a:rPr>
              <a:t>(consider all the possibilities)</a:t>
            </a:r>
          </a:p>
          <a:p>
            <a:pPr lvl="1" eaLnBrk="1" hangingPunct="1"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/>
              <a:t>Relevant</a:t>
            </a:r>
          </a:p>
          <a:p>
            <a:pPr lvl="1" eaLnBrk="1" hangingPunct="1"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/>
              <a:t>Testable</a:t>
            </a:r>
          </a:p>
          <a:p>
            <a:pPr lvl="1" eaLnBrk="1" hangingPunct="1"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/>
              <a:t>Simple</a:t>
            </a:r>
          </a:p>
          <a:p>
            <a:pPr eaLnBrk="1" hangingPunct="1"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0372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2CD0B7C-E24F-4B0B-BE9D-83EEDAFF2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Assumption Check 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6AF6C9-5A92-49D9-99B6-87C6DE972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Assumption Check Method</a:t>
            </a:r>
          </a:p>
          <a:p>
            <a:r>
              <a:rPr lang="en-US" dirty="0"/>
              <a:t>1. Identify all the key assumptions that an analyst or group holds about a situation, group, or topic. Record on whiteboard or on a simple template.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563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C5E1A-C681-476E-B00B-A1A749D24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Assumption Check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92CFF-CFCC-4E2F-815A-93428FDA3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Examine each assumption by asking:</a:t>
            </a:r>
          </a:p>
          <a:p>
            <a:r>
              <a:rPr lang="en-US" dirty="0"/>
              <a:t>o Why is this assumption correct?</a:t>
            </a:r>
          </a:p>
          <a:p>
            <a:r>
              <a:rPr lang="en-US" dirty="0"/>
              <a:t>o How confident am I that this assumption is still valid?</a:t>
            </a:r>
          </a:p>
          <a:p>
            <a:r>
              <a:rPr lang="en-US" dirty="0"/>
              <a:t>o What could invalidate this assumption?</a:t>
            </a:r>
          </a:p>
          <a:p>
            <a:r>
              <a:rPr lang="en-US" dirty="0"/>
              <a:t>o Could it have been true in the past but false now?</a:t>
            </a:r>
          </a:p>
          <a:p>
            <a:r>
              <a:rPr lang="en-US" dirty="0"/>
              <a:t>o If the assumption turns out to be invalid, how might it affect my analytic</a:t>
            </a:r>
          </a:p>
          <a:p>
            <a:r>
              <a:rPr lang="en-US" dirty="0"/>
              <a:t>judgment?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2329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AB9A1-E1F9-460B-9A35-D5D0A8FDF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Assumption Check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D29DC-ED54-4E74-9597-A14C389BD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Assign each assumption to one of the following categories:</a:t>
            </a:r>
          </a:p>
          <a:p>
            <a:r>
              <a:rPr lang="en-US" dirty="0"/>
              <a:t>o Basically supported or “solid.”</a:t>
            </a:r>
          </a:p>
          <a:p>
            <a:r>
              <a:rPr lang="en-US" dirty="0"/>
              <a:t>o Supported but with some caveats.</a:t>
            </a:r>
          </a:p>
          <a:p>
            <a:r>
              <a:rPr lang="en-US" dirty="0"/>
              <a:t>o Unsupported or questionable.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533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 2: Evidence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 sz="1800"/>
              <a:t>Gather and list significant evidence</a:t>
            </a:r>
          </a:p>
          <a:p>
            <a:pPr lvl="1" eaLnBrk="1" hangingPunct="1"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/>
              <a:t>Includes all “INTs”:</a:t>
            </a:r>
            <a:r>
              <a:rPr lang="en-US" altLang="en-US"/>
              <a:t> </a:t>
            </a:r>
            <a:r>
              <a:rPr lang="en-US" altLang="en-US">
                <a:solidFill>
                  <a:srgbClr val="FFFF00"/>
                </a:solidFill>
              </a:rPr>
              <a:t>(Intelligence disciplines</a:t>
            </a:r>
            <a:r>
              <a:rPr lang="en-GB" altLang="en-US">
                <a:solidFill>
                  <a:srgbClr val="FFFF00"/>
                </a:solidFill>
              </a:rPr>
              <a:t>) </a:t>
            </a:r>
            <a:r>
              <a:rPr lang="en-GB" altLang="en-US"/>
              <a:t>Signals, Human, Open Source, etc.</a:t>
            </a:r>
          </a:p>
          <a:p>
            <a:pPr lvl="1" eaLnBrk="1" hangingPunct="1"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/>
              <a:t>Identify any assumptions</a:t>
            </a:r>
          </a:p>
          <a:p>
            <a:pPr lvl="1" eaLnBrk="1" hangingPunct="1"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/>
              <a:t>Think about what is missing</a:t>
            </a:r>
          </a:p>
          <a:p>
            <a:pPr eaLnBrk="1" hangingPunct="1"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endParaRPr lang="en-US" altLang="en-US"/>
          </a:p>
        </p:txBody>
      </p:sp>
      <p:pic>
        <p:nvPicPr>
          <p:cNvPr id="30724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8511" y="3061097"/>
            <a:ext cx="1850231" cy="1385888"/>
          </a:xfrm>
        </p:spPr>
      </p:pic>
    </p:spTree>
    <p:extLst>
      <p:ext uri="{BB962C8B-B14F-4D97-AF65-F5344CB8AC3E}">
        <p14:creationId xmlns:p14="http://schemas.microsoft.com/office/powerpoint/2010/main" val="22650559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Evaluating Evidence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sz="half" idx="1"/>
          </p:nvPr>
        </p:nvSpPr>
        <p:spPr>
          <a:xfrm>
            <a:off x="1485900" y="2057400"/>
            <a:ext cx="4400550" cy="3600450"/>
          </a:xfrm>
        </p:spPr>
        <p:txBody>
          <a:bodyPr/>
          <a:lstStyle/>
          <a:p>
            <a:pPr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 sz="1800" b="1"/>
              <a:t>Evaluate evidence based on  </a:t>
            </a:r>
          </a:p>
          <a:p>
            <a:pPr lvl="1"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/>
              <a:t>Relevance of information</a:t>
            </a:r>
          </a:p>
          <a:p>
            <a:pPr lvl="1"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/>
              <a:t>Credibility of information</a:t>
            </a:r>
          </a:p>
          <a:p>
            <a:pPr lvl="1"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/>
              <a:t>Reliability of information (sources</a:t>
            </a:r>
            <a:endParaRPr lang="en-GB" altLang="en-US">
              <a:solidFill>
                <a:srgbClr val="FF0000"/>
              </a:solidFill>
            </a:endParaRPr>
          </a:p>
          <a:p>
            <a:pPr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 sz="1800" b="1"/>
              <a:t>If not relevant, not evidence</a:t>
            </a:r>
            <a:r>
              <a:rPr lang="ar-IQ" altLang="en-US" sz="1800" b="1"/>
              <a:t>          </a:t>
            </a:r>
          </a:p>
          <a:p>
            <a:pPr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ar-IQ" altLang="en-US" sz="1800" b="1"/>
              <a:t> </a:t>
            </a:r>
            <a:r>
              <a:rPr lang="en-GB" altLang="en-US" sz="1800" b="1"/>
              <a:t>If working on multiple hypotheses for one intelligence problem, may be relevant to some and not to others</a:t>
            </a:r>
          </a:p>
          <a:p>
            <a:pPr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ar-IQ" altLang="en-US" sz="1800" b="1"/>
              <a:t> </a:t>
            </a:r>
            <a:r>
              <a:rPr lang="en-GB" altLang="en-US" sz="1800" b="1"/>
              <a:t>Can be directly or indirectly relevant</a:t>
            </a:r>
            <a:endParaRPr lang="en-US" altLang="en-US" sz="1800"/>
          </a:p>
        </p:txBody>
      </p:sp>
      <p:pic>
        <p:nvPicPr>
          <p:cNvPr id="32772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1" y="2971801"/>
            <a:ext cx="1607344" cy="1607344"/>
          </a:xfrm>
        </p:spPr>
      </p:pic>
    </p:spTree>
    <p:extLst>
      <p:ext uri="{BB962C8B-B14F-4D97-AF65-F5344CB8AC3E}">
        <p14:creationId xmlns:p14="http://schemas.microsoft.com/office/powerpoint/2010/main" val="2527383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Evaluating Evidence 2</a:t>
            </a:r>
          </a:p>
        </p:txBody>
      </p:sp>
      <p:pic>
        <p:nvPicPr>
          <p:cNvPr id="34819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00250" y="2743201"/>
            <a:ext cx="1971675" cy="130730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charset="0"/>
              <a:buChar char="•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en-GB" b="1" dirty="0"/>
              <a:t>Motive (Reason) To Lie? </a:t>
            </a:r>
            <a:endParaRPr lang="en-GB" b="1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charset="0"/>
              <a:buChar char="•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en-GB" b="1" dirty="0"/>
              <a:t>Possibility Of Deception?</a:t>
            </a:r>
          </a:p>
          <a:p>
            <a:pPr fontAlgn="auto">
              <a:spcAft>
                <a:spcPts val="0"/>
              </a:spcAft>
              <a:buFont typeface="Arial" charset="0"/>
              <a:buChar char="•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en-GB" b="1" dirty="0"/>
              <a:t>Obvious Errors In Reporting?</a:t>
            </a:r>
          </a:p>
          <a:p>
            <a:pPr fontAlgn="auto">
              <a:spcAft>
                <a:spcPts val="0"/>
              </a:spcAft>
              <a:buFont typeface="Arial" charset="0"/>
              <a:buChar char="•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en-GB" b="1" dirty="0"/>
              <a:t>Is Information Corroborated? </a:t>
            </a:r>
            <a:r>
              <a:rPr lang="en-GB" b="1" dirty="0">
                <a:solidFill>
                  <a:srgbClr val="FFFF00"/>
                </a:solidFill>
              </a:rPr>
              <a:t>(do multiple sources say the same thing)</a:t>
            </a:r>
          </a:p>
          <a:p>
            <a:pPr fontAlgn="auto">
              <a:spcAft>
                <a:spcPts val="0"/>
              </a:spcAft>
              <a:buFont typeface="Arial" charset="0"/>
              <a:buChar char="•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en-GB" b="1" dirty="0"/>
              <a:t>Did Collectors/Users Introduce Bias? </a:t>
            </a:r>
            <a:r>
              <a:rPr lang="en-GB" b="1" dirty="0">
                <a:solidFill>
                  <a:srgbClr val="FFFF00"/>
                </a:solidFill>
              </a:rPr>
              <a:t>(the initial interpretation of data, did they put their own judgements, or bias)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306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Evaluating Evidence 3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sz="half" idx="1"/>
          </p:nvPr>
        </p:nvSpPr>
        <p:spPr>
          <a:xfrm>
            <a:off x="1485900" y="2057401"/>
            <a:ext cx="4000500" cy="3394472"/>
          </a:xfrm>
        </p:spPr>
        <p:txBody>
          <a:bodyPr/>
          <a:lstStyle/>
          <a:p>
            <a:pPr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 sz="1800" b="1"/>
              <a:t>Evaluate evidence based on  </a:t>
            </a:r>
          </a:p>
          <a:p>
            <a:pPr lvl="1"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/>
              <a:t>Relevance of information</a:t>
            </a:r>
          </a:p>
          <a:p>
            <a:pPr lvl="1"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/>
              <a:t>Credibility of information</a:t>
            </a:r>
          </a:p>
          <a:p>
            <a:pPr lvl="1"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/>
              <a:t>Reliability of information (sources</a:t>
            </a:r>
            <a:r>
              <a:rPr lang="en-GB" altLang="en-US">
                <a:solidFill>
                  <a:srgbClr val="FFFF00"/>
                </a:solidFill>
              </a:rPr>
              <a:t>/ collection methods/whether the source have access to the information</a:t>
            </a:r>
            <a:r>
              <a:rPr lang="en-GB" altLang="en-US" sz="900">
                <a:solidFill>
                  <a:srgbClr val="FFFF00"/>
                </a:solidFill>
              </a:rPr>
              <a:t>)</a:t>
            </a:r>
          </a:p>
          <a:p>
            <a:pPr eaLnBrk="1" hangingPunct="1"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endParaRPr lang="en-US" altLang="en-US"/>
          </a:p>
        </p:txBody>
      </p:sp>
      <p:pic>
        <p:nvPicPr>
          <p:cNvPr id="36868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29300" y="2286001"/>
            <a:ext cx="1414463" cy="1821656"/>
          </a:xfrm>
        </p:spPr>
      </p:pic>
    </p:spTree>
    <p:extLst>
      <p:ext uri="{BB962C8B-B14F-4D97-AF65-F5344CB8AC3E}">
        <p14:creationId xmlns:p14="http://schemas.microsoft.com/office/powerpoint/2010/main" val="2566327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 3: Evidence + Hypotheses</a:t>
            </a:r>
          </a:p>
        </p:txBody>
      </p:sp>
      <p:pic>
        <p:nvPicPr>
          <p:cNvPr id="38915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2400301"/>
            <a:ext cx="1471613" cy="175021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255985" indent="-255985" eaLnBrk="1" fontAlgn="auto" hangingPunct="1">
              <a:spcBef>
                <a:spcPts val="525"/>
              </a:spcBef>
              <a:spcAft>
                <a:spcPts val="0"/>
              </a:spcAft>
              <a:buClr>
                <a:srgbClr val="333399"/>
              </a:buClr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en-GB" b="1" kern="0" dirty="0">
                <a:solidFill>
                  <a:srgbClr val="FFFF00"/>
                </a:solidFill>
              </a:rPr>
              <a:t>Consider how each item of evidence relates to each hypothesis</a:t>
            </a:r>
          </a:p>
          <a:p>
            <a:pPr marL="255985" indent="-255985" eaLnBrk="1" fontAlgn="auto" hangingPunct="1">
              <a:spcBef>
                <a:spcPts val="525"/>
              </a:spcBef>
              <a:spcAft>
                <a:spcPts val="0"/>
              </a:spcAft>
              <a:buClr>
                <a:srgbClr val="333399"/>
              </a:buClr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en-GB" b="1" kern="0" dirty="0">
                <a:solidFill>
                  <a:srgbClr val="FFFF00"/>
                </a:solidFill>
              </a:rPr>
              <a:t>Determine how consistent each item of evidence is with each hypothesis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326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AEC64-D78C-4FCA-A122-3059A65C7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These 3 factors are not linear, but build on each other.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EEF446-007F-4BDC-A285-833EA70FCA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895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123C893-7080-4418-A819-53078FF70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57600" y="1600200"/>
            <a:ext cx="5029200" cy="4525963"/>
          </a:xfrm>
        </p:spPr>
        <p:txBody>
          <a:bodyPr/>
          <a:lstStyle/>
          <a:p>
            <a:r>
              <a:rPr lang="en-US" dirty="0"/>
              <a:t>We view evidence in terms of assumptions &amp; hypotheses.</a:t>
            </a:r>
          </a:p>
          <a:p>
            <a:r>
              <a:rPr lang="en-US" dirty="0"/>
              <a:t>Hypotheses rest on already-existing evidence.</a:t>
            </a:r>
          </a:p>
          <a:p>
            <a:r>
              <a:rPr lang="en-US" dirty="0"/>
              <a:t>New contrary evidence can change hypotheses.</a:t>
            </a:r>
          </a:p>
          <a:p>
            <a:r>
              <a:rPr lang="en-US" dirty="0"/>
              <a:t>Assumptions &amp; hypotheses can be tough to change.</a:t>
            </a:r>
          </a:p>
        </p:txBody>
      </p:sp>
    </p:spTree>
    <p:extLst>
      <p:ext uri="{BB962C8B-B14F-4D97-AF65-F5344CB8AC3E}">
        <p14:creationId xmlns:p14="http://schemas.microsoft.com/office/powerpoint/2010/main" val="42933049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Balancing Evidence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4000"/>
              </a:lnSpc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 sz="1800"/>
              <a:t>Identify items that have the greatest impact</a:t>
            </a:r>
          </a:p>
          <a:p>
            <a:pPr lvl="1" eaLnBrk="1" hangingPunct="1">
              <a:lnSpc>
                <a:spcPct val="84000"/>
              </a:lnSpc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/>
              <a:t>Are the biggest inconsistencies from a single source or single INT </a:t>
            </a:r>
            <a:r>
              <a:rPr lang="en-GB" altLang="en-US">
                <a:solidFill>
                  <a:srgbClr val="FFFF00"/>
                </a:solidFill>
              </a:rPr>
              <a:t>(Intelligence disciplines)</a:t>
            </a:r>
            <a:r>
              <a:rPr lang="en-GB" altLang="en-US">
                <a:solidFill>
                  <a:srgbClr val="FF0000"/>
                </a:solidFill>
              </a:rPr>
              <a:t> </a:t>
            </a:r>
            <a:r>
              <a:rPr lang="en-GB" altLang="en-US"/>
              <a:t>?</a:t>
            </a:r>
          </a:p>
          <a:p>
            <a:pPr lvl="1" eaLnBrk="1" hangingPunct="1">
              <a:lnSpc>
                <a:spcPct val="84000"/>
              </a:lnSpc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/>
              <a:t>Are there changes over time? </a:t>
            </a:r>
            <a:endParaRPr lang="en-GB" altLang="en-US">
              <a:solidFill>
                <a:srgbClr val="FF0000"/>
              </a:solidFill>
            </a:endParaRPr>
          </a:p>
          <a:p>
            <a:pPr lvl="1" eaLnBrk="1" hangingPunct="1">
              <a:lnSpc>
                <a:spcPct val="84000"/>
              </a:lnSpc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/>
              <a:t>Is there any definitive evidence? </a:t>
            </a:r>
          </a:p>
          <a:p>
            <a:pPr lvl="1" eaLnBrk="1" hangingPunct="1">
              <a:lnSpc>
                <a:spcPct val="84000"/>
              </a:lnSpc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/>
              <a:t>What is the credibility, reliability and relevance of the sources?</a:t>
            </a:r>
          </a:p>
          <a:p>
            <a:pPr lvl="1" eaLnBrk="1" hangingPunct="1">
              <a:lnSpc>
                <a:spcPct val="84000"/>
              </a:lnSpc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n-GB" altLang="en-US"/>
              <a:t>What are the consequences if the critical items </a:t>
            </a:r>
            <a:r>
              <a:rPr lang="en-GB" altLang="en-US">
                <a:solidFill>
                  <a:srgbClr val="FFFF00"/>
                </a:solidFill>
              </a:rPr>
              <a:t>(evidence) </a:t>
            </a:r>
            <a:r>
              <a:rPr lang="en-GB" altLang="en-US"/>
              <a:t>are wrong?</a:t>
            </a:r>
          </a:p>
          <a:p>
            <a:pPr eaLnBrk="1" hangingPunct="1"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1771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 4: Refine Matrix</a:t>
            </a:r>
          </a:p>
        </p:txBody>
      </p:sp>
      <p:pic>
        <p:nvPicPr>
          <p:cNvPr id="43011" name="Content Placeholder 4" descr="ACH matrix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4500" y="2203848"/>
            <a:ext cx="5735241" cy="3511153"/>
          </a:xfrm>
        </p:spPr>
      </p:pic>
    </p:spTree>
    <p:extLst>
      <p:ext uri="{BB962C8B-B14F-4D97-AF65-F5344CB8AC3E}">
        <p14:creationId xmlns:p14="http://schemas.microsoft.com/office/powerpoint/2010/main" val="28704276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Easy Working Example</a:t>
            </a:r>
          </a:p>
        </p:txBody>
      </p:sp>
      <p:sp>
        <p:nvSpPr>
          <p:cNvPr id="45059" name="Content Placeholder 2" descr="ACH matrix.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</p:txBody>
      </p:sp>
      <p:pic>
        <p:nvPicPr>
          <p:cNvPr id="45060" name="Picture 2" descr="Chart with evidence/argument on vertical axis, and the hypotheses on the horizontal axi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2600325"/>
            <a:ext cx="6051947" cy="2425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89778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Steps 5-8: Conclusions &amp; Forecasts</a:t>
            </a:r>
          </a:p>
        </p:txBody>
      </p:sp>
      <p:pic>
        <p:nvPicPr>
          <p:cNvPr id="46083" name="Content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14750" y="3003947"/>
            <a:ext cx="1714500" cy="1500188"/>
          </a:xfrm>
        </p:spPr>
      </p:pic>
    </p:spTree>
    <p:extLst>
      <p:ext uri="{BB962C8B-B14F-4D97-AF65-F5344CB8AC3E}">
        <p14:creationId xmlns:p14="http://schemas.microsoft.com/office/powerpoint/2010/main" val="30607165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Issues with 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4000"/>
              </a:lnSpc>
              <a:spcAft>
                <a:spcPts val="0"/>
              </a:spcAft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en-GB" dirty="0"/>
              <a:t>Can be time-consuming</a:t>
            </a:r>
          </a:p>
          <a:p>
            <a:pPr eaLnBrk="1" fontAlgn="auto" hangingPunct="1">
              <a:lnSpc>
                <a:spcPct val="84000"/>
              </a:lnSpc>
              <a:spcAft>
                <a:spcPts val="0"/>
              </a:spcAft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en-GB" dirty="0"/>
              <a:t>Can require exacting language in developing hypotheses </a:t>
            </a:r>
            <a:r>
              <a:rPr lang="en-GB" dirty="0">
                <a:solidFill>
                  <a:srgbClr val="FFFF00"/>
                </a:solidFill>
              </a:rPr>
              <a:t>(very precise language/clear the way you state your hypotheses)</a:t>
            </a:r>
          </a:p>
          <a:p>
            <a:pPr eaLnBrk="1" fontAlgn="auto" hangingPunct="1">
              <a:lnSpc>
                <a:spcPct val="84000"/>
              </a:lnSpc>
              <a:spcAft>
                <a:spcPts val="0"/>
              </a:spcAft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en-GB" dirty="0"/>
              <a:t>Can lead to over-confidence in numbers </a:t>
            </a:r>
            <a:r>
              <a:rPr lang="en-GB" dirty="0">
                <a:solidFill>
                  <a:srgbClr val="FFFF00"/>
                </a:solidFill>
              </a:rPr>
              <a:t>(too much reliance on the numbers generated by the matrix)</a:t>
            </a:r>
          </a:p>
          <a:p>
            <a:pPr algn="ctr" eaLnBrk="1" fontAlgn="auto" hangingPunct="1">
              <a:lnSpc>
                <a:spcPct val="84000"/>
              </a:lnSpc>
              <a:spcAft>
                <a:spcPts val="0"/>
              </a:spcAft>
              <a:buNone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endParaRPr lang="en-GB" u="sng" dirty="0"/>
          </a:p>
          <a:p>
            <a:pPr algn="ctr" eaLnBrk="1" fontAlgn="auto" hangingPunct="1">
              <a:lnSpc>
                <a:spcPct val="84000"/>
              </a:lnSpc>
              <a:spcAft>
                <a:spcPts val="0"/>
              </a:spcAft>
              <a:buNone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en-GB" u="sng" dirty="0"/>
              <a:t>ACH is an aid to judgment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8132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6300" y="2457450"/>
            <a:ext cx="3086100" cy="2343150"/>
          </a:xfrm>
        </p:spPr>
      </p:pic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1143001" y="913285"/>
            <a:ext cx="30328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685800" eaLnBrk="1" hangingPunct="1">
              <a:spcBef>
                <a:spcPct val="0"/>
              </a:spcBef>
              <a:buNone/>
            </a:pPr>
            <a:r>
              <a:rPr lang="en-US" altLang="en-US" sz="900">
                <a:solidFill>
                  <a:srgbClr val="000000"/>
                </a:solidFill>
                <a:cs typeface="Times New Roman" panose="02020603050405020304" pitchFamily="18" charset="0"/>
              </a:rPr>
              <a:t>be</a:t>
            </a:r>
            <a:endParaRPr lang="en-US" alt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783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 &amp; Discussion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C1C094-CF48-431D-B620-9F0C4D83A6FD}" type="slidenum">
              <a:rPr lang="en-US" altLang="en-US" sz="12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pic>
        <p:nvPicPr>
          <p:cNvPr id="50180" name="Content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95413" y="1600200"/>
            <a:ext cx="6353175" cy="4530725"/>
          </a:xfr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eaLnBrk="1" hangingPunct="1"/>
            <a:r>
              <a:rPr lang="en-US" altLang="en-US"/>
              <a:t>Five analytical techniques that can help: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eaLnBrk="1" hangingPunct="1"/>
            <a:r>
              <a:rPr lang="en-US" altLang="en-US" dirty="0"/>
              <a:t>Brainstorming</a:t>
            </a:r>
          </a:p>
          <a:p>
            <a:pPr eaLnBrk="1" hangingPunct="1"/>
            <a:r>
              <a:rPr lang="en-US" altLang="en-US" dirty="0"/>
              <a:t>Devil’s Advocate</a:t>
            </a:r>
          </a:p>
          <a:p>
            <a:pPr eaLnBrk="1" hangingPunct="1"/>
            <a:r>
              <a:rPr lang="en-US" altLang="en-US" dirty="0"/>
              <a:t>Red Teams</a:t>
            </a:r>
          </a:p>
          <a:p>
            <a:pPr eaLnBrk="1" hangingPunct="1"/>
            <a:r>
              <a:rPr lang="en-US" altLang="en-US" dirty="0"/>
              <a:t>Link Diagrams</a:t>
            </a:r>
          </a:p>
          <a:p>
            <a:pPr eaLnBrk="1" hangingPunct="1"/>
            <a:r>
              <a:rPr lang="en-US" altLang="en-US" dirty="0"/>
              <a:t>Analysis of Competing Hypotheses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Source for Analysis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 Tradecraft Primer: Structured Analytic Techniques for Improving Intelligence Analysis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https://www.cia.gov/library/center-for-the-study-of-intelligence/csi-publications/books-and-monographs/Tradecraft%20Primer-apr09.pdf</a:t>
            </a:r>
          </a:p>
        </p:txBody>
      </p:sp>
      <p:pic>
        <p:nvPicPr>
          <p:cNvPr id="11268" name="Content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676400"/>
            <a:ext cx="3886200" cy="4419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Brainstorming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341313" indent="-341313" fontAlgn="auto">
              <a:spcBef>
                <a:spcPts val="800"/>
              </a:spcBef>
              <a:spcAft>
                <a:spcPts val="0"/>
              </a:spcAft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FFFF00"/>
                </a:solidFill>
                <a:latin typeface="Arial" charset="0"/>
              </a:rPr>
              <a:t>The more ideas the better</a:t>
            </a:r>
          </a:p>
          <a:p>
            <a:pPr marL="341313" indent="-341313" fontAlgn="auto">
              <a:spcBef>
                <a:spcPts val="800"/>
              </a:spcBef>
              <a:spcAft>
                <a:spcPts val="0"/>
              </a:spcAft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FFFF00"/>
                </a:solidFill>
                <a:latin typeface="Arial" charset="0"/>
              </a:rPr>
              <a:t>Build one idea on another</a:t>
            </a:r>
          </a:p>
          <a:p>
            <a:pPr marL="341313" indent="-341313" fontAlgn="auto">
              <a:spcBef>
                <a:spcPts val="800"/>
              </a:spcBef>
              <a:spcAft>
                <a:spcPts val="0"/>
              </a:spcAft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FFFF00"/>
                </a:solidFill>
                <a:latin typeface="Arial" charset="0"/>
              </a:rPr>
              <a:t>Crazy ideas are okay</a:t>
            </a:r>
          </a:p>
          <a:p>
            <a:pPr marL="341313" indent="-341313" fontAlgn="auto">
              <a:spcBef>
                <a:spcPts val="800"/>
              </a:spcBef>
              <a:spcAft>
                <a:spcPts val="0"/>
              </a:spcAft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FFFF00"/>
                </a:solidFill>
                <a:latin typeface="Arial" charset="0"/>
              </a:rPr>
              <a:t>Do not critique ideas while brainstorming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3316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676400"/>
            <a:ext cx="4038600" cy="34591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ways to make it work:</a:t>
            </a:r>
          </a:p>
        </p:txBody>
      </p:sp>
      <p:pic>
        <p:nvPicPr>
          <p:cNvPr id="15363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981200"/>
            <a:ext cx="3886200" cy="2697163"/>
          </a:xfrm>
        </p:spPr>
      </p:pic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/>
              <a:t>Keep group of manageable size.</a:t>
            </a:r>
          </a:p>
          <a:p>
            <a:r>
              <a:rPr lang="en-US" altLang="en-US"/>
              <a:t>Try to avoid major rank disparities.</a:t>
            </a:r>
          </a:p>
          <a:p>
            <a:r>
              <a:rPr lang="en-US" altLang="en-US"/>
              <a:t>Diversity is good.</a:t>
            </a:r>
          </a:p>
          <a:p>
            <a:r>
              <a:rPr lang="en-US" altLang="en-US"/>
              <a:t>Keep time parameters.</a:t>
            </a:r>
          </a:p>
          <a:p>
            <a:r>
              <a:rPr lang="en-US" altLang="en-US"/>
              <a:t>Have a good record keeper.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Devil’s Advocate</a:t>
            </a:r>
          </a:p>
        </p:txBody>
      </p:sp>
      <p:pic>
        <p:nvPicPr>
          <p:cNvPr id="16387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362200"/>
            <a:ext cx="1809750" cy="2533650"/>
          </a:xfrm>
        </p:spPr>
      </p:pic>
      <p:sp>
        <p:nvSpPr>
          <p:cNvPr id="1638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/>
          <a:p>
            <a:pPr eaLnBrk="1" hangingPunct="1"/>
            <a:r>
              <a:rPr lang="en-US" altLang="en-US"/>
              <a:t>A person who takes an opposite position and who questions the accepted assumptions.</a:t>
            </a:r>
          </a:p>
          <a:p>
            <a:pPr eaLnBrk="1" hangingPunct="1"/>
            <a:r>
              <a:rPr lang="en-US" altLang="en-US"/>
              <a:t>Tries to prove opposite conclusions.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1390</Words>
  <Application>Microsoft Office PowerPoint</Application>
  <PresentationFormat>On-screen Show (4:3)</PresentationFormat>
  <Paragraphs>287</Paragraphs>
  <Slides>45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Calibri</vt:lpstr>
      <vt:lpstr>Times New Roman</vt:lpstr>
      <vt:lpstr>Wingdings</vt:lpstr>
      <vt:lpstr>Office Theme</vt:lpstr>
      <vt:lpstr>1_Office Theme</vt:lpstr>
      <vt:lpstr>Analytic Tools</vt:lpstr>
      <vt:lpstr>The best intelligence collection in the world is a failure without good analysis.</vt:lpstr>
      <vt:lpstr>Three Basic Analytical Factors</vt:lpstr>
      <vt:lpstr>These 3 factors are not linear, but build on each other.</vt:lpstr>
      <vt:lpstr>Five analytical techniques that can help:</vt:lpstr>
      <vt:lpstr>Source for Analysis</vt:lpstr>
      <vt:lpstr>Brainstorming</vt:lpstr>
      <vt:lpstr>Some ways to make it work:</vt:lpstr>
      <vt:lpstr>Devil’s Advocate</vt:lpstr>
      <vt:lpstr>Tools  for Devil’s Advocates:</vt:lpstr>
      <vt:lpstr>Red Team Analysis</vt:lpstr>
      <vt:lpstr>Red Teams</vt:lpstr>
      <vt:lpstr>Link &amp; Network Analysis</vt:lpstr>
      <vt:lpstr>             Association Matrix</vt:lpstr>
      <vt:lpstr>              Association Matrix</vt:lpstr>
      <vt:lpstr>           ACTIVITIES  MATRIX</vt:lpstr>
      <vt:lpstr>            ACTIVITIES  MATRIX</vt:lpstr>
      <vt:lpstr>              LINK DIAGRAMS</vt:lpstr>
      <vt:lpstr>Link Diagram</vt:lpstr>
      <vt:lpstr>         Link Diagram Graphics</vt:lpstr>
      <vt:lpstr>           Link Diagram Graphics</vt:lpstr>
      <vt:lpstr>           Link Diagram Graphics 2</vt:lpstr>
      <vt:lpstr>Steps In Building a Link Diagram</vt:lpstr>
      <vt:lpstr>Form of link diagram</vt:lpstr>
      <vt:lpstr>Network diagram</vt:lpstr>
      <vt:lpstr>Target &amp; association matrix</vt:lpstr>
      <vt:lpstr>END RESULT</vt:lpstr>
      <vt:lpstr>Analysis of Competing Hypotheses</vt:lpstr>
      <vt:lpstr>What does ACH do?</vt:lpstr>
      <vt:lpstr>Analysis of Competing Hypotheses 2</vt:lpstr>
      <vt:lpstr>Step 1: Developing Hypotheses</vt:lpstr>
      <vt:lpstr>Key Assumption Check 1</vt:lpstr>
      <vt:lpstr>Key Assumption Check 2</vt:lpstr>
      <vt:lpstr>Key Assumption Check 3</vt:lpstr>
      <vt:lpstr>Step 2: Evidence</vt:lpstr>
      <vt:lpstr>Evaluating Evidence</vt:lpstr>
      <vt:lpstr>Evaluating Evidence 2</vt:lpstr>
      <vt:lpstr>Evaluating Evidence 3</vt:lpstr>
      <vt:lpstr>Step 3: Evidence + Hypotheses</vt:lpstr>
      <vt:lpstr>Balancing Evidence</vt:lpstr>
      <vt:lpstr>Step 4: Refine Matrix</vt:lpstr>
      <vt:lpstr>Easy Working Example</vt:lpstr>
      <vt:lpstr>Steps 5-8: Conclusions &amp; Forecasts</vt:lpstr>
      <vt:lpstr>Issues with ACH</vt:lpstr>
      <vt:lpstr>Questions &amp; Discussion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cline</dc:creator>
  <cp:lastModifiedBy>Eunice</cp:lastModifiedBy>
  <cp:revision>77</cp:revision>
  <dcterms:created xsi:type="dcterms:W3CDTF">2011-12-20T03:22:18Z</dcterms:created>
  <dcterms:modified xsi:type="dcterms:W3CDTF">2020-04-15T05:16:29Z</dcterms:modified>
</cp:coreProperties>
</file>