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A1C29-123C-4280-B6B2-5A652196377A}" v="163" dt="2019-05-29T02:30:50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5833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60BC-253C-4771-A2AF-AF36E1926CD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60BA9-FBE0-4370-8CAE-FFF903D5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E078AB-771D-464B-ABF2-71F29A7FB0F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33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CB6E4A-B76B-4959-BBFD-3DD91E4A61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69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313134-132D-42EB-A466-9821E64455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10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054615-0361-4236-8AFB-5418775BA82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15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936EF5-86B8-4D3A-86DC-C57A830FE75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7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A3CE83-5DA2-477A-9D46-046986FA92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18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77A-8AEB-4F9E-919E-201CF6283D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4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3AE529-3C20-4522-9E13-D57A0191BD0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6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09D603-F536-4FE1-80ED-40B6DB1435A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79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FAF08D-224A-42AE-A79A-82431EC137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7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5E4E0-5926-45F7-9769-1E894E8A02C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76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32811D-EADA-46A0-A498-D6F6F61F69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2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68CACC-8828-47E9-8768-3D730A7185B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4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81C3-5826-405B-9BEE-1B326348433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2B6D-8A1E-4215-8D45-F6C44B45D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4A99-3131-43EA-86A8-AF0E66016E0C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41F7-A416-4115-9A26-7E09EA968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1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D8DA-9F9E-445F-914D-2CD61BAFA24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21FBB-9C14-4C07-8DD1-07D11936B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03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0C7A-9E65-4A5E-BD0A-E99FA4DD32F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85C-E54D-4A12-936D-D3A9864E9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77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E2EB-A5BD-4C6C-84E2-0E1907D6EC3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9D61-EAFB-4B52-B375-4A518E76B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8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391B-52DA-4861-B24F-21DD3510DF42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B949-9DE3-4D61-A8A0-8C1B519E6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8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4B8F-EBBC-409B-9E71-4C2CE2C99C8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6603-B6E9-4851-9BA5-6D447DEE49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E3C-DC23-4BD9-A668-B1D457D3F01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4298-DD12-4F2A-BC99-77997E13A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83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390-68C6-4352-85BE-7F9160E6815B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0A62-313E-4D3E-9338-8CCA21571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33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3610-2169-4DB2-89B9-2776E2A134F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EBC0-42FD-496D-AE48-8310E9AE7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457B-9B89-474D-997D-F860953A9BC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72E3-4B55-45B6-B05F-AD6EC20F6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5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581A1-99FD-40A0-A166-30820E49AEC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C7A123-162D-42E7-A1B5-383FDE65A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13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Competing Hypotheses</a:t>
            </a:r>
          </a:p>
        </p:txBody>
      </p:sp>
      <p:pic>
        <p:nvPicPr>
          <p:cNvPr id="22531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1" y="2057400"/>
            <a:ext cx="3243263" cy="3505200"/>
          </a:xfrm>
        </p:spPr>
      </p:pic>
    </p:spTree>
    <p:extLst>
      <p:ext uri="{BB962C8B-B14F-4D97-AF65-F5344CB8AC3E}">
        <p14:creationId xmlns:p14="http://schemas.microsoft.com/office/powerpoint/2010/main" val="55477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Balancing Evidence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/>
              <a:t>Identify items that have the greatest impact</a:t>
            </a:r>
          </a:p>
          <a:p>
            <a:pPr lvl="1"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Are the biggest inconsistencies from a single source or single INT </a:t>
            </a:r>
            <a:r>
              <a:rPr lang="en-GB" altLang="en-US">
                <a:solidFill>
                  <a:srgbClr val="FFFF00"/>
                </a:solidFill>
              </a:rPr>
              <a:t>(Intelligence disciplines)</a:t>
            </a:r>
            <a:r>
              <a:rPr lang="en-GB" altLang="en-US">
                <a:solidFill>
                  <a:srgbClr val="FF0000"/>
                </a:solidFill>
              </a:rPr>
              <a:t> </a:t>
            </a:r>
            <a:r>
              <a:rPr lang="en-GB" altLang="en-US"/>
              <a:t>?</a:t>
            </a:r>
          </a:p>
          <a:p>
            <a:pPr lvl="1"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Are there changes over time? </a:t>
            </a:r>
            <a:endParaRPr lang="en-GB" altLang="en-US">
              <a:solidFill>
                <a:srgbClr val="FF0000"/>
              </a:solidFill>
            </a:endParaRPr>
          </a:p>
          <a:p>
            <a:pPr lvl="1"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Is there any definitive evidence? </a:t>
            </a:r>
          </a:p>
          <a:p>
            <a:pPr lvl="1"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What is the credibility, reliability and relevance of the sources?</a:t>
            </a:r>
          </a:p>
          <a:p>
            <a:pPr lvl="1" eaLnBrk="1" hangingPunct="1">
              <a:lnSpc>
                <a:spcPct val="84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What are the consequences if the critical items </a:t>
            </a:r>
            <a:r>
              <a:rPr lang="en-GB" altLang="en-US">
                <a:solidFill>
                  <a:srgbClr val="FFFF00"/>
                </a:solidFill>
              </a:rPr>
              <a:t>(evidence) </a:t>
            </a:r>
            <a:r>
              <a:rPr lang="en-GB" altLang="en-US"/>
              <a:t>are wrong?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17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4: Refine Matrix</a:t>
            </a:r>
          </a:p>
        </p:txBody>
      </p:sp>
      <p:pic>
        <p:nvPicPr>
          <p:cNvPr id="43011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795464"/>
            <a:ext cx="7646988" cy="4681537"/>
          </a:xfrm>
        </p:spPr>
      </p:pic>
    </p:spTree>
    <p:extLst>
      <p:ext uri="{BB962C8B-B14F-4D97-AF65-F5344CB8AC3E}">
        <p14:creationId xmlns:p14="http://schemas.microsoft.com/office/powerpoint/2010/main" val="287042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Easy Working Example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5060" name="Picture 2" descr="Evidence and hypotheses in a matrix format.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324100"/>
            <a:ext cx="8069263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97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5-8: Conclusions &amp; Forecasts</a:t>
            </a:r>
          </a:p>
        </p:txBody>
      </p:sp>
      <p:pic>
        <p:nvPicPr>
          <p:cNvPr id="46083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862263"/>
            <a:ext cx="2286000" cy="2000250"/>
          </a:xfrm>
        </p:spPr>
      </p:pic>
    </p:spTree>
    <p:extLst>
      <p:ext uri="{BB962C8B-B14F-4D97-AF65-F5344CB8AC3E}">
        <p14:creationId xmlns:p14="http://schemas.microsoft.com/office/powerpoint/2010/main" val="306071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 with 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Can be time-consuming</a:t>
            </a:r>
          </a:p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Can require exacting language in developing hypotheses </a:t>
            </a:r>
            <a:r>
              <a:rPr lang="en-GB" dirty="0">
                <a:solidFill>
                  <a:srgbClr val="FFFF00"/>
                </a:solidFill>
              </a:rPr>
              <a:t>(very precise language/clear the way you state your hypotheses)</a:t>
            </a:r>
          </a:p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Can lead to over-confidence in numbers </a:t>
            </a:r>
            <a:r>
              <a:rPr lang="en-GB" dirty="0">
                <a:solidFill>
                  <a:srgbClr val="FFFF00"/>
                </a:solidFill>
              </a:rPr>
              <a:t>(too much reliance on the numbers generated by the matrix)</a:t>
            </a:r>
          </a:p>
          <a:p>
            <a:pPr algn="ctr" eaLnBrk="1" fontAlgn="auto" hangingPunct="1">
              <a:lnSpc>
                <a:spcPct val="84000"/>
              </a:lnSpc>
              <a:spcAft>
                <a:spcPts val="0"/>
              </a:spcAft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u="sng" dirty="0"/>
          </a:p>
          <a:p>
            <a:pPr algn="ctr" eaLnBrk="1" fontAlgn="auto" hangingPunct="1">
              <a:lnSpc>
                <a:spcPct val="84000"/>
              </a:lnSpc>
              <a:spcAft>
                <a:spcPts val="0"/>
              </a:spcAft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ACH is an aid to judgment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8132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2133600"/>
            <a:ext cx="4114800" cy="3124200"/>
          </a:xfrm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24001" y="90489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000000"/>
                </a:solidFill>
                <a:cs typeface="Times New Roman" panose="02020603050405020304" pitchFamily="18" charset="0"/>
              </a:rPr>
              <a:t>be</a:t>
            </a:r>
            <a:endParaRPr lang="en-US" alt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 &amp; Discussion</a:t>
            </a:r>
          </a:p>
        </p:txBody>
      </p:sp>
      <p:pic>
        <p:nvPicPr>
          <p:cNvPr id="57347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030538"/>
            <a:ext cx="5435454" cy="3302793"/>
          </a:xfrm>
        </p:spPr>
      </p:pic>
    </p:spTree>
    <p:extLst>
      <p:ext uri="{BB962C8B-B14F-4D97-AF65-F5344CB8AC3E}">
        <p14:creationId xmlns:p14="http://schemas.microsoft.com/office/powerpoint/2010/main" val="61488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/>
              <a:t>What does ACH do?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/>
              <a:t>Reduces biases</a:t>
            </a:r>
          </a:p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/>
              <a:t>Spurs new ideas </a:t>
            </a:r>
          </a:p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FF00"/>
                </a:solidFill>
              </a:rPr>
              <a:t>Stimulates systematically considering evidence (frame work to objectively consider all the evidence)-  it’s structured tool that help you consider all the evidence)</a:t>
            </a:r>
          </a:p>
          <a:p>
            <a:pPr lvl="1"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Can help detect denial and deception</a:t>
            </a:r>
          </a:p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/>
              <a:t>Emphasizes diagnostic evidence </a:t>
            </a:r>
            <a:r>
              <a:rPr lang="en-GB" sz="2800" dirty="0">
                <a:solidFill>
                  <a:srgbClr val="FFFF00"/>
                </a:solidFill>
              </a:rPr>
              <a:t>(evidence that support some hypotheses but not other) make you realize which evidence support some hypotheses but other.</a:t>
            </a:r>
          </a:p>
          <a:p>
            <a:pPr lvl="1"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Often overlooked in intuitive analysis </a:t>
            </a:r>
            <a:r>
              <a:rPr lang="en-GB" dirty="0">
                <a:solidFill>
                  <a:srgbClr val="FFFF00"/>
                </a:solidFill>
              </a:rPr>
              <a:t>(not using structured tools)</a:t>
            </a:r>
          </a:p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/>
              <a:t>Assists in developing collection </a:t>
            </a:r>
          </a:p>
          <a:p>
            <a:pPr eaLnBrk="1" fontAlgn="auto" hangingPunct="1"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/>
              <a:t>Provides a record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8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 of Competing Hypotheses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Generate hypotheses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List significant evidence &amp; arguments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Test </a:t>
            </a:r>
            <a:r>
              <a:rPr lang="en-GB" dirty="0">
                <a:solidFill>
                  <a:srgbClr val="FFFF00"/>
                </a:solidFill>
              </a:rPr>
              <a:t>(Compare) </a:t>
            </a:r>
            <a:r>
              <a:rPr lang="en-GB" dirty="0"/>
              <a:t>evidence against each hypothesis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Refine </a:t>
            </a:r>
            <a:r>
              <a:rPr lang="en-GB" dirty="0">
                <a:solidFill>
                  <a:srgbClr val="FFFF00"/>
                </a:solidFill>
              </a:rPr>
              <a:t>(Update) </a:t>
            </a:r>
            <a:r>
              <a:rPr lang="en-GB" dirty="0"/>
              <a:t>matrix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Evaluate each hypothesis/draw tentative conclusions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+mj-lt"/>
              <a:buAutoNum type="arabicPeriod" startAt="6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Sensitivity assessment </a:t>
            </a:r>
            <a:r>
              <a:rPr lang="en-GB" dirty="0">
                <a:solidFill>
                  <a:srgbClr val="FFFF00"/>
                </a:solidFill>
              </a:rPr>
              <a:t>(Taking a look at most contradictory evidence /seeing how reliable the evidence is/Re-sorting)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 startAt="6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Report conclusions </a:t>
            </a:r>
          </a:p>
          <a:p>
            <a:pPr marL="531813" indent="-531813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 startAt="6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GB" dirty="0"/>
              <a:t>Forecast future developments</a:t>
            </a:r>
            <a:endParaRPr lang="en-GB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9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1: Developing Hypotheses</a:t>
            </a:r>
          </a:p>
        </p:txBody>
      </p:sp>
      <p:pic>
        <p:nvPicPr>
          <p:cNvPr id="2867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86000"/>
            <a:ext cx="2814638" cy="2516188"/>
          </a:xfrm>
        </p:spPr>
      </p:pic>
      <p:sp>
        <p:nvSpPr>
          <p:cNvPr id="2867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5638800" cy="52578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/>
              <a:t>Brainstorming works best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/>
              <a:t>Hypotheses must be: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Mutually exclusive </a:t>
            </a:r>
            <a:r>
              <a:rPr lang="en-GB" altLang="en-US">
                <a:solidFill>
                  <a:srgbClr val="FFFF00"/>
                </a:solidFill>
              </a:rPr>
              <a:t>(</a:t>
            </a:r>
            <a:r>
              <a:rPr lang="en-US" altLang="en-US">
                <a:solidFill>
                  <a:srgbClr val="FFFF00"/>
                </a:solidFill>
              </a:rPr>
              <a:t>None of these hypotheses are the same or can be true at the same time</a:t>
            </a:r>
            <a:r>
              <a:rPr lang="en-GB" altLang="en-US">
                <a:solidFill>
                  <a:srgbClr val="FFFF00"/>
                </a:solidFill>
              </a:rPr>
              <a:t>)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Collectively exhaustive </a:t>
            </a:r>
            <a:r>
              <a:rPr lang="en-GB" altLang="en-US">
                <a:solidFill>
                  <a:srgbClr val="FFFF00"/>
                </a:solidFill>
              </a:rPr>
              <a:t>(consider all the possibilities)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Relevant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Testable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Simple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3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2: Evidence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/>
              <a:t>Gather and list significant evidence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Includes all “INTs”:</a:t>
            </a:r>
            <a:r>
              <a:rPr lang="en-US" altLang="en-US"/>
              <a:t> </a:t>
            </a:r>
            <a:r>
              <a:rPr lang="en-US" altLang="en-US">
                <a:solidFill>
                  <a:srgbClr val="FFFF00"/>
                </a:solidFill>
              </a:rPr>
              <a:t>(Intelligence disciplines</a:t>
            </a:r>
            <a:r>
              <a:rPr lang="en-GB" altLang="en-US">
                <a:solidFill>
                  <a:srgbClr val="FFFF00"/>
                </a:solidFill>
              </a:rPr>
              <a:t>) </a:t>
            </a:r>
            <a:r>
              <a:rPr lang="en-GB" altLang="en-US"/>
              <a:t>Signals, Human, Open Source, etc.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Identify any assumptions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Think about what is missing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  <p:pic>
        <p:nvPicPr>
          <p:cNvPr id="30724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8014" y="2938463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26505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5867400" cy="4800600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 b="1"/>
              <a:t>Evaluate evidence based on 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Relevance of information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Credibility of information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Reliability of information (sources</a:t>
            </a:r>
            <a:endParaRPr lang="en-GB" altLang="en-US">
              <a:solidFill>
                <a:srgbClr val="FF0000"/>
              </a:solidFill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 b="1"/>
              <a:t>If not relevant, not evidence</a:t>
            </a:r>
            <a:r>
              <a:rPr lang="ar-IQ" altLang="en-US" sz="2400" b="1"/>
              <a:t>         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ar-IQ" altLang="en-US" sz="2400" b="1"/>
              <a:t> </a:t>
            </a:r>
            <a:r>
              <a:rPr lang="en-GB" altLang="en-US" sz="2400" b="1"/>
              <a:t>If working on multiple hypotheses for one intelligence problem, may be relevant to some and not to others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ar-IQ" altLang="en-US" sz="2400" b="1"/>
              <a:t> </a:t>
            </a:r>
            <a:r>
              <a:rPr lang="en-GB" altLang="en-US" sz="2400" b="1"/>
              <a:t>Can be directly or indirectly relevant</a:t>
            </a:r>
            <a:endParaRPr lang="en-US" altLang="en-US" sz="2400"/>
          </a:p>
        </p:txBody>
      </p:sp>
      <p:pic>
        <p:nvPicPr>
          <p:cNvPr id="32772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1" y="2819401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25273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 2</a:t>
            </a:r>
          </a:p>
        </p:txBody>
      </p:sp>
      <p:pic>
        <p:nvPicPr>
          <p:cNvPr id="34819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514601"/>
            <a:ext cx="2628900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Motive (Reason) To Lie? </a:t>
            </a:r>
            <a:endParaRPr lang="en-GB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Possibility Of Deception?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Obvious Errors In Reporting?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Is Information Corroborated? </a:t>
            </a:r>
            <a:r>
              <a:rPr lang="en-GB" b="1" dirty="0">
                <a:solidFill>
                  <a:srgbClr val="FFFF00"/>
                </a:solidFill>
              </a:rPr>
              <a:t>(do multiple sources say the same thing)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Did Collectors/Users Introduce Bias? </a:t>
            </a:r>
            <a:r>
              <a:rPr lang="en-GB" b="1" dirty="0">
                <a:solidFill>
                  <a:srgbClr val="FFFF00"/>
                </a:solidFill>
              </a:rPr>
              <a:t>(the initial interpretation of data, did they put their own judgements, or bias)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 3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5334000" cy="4525963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400" b="1"/>
              <a:t>Evaluate evidence based on 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Relevance of information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Credibility of information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/>
              <a:t>Reliability of information (sources</a:t>
            </a:r>
            <a:r>
              <a:rPr lang="en-GB" altLang="en-US">
                <a:solidFill>
                  <a:srgbClr val="FFFF00"/>
                </a:solidFill>
              </a:rPr>
              <a:t>/ collection methods/whether the source have access to the information</a:t>
            </a:r>
            <a:r>
              <a:rPr lang="en-GB" altLang="en-US" sz="1200">
                <a:solidFill>
                  <a:srgbClr val="FFFF00"/>
                </a:solidFill>
              </a:rPr>
              <a:t>)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/>
          </a:p>
        </p:txBody>
      </p:sp>
      <p:pic>
        <p:nvPicPr>
          <p:cNvPr id="36868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2400" y="1905001"/>
            <a:ext cx="1885950" cy="2428875"/>
          </a:xfrm>
        </p:spPr>
      </p:pic>
    </p:spTree>
    <p:extLst>
      <p:ext uri="{BB962C8B-B14F-4D97-AF65-F5344CB8AC3E}">
        <p14:creationId xmlns:p14="http://schemas.microsoft.com/office/powerpoint/2010/main" val="25663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3: Evidence + Hypotheses</a:t>
            </a:r>
          </a:p>
        </p:txBody>
      </p:sp>
      <p:pic>
        <p:nvPicPr>
          <p:cNvPr id="3891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2057401"/>
            <a:ext cx="1962150" cy="2333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341313" indent="-341313" eaLnBrk="1" fontAlgn="auto" hangingPunct="1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kern="0" dirty="0">
                <a:solidFill>
                  <a:srgbClr val="FFFF00"/>
                </a:solidFill>
              </a:rPr>
              <a:t>Consider how each item of evidence relates to each hypothesis</a:t>
            </a:r>
          </a:p>
          <a:p>
            <a:pPr marL="341313" indent="-341313" eaLnBrk="1" fontAlgn="auto" hangingPunct="1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kern="0" dirty="0">
                <a:solidFill>
                  <a:srgbClr val="FFFF00"/>
                </a:solidFill>
              </a:rPr>
              <a:t>Determine how consistent each item of evidence is with each hypothesis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263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530</Words>
  <Application>Microsoft Office PowerPoint</Application>
  <PresentationFormat>Widescreen</PresentationFormat>
  <Paragraphs>85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Analysis of Competing Hypotheses</vt:lpstr>
      <vt:lpstr>What does ACH do?</vt:lpstr>
      <vt:lpstr>Analysis of Competing Hypotheses 2</vt:lpstr>
      <vt:lpstr>Step 1: Developing Hypotheses</vt:lpstr>
      <vt:lpstr>Step 2: Evidence</vt:lpstr>
      <vt:lpstr>Evaluating Evidence</vt:lpstr>
      <vt:lpstr>Evaluating Evidence 2</vt:lpstr>
      <vt:lpstr>Evaluating Evidence 3</vt:lpstr>
      <vt:lpstr>Step 3: Evidence + Hypotheses</vt:lpstr>
      <vt:lpstr>Balancing Evidence</vt:lpstr>
      <vt:lpstr>Step 4: Refine Matrix</vt:lpstr>
      <vt:lpstr>Easy Working Example</vt:lpstr>
      <vt:lpstr>Steps 5-8: Conclusions &amp; Forecasts</vt:lpstr>
      <vt:lpstr>Issues with ACH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cline</dc:creator>
  <cp:lastModifiedBy>Eunice</cp:lastModifiedBy>
  <cp:revision>3</cp:revision>
  <dcterms:created xsi:type="dcterms:W3CDTF">2017-05-30T02:40:51Z</dcterms:created>
  <dcterms:modified xsi:type="dcterms:W3CDTF">2020-04-15T05:16:05Z</dcterms:modified>
</cp:coreProperties>
</file>