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2" r:id="rId3"/>
    <p:sldId id="257" r:id="rId4"/>
    <p:sldId id="275" r:id="rId5"/>
    <p:sldId id="258" r:id="rId6"/>
    <p:sldId id="259" r:id="rId7"/>
    <p:sldId id="260" r:id="rId8"/>
    <p:sldId id="261" r:id="rId9"/>
    <p:sldId id="263" r:id="rId10"/>
    <p:sldId id="276" r:id="rId11"/>
    <p:sldId id="264" r:id="rId12"/>
    <p:sldId id="265" r:id="rId13"/>
    <p:sldId id="277" r:id="rId14"/>
    <p:sldId id="266" r:id="rId15"/>
    <p:sldId id="267" r:id="rId16"/>
    <p:sldId id="268" r:id="rId17"/>
    <p:sldId id="278" r:id="rId18"/>
    <p:sldId id="270" r:id="rId19"/>
    <p:sldId id="269"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F2C9C-F1B0-429B-8F13-E7622132AB9E}"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F29A4-A86C-410E-97FD-937D3F012D51}" type="slidenum">
              <a:rPr lang="en-US" smtClean="0"/>
              <a:t>‹#›</a:t>
            </a:fld>
            <a:endParaRPr lang="en-US"/>
          </a:p>
        </p:txBody>
      </p:sp>
    </p:spTree>
    <p:extLst>
      <p:ext uri="{BB962C8B-B14F-4D97-AF65-F5344CB8AC3E}">
        <p14:creationId xmlns:p14="http://schemas.microsoft.com/office/powerpoint/2010/main" val="128222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reakingprecedent.wikifoundry.com/search/everything/Anzaldua?contains=Anzaldua" TargetMode="External"/><Relationship Id="rId2" Type="http://schemas.openxmlformats.org/officeDocument/2006/relationships/hyperlink" Target="http://breakingprecedent.wikifoundry.com/page/Coatlicue" TargetMode="External"/><Relationship Id="rId1" Type="http://schemas.openxmlformats.org/officeDocument/2006/relationships/slideLayout" Target="../slideLayouts/slideLayout2.xml"/><Relationship Id="rId4" Type="http://schemas.openxmlformats.org/officeDocument/2006/relationships/hyperlink" Target="http://breakingprecedent.wikifoundry.com/search/everything/Aztec?contains=Azte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newstaco.com/2013/09/26/what-are-curanderos-in-hispanic-cultures/" TargetMode="External"/><Relationship Id="rId2" Type="http://schemas.openxmlformats.org/officeDocument/2006/relationships/hyperlink" Target="http://www.cancer.org/treatment/treatmentsandsideeffects/complementaryandalternativemedicine/mindbodyandspirit/curanderism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mguillermo.com/curanderismo.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B0F0"/>
                </a:solidFill>
              </a:rPr>
              <a:t>Week 11</a:t>
            </a:r>
            <a:br>
              <a:rPr lang="en-US" b="1" dirty="0" smtClean="0">
                <a:solidFill>
                  <a:srgbClr val="00B0F0"/>
                </a:solidFill>
              </a:rPr>
            </a:br>
            <a:r>
              <a:rPr lang="en-US" b="1" dirty="0" smtClean="0">
                <a:solidFill>
                  <a:srgbClr val="00B0F0"/>
                </a:solidFill>
              </a:rPr>
              <a:t>Class Lecture</a:t>
            </a:r>
            <a:endParaRPr lang="en-US" b="1" dirty="0">
              <a:solidFill>
                <a:srgbClr val="00B0F0"/>
              </a:solidFill>
            </a:endParaRPr>
          </a:p>
        </p:txBody>
      </p:sp>
      <p:sp>
        <p:nvSpPr>
          <p:cNvPr id="3" name="Subtitle 2"/>
          <p:cNvSpPr>
            <a:spLocks noGrp="1"/>
          </p:cNvSpPr>
          <p:nvPr>
            <p:ph type="subTitle" idx="1"/>
          </p:nvPr>
        </p:nvSpPr>
        <p:spPr>
          <a:xfrm>
            <a:off x="1154954" y="4777380"/>
            <a:ext cx="10301171" cy="861420"/>
          </a:xfrm>
        </p:spPr>
        <p:txBody>
          <a:bodyPr>
            <a:noAutofit/>
          </a:bodyPr>
          <a:lstStyle/>
          <a:p>
            <a:r>
              <a:rPr lang="en-US" sz="3600" b="1" dirty="0" smtClean="0"/>
              <a:t>Lived spirituality and conscientizacion</a:t>
            </a:r>
            <a:endParaRPr lang="en-US" sz="3600" b="1" dirty="0"/>
          </a:p>
        </p:txBody>
      </p:sp>
    </p:spTree>
    <p:extLst>
      <p:ext uri="{BB962C8B-B14F-4D97-AF65-F5344CB8AC3E}">
        <p14:creationId xmlns:p14="http://schemas.microsoft.com/office/powerpoint/2010/main" val="321145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GLORIA ANZALDÚA</a:t>
            </a:r>
            <a:endParaRPr lang="en-US" dirty="0"/>
          </a:p>
        </p:txBody>
      </p:sp>
      <p:sp>
        <p:nvSpPr>
          <p:cNvPr id="3" name="Subtitle 2"/>
          <p:cNvSpPr>
            <a:spLocks noGrp="1"/>
          </p:cNvSpPr>
          <p:nvPr>
            <p:ph type="subTitle" idx="1"/>
          </p:nvPr>
        </p:nvSpPr>
        <p:spPr>
          <a:xfrm>
            <a:off x="1154955" y="4777380"/>
            <a:ext cx="9409882" cy="1327998"/>
          </a:xfrm>
        </p:spPr>
        <p:txBody>
          <a:bodyPr>
            <a:normAutofit/>
          </a:bodyPr>
          <a:lstStyle/>
          <a:p>
            <a:r>
              <a:rPr lang="en-US" sz="2800" dirty="0" smtClean="0"/>
              <a:t>THE HEALING POWER OF WORDS AND CULTURE</a:t>
            </a:r>
            <a:endParaRPr lang="en-US" sz="2800" dirty="0"/>
          </a:p>
          <a:p>
            <a:r>
              <a:rPr lang="en-US" sz="2800" dirty="0" smtClean="0"/>
              <a:t>THIRD WORLD FEMINISM FROM THE BORDERLANDS</a:t>
            </a:r>
            <a:endParaRPr lang="en-US" sz="2800" dirty="0"/>
          </a:p>
        </p:txBody>
      </p:sp>
    </p:spTree>
    <p:extLst>
      <p:ext uri="{BB962C8B-B14F-4D97-AF65-F5344CB8AC3E}">
        <p14:creationId xmlns:p14="http://schemas.microsoft.com/office/powerpoint/2010/main" val="89513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charset="0"/>
                <a:ea typeface="Times New Roman" charset="0"/>
                <a:cs typeface="Times New Roman" charset="0"/>
              </a:rPr>
              <a:t>Gloria </a:t>
            </a:r>
            <a:r>
              <a:rPr lang="en-US" dirty="0" err="1" smtClean="0">
                <a:latin typeface="Times New Roman" charset="0"/>
                <a:ea typeface="Times New Roman" charset="0"/>
                <a:cs typeface="Times New Roman" charset="0"/>
              </a:rPr>
              <a:t>Anzaldúa</a:t>
            </a:r>
            <a:r>
              <a:rPr lang="en-US" dirty="0" smtClean="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838200" y="1797631"/>
            <a:ext cx="3613082" cy="4334612"/>
          </a:xfrm>
          <a:prstGeom prst="rect">
            <a:avLst/>
          </a:prstGeom>
        </p:spPr>
      </p:pic>
      <p:sp>
        <p:nvSpPr>
          <p:cNvPr id="7" name="TextBox 6"/>
          <p:cNvSpPr txBox="1"/>
          <p:nvPr/>
        </p:nvSpPr>
        <p:spPr>
          <a:xfrm>
            <a:off x="5029200" y="1789732"/>
            <a:ext cx="6477000" cy="4524316"/>
          </a:xfrm>
          <a:prstGeom prst="rect">
            <a:avLst/>
          </a:prstGeom>
          <a:noFill/>
        </p:spPr>
        <p:txBody>
          <a:bodyPr wrap="square" rtlCol="0">
            <a:spAutoFit/>
          </a:bodyPr>
          <a:lstStyle/>
          <a:p>
            <a:pPr marL="285750" indent="-285750">
              <a:buFont typeface="Arial"/>
              <a:buChar char="•"/>
            </a:pPr>
            <a:r>
              <a:rPr lang="en-US" dirty="0" smtClean="0"/>
              <a:t>a </a:t>
            </a:r>
            <a:r>
              <a:rPr lang="en-US" dirty="0"/>
              <a:t>self-described </a:t>
            </a:r>
            <a:r>
              <a:rPr lang="en-US" dirty="0" smtClean="0"/>
              <a:t>“</a:t>
            </a:r>
            <a:r>
              <a:rPr lang="en-US" dirty="0" smtClean="0"/>
              <a:t>C</a:t>
            </a:r>
            <a:r>
              <a:rPr lang="en-US" dirty="0" smtClean="0"/>
              <a:t>hicana </a:t>
            </a:r>
            <a:r>
              <a:rPr lang="en-US" dirty="0"/>
              <a:t>dyke-feminist, </a:t>
            </a:r>
            <a:r>
              <a:rPr lang="en-US" dirty="0" err="1"/>
              <a:t>tejana</a:t>
            </a:r>
            <a:r>
              <a:rPr lang="en-US" dirty="0"/>
              <a:t> </a:t>
            </a:r>
            <a:r>
              <a:rPr lang="en-US" dirty="0" err="1"/>
              <a:t>patlache</a:t>
            </a:r>
            <a:r>
              <a:rPr lang="en-US" dirty="0"/>
              <a:t> poet, writer, and cultural theorist." </a:t>
            </a:r>
          </a:p>
          <a:p>
            <a:pPr marL="285750" indent="-285750">
              <a:buFont typeface="Arial"/>
              <a:buChar char="•"/>
            </a:pPr>
            <a:r>
              <a:rPr lang="en-US" dirty="0" smtClean="0"/>
              <a:t>born </a:t>
            </a:r>
            <a:r>
              <a:rPr lang="en-US" dirty="0"/>
              <a:t>to sharecropper/field-worker parents on September 26th, 1942 in South Texas Rio Grande Valley. </a:t>
            </a:r>
          </a:p>
          <a:p>
            <a:pPr marL="285750" indent="-285750">
              <a:buFont typeface="Arial"/>
              <a:buChar char="•"/>
            </a:pPr>
            <a:r>
              <a:rPr lang="en-US" dirty="0" smtClean="0"/>
              <a:t>B.A</a:t>
            </a:r>
            <a:r>
              <a:rPr lang="en-US" dirty="0"/>
              <a:t>. in English, Art, and Secondary Education from Pan American University. She then earned an M.A. in English and Education from the University of Texas. </a:t>
            </a:r>
          </a:p>
          <a:p>
            <a:pPr marL="285750" indent="-285750">
              <a:buFont typeface="Arial"/>
              <a:buChar char="•"/>
            </a:pPr>
            <a:r>
              <a:rPr lang="en-US" dirty="0"/>
              <a:t>A</a:t>
            </a:r>
            <a:r>
              <a:rPr lang="en-US" dirty="0" smtClean="0"/>
              <a:t>wards </a:t>
            </a:r>
            <a:r>
              <a:rPr lang="en-US" dirty="0"/>
              <a:t>for her work, such as the Lambda Lesbian Small Book Press Award for </a:t>
            </a:r>
            <a:r>
              <a:rPr lang="en-US" dirty="0" err="1"/>
              <a:t>Haciendo</a:t>
            </a:r>
            <a:r>
              <a:rPr lang="en-US" dirty="0"/>
              <a:t> Cara, an NEA Fiction Award, the Before Columbus Foundation American Book Award for This Bridge Called My Back, and the Sappho Award of Distinction.</a:t>
            </a:r>
          </a:p>
          <a:p>
            <a:pPr marL="285750" indent="-285750">
              <a:buFont typeface="Arial"/>
              <a:buChar char="•"/>
            </a:pPr>
            <a:r>
              <a:rPr lang="en-US" dirty="0"/>
              <a:t>Anzaldua died of diabetes complications on May 15, 2004.</a:t>
            </a:r>
          </a:p>
          <a:p>
            <a:endParaRPr lang="en-US" dirty="0"/>
          </a:p>
        </p:txBody>
      </p:sp>
    </p:spTree>
    <p:extLst>
      <p:ext uri="{BB962C8B-B14F-4D97-AF65-F5344CB8AC3E}">
        <p14:creationId xmlns:p14="http://schemas.microsoft.com/office/powerpoint/2010/main" val="11204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452718"/>
            <a:ext cx="9896089" cy="1400530"/>
          </a:xfrm>
        </p:spPr>
        <p:txBody>
          <a:bodyPr/>
          <a:lstStyle/>
          <a:p>
            <a:r>
              <a:rPr lang="en-US" b="1" dirty="0" smtClean="0">
                <a:solidFill>
                  <a:srgbClr val="FFFF00"/>
                </a:solidFill>
              </a:rPr>
              <a:t>Third World Feminism </a:t>
            </a:r>
            <a:endParaRPr lang="en-US" b="1" dirty="0">
              <a:solidFill>
                <a:srgbClr val="FFFF00"/>
              </a:solidFill>
            </a:endParaRPr>
          </a:p>
        </p:txBody>
      </p:sp>
      <p:sp>
        <p:nvSpPr>
          <p:cNvPr id="4" name="TextBox 3"/>
          <p:cNvSpPr txBox="1"/>
          <p:nvPr/>
        </p:nvSpPr>
        <p:spPr>
          <a:xfrm>
            <a:off x="354149" y="1460530"/>
            <a:ext cx="5638800" cy="4401205"/>
          </a:xfrm>
          <a:prstGeom prst="rect">
            <a:avLst/>
          </a:prstGeom>
          <a:noFill/>
        </p:spPr>
        <p:txBody>
          <a:bodyPr wrap="square" rtlCol="0">
            <a:spAutoFit/>
          </a:bodyPr>
          <a:lstStyle/>
          <a:p>
            <a:pPr marL="285750" indent="-285750">
              <a:buFont typeface="Arial"/>
              <a:buChar char="•"/>
            </a:pPr>
            <a:r>
              <a:rPr lang="en-US" sz="2800" dirty="0" smtClean="0"/>
              <a:t>The Bridge Called my Back </a:t>
            </a:r>
          </a:p>
          <a:p>
            <a:pPr marL="285750" indent="-285750">
              <a:buFont typeface="Arial"/>
              <a:buChar char="•"/>
            </a:pPr>
            <a:r>
              <a:rPr lang="en-US" sz="2800" dirty="0" err="1" smtClean="0"/>
              <a:t>Anzald</a:t>
            </a:r>
            <a:r>
              <a:rPr lang="en-US" sz="2800" dirty="0" err="1">
                <a:latin typeface="Times New Roman" charset="0"/>
                <a:ea typeface="Times New Roman" charset="0"/>
                <a:cs typeface="Times New Roman" charset="0"/>
              </a:rPr>
              <a:t>ú</a:t>
            </a:r>
            <a:r>
              <a:rPr lang="en-US" sz="2800" dirty="0" err="1" smtClean="0"/>
              <a:t>a’s</a:t>
            </a:r>
            <a:r>
              <a:rPr lang="en-US" sz="2800" dirty="0" smtClean="0"/>
              <a:t> </a:t>
            </a:r>
            <a:r>
              <a:rPr lang="en-US" sz="2800" dirty="0" smtClean="0"/>
              <a:t>writing moved entre </a:t>
            </a:r>
            <a:r>
              <a:rPr lang="en-US" sz="2800" dirty="0" err="1" smtClean="0"/>
              <a:t>mundos</a:t>
            </a:r>
            <a:r>
              <a:rPr lang="en-US" sz="2800" dirty="0" smtClean="0"/>
              <a:t>/Borderlands between among diverse worlds</a:t>
            </a:r>
          </a:p>
          <a:p>
            <a:pPr marL="285750" indent="-285750">
              <a:buFont typeface="Arial"/>
              <a:buChar char="•"/>
            </a:pPr>
            <a:r>
              <a:rPr lang="en-US" sz="2800" dirty="0" smtClean="0"/>
              <a:t>Incorporates spiritual, theoretical, emotional, ethical, moral and intellectual work. </a:t>
            </a:r>
          </a:p>
          <a:p>
            <a:pPr marL="285750" indent="-285750">
              <a:buFont typeface="Arial"/>
              <a:buChar char="•"/>
            </a:pPr>
            <a:r>
              <a:rPr lang="en-US" sz="2800" dirty="0" smtClean="0"/>
              <a:t>Queer Theory </a:t>
            </a:r>
          </a:p>
        </p:txBody>
      </p:sp>
      <p:pic>
        <p:nvPicPr>
          <p:cNvPr id="5" name="Picture 4" descr="mf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187" y="0"/>
            <a:ext cx="2501900" cy="3797300"/>
          </a:xfrm>
          <a:prstGeom prst="rect">
            <a:avLst/>
          </a:prstGeom>
        </p:spPr>
      </p:pic>
      <p:pic>
        <p:nvPicPr>
          <p:cNvPr id="6" name="Picture 5" descr="This_Bridge_Called_My_B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229" y="209368"/>
            <a:ext cx="2413000" cy="381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381" y="3425135"/>
            <a:ext cx="2367280" cy="3354586"/>
          </a:xfrm>
          <a:prstGeom prst="rect">
            <a:avLst/>
          </a:prstGeom>
        </p:spPr>
      </p:pic>
    </p:spTree>
    <p:extLst>
      <p:ext uri="{BB962C8B-B14F-4D97-AF65-F5344CB8AC3E}">
        <p14:creationId xmlns:p14="http://schemas.microsoft.com/office/powerpoint/2010/main" val="32403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098" y="534572"/>
            <a:ext cx="10607040" cy="6020973"/>
          </a:xfrm>
        </p:spPr>
        <p:txBody>
          <a:bodyPr>
            <a:normAutofit lnSpcReduction="10000"/>
          </a:bodyPr>
          <a:lstStyle/>
          <a:p>
            <a:r>
              <a:rPr lang="en-US" sz="2400" b="1" dirty="0">
                <a:solidFill>
                  <a:srgbClr val="00B0F0"/>
                </a:solidFill>
              </a:rPr>
              <a:t>Soon after Gloria </a:t>
            </a:r>
            <a:r>
              <a:rPr lang="en-US" sz="2400" b="1" dirty="0" err="1">
                <a:solidFill>
                  <a:srgbClr val="00B0F0"/>
                </a:solidFill>
              </a:rPr>
              <a:t>Anzaldúa’s</a:t>
            </a:r>
            <a:r>
              <a:rPr lang="en-US" sz="2400" b="1" dirty="0">
                <a:solidFill>
                  <a:srgbClr val="00B0F0"/>
                </a:solidFill>
              </a:rPr>
              <a:t> </a:t>
            </a:r>
            <a:r>
              <a:rPr lang="en-US" sz="2400" b="1" i="1" dirty="0">
                <a:solidFill>
                  <a:srgbClr val="00B0F0"/>
                </a:solidFill>
              </a:rPr>
              <a:t>Borderlands/ La </a:t>
            </a:r>
            <a:r>
              <a:rPr lang="en-US" sz="2400" b="1" i="1" dirty="0" err="1">
                <a:solidFill>
                  <a:srgbClr val="00B0F0"/>
                </a:solidFill>
              </a:rPr>
              <a:t>Frontera</a:t>
            </a:r>
            <a:r>
              <a:rPr lang="en-US" sz="2400" b="1" i="1" dirty="0">
                <a:solidFill>
                  <a:srgbClr val="00B0F0"/>
                </a:solidFill>
              </a:rPr>
              <a:t>: The New Mestiza</a:t>
            </a:r>
            <a:r>
              <a:rPr lang="en-US" sz="2400" b="1" dirty="0">
                <a:solidFill>
                  <a:srgbClr val="00B0F0"/>
                </a:solidFill>
              </a:rPr>
              <a:t> was published (1987), the notion of ‘borderlands’ began to gain currency as key feminist theoretical concept with import across disciplines in the U.S. and beyond</a:t>
            </a:r>
            <a:r>
              <a:rPr lang="en-US" sz="2400" b="1" dirty="0" smtClean="0">
                <a:solidFill>
                  <a:srgbClr val="00B0F0"/>
                </a:solidFill>
              </a:rPr>
              <a:t>.</a:t>
            </a:r>
          </a:p>
          <a:p>
            <a:r>
              <a:rPr lang="en-US" sz="2400" b="1" dirty="0" smtClean="0">
                <a:solidFill>
                  <a:srgbClr val="00B0F0"/>
                </a:solidFill>
              </a:rPr>
              <a:t> </a:t>
            </a:r>
            <a:r>
              <a:rPr lang="en-US" sz="2400" b="1" dirty="0">
                <a:solidFill>
                  <a:srgbClr val="00B0F0"/>
                </a:solidFill>
              </a:rPr>
              <a:t>It has indeed been recognized as the most important concept that the field of Latina/o Studies has contributed to cultural studies in the United States, Europe, and Latin America. </a:t>
            </a:r>
            <a:endParaRPr lang="en-US" sz="2400" b="1" dirty="0" smtClean="0">
              <a:solidFill>
                <a:srgbClr val="00B0F0"/>
              </a:solidFill>
            </a:endParaRPr>
          </a:p>
          <a:p>
            <a:r>
              <a:rPr lang="en-US" sz="2400" b="1" dirty="0" smtClean="0">
                <a:solidFill>
                  <a:srgbClr val="00B0F0"/>
                </a:solidFill>
              </a:rPr>
              <a:t>‘</a:t>
            </a:r>
            <a:r>
              <a:rPr lang="en-US" sz="2400" b="1" dirty="0">
                <a:solidFill>
                  <a:srgbClr val="00B0F0"/>
                </a:solidFill>
              </a:rPr>
              <a:t>Borderlands’ is also a fundamental term in the conceptualization of marginalized identities and of agency in today’s transnational feminism</a:t>
            </a:r>
            <a:r>
              <a:rPr lang="en-US" sz="2400" b="1" dirty="0" smtClean="0">
                <a:solidFill>
                  <a:srgbClr val="00B0F0"/>
                </a:solidFill>
              </a:rPr>
              <a:t>.</a:t>
            </a:r>
          </a:p>
          <a:p>
            <a:r>
              <a:rPr lang="en-US" sz="2400" b="1" dirty="0">
                <a:solidFill>
                  <a:srgbClr val="00B0F0"/>
                </a:solidFill>
              </a:rPr>
              <a:t>While re-thinking </a:t>
            </a:r>
            <a:r>
              <a:rPr lang="en-US" sz="2400" b="1" dirty="0" err="1" smtClean="0">
                <a:solidFill>
                  <a:srgbClr val="00B0F0"/>
                </a:solidFill>
              </a:rPr>
              <a:t>Aztlán</a:t>
            </a:r>
            <a:r>
              <a:rPr lang="en-US" sz="2400" b="1" dirty="0" smtClean="0">
                <a:solidFill>
                  <a:srgbClr val="00B0F0"/>
                </a:solidFill>
              </a:rPr>
              <a:t> </a:t>
            </a:r>
            <a:r>
              <a:rPr lang="en-US" sz="2400" b="1" dirty="0">
                <a:solidFill>
                  <a:srgbClr val="00B0F0"/>
                </a:solidFill>
              </a:rPr>
              <a:t>-the legitimate homeland of the “Chicano/a nation” -, she conceptualized a space of belonging defined by the border itself, a painful physical space “where the Third World grates against the first and bleeds” (25). This liminal, hostile region constitutes for her “a third country” (33), understood as both a geopolitical and a psychic space.</a:t>
            </a:r>
          </a:p>
        </p:txBody>
      </p:sp>
    </p:spTree>
    <p:extLst>
      <p:ext uri="{BB962C8B-B14F-4D97-AF65-F5344CB8AC3E}">
        <p14:creationId xmlns:p14="http://schemas.microsoft.com/office/powerpoint/2010/main" val="239677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4" y="248194"/>
            <a:ext cx="6257108" cy="6296297"/>
          </a:xfrm>
        </p:spPr>
        <p:txBody>
          <a:bodyPr>
            <a:noAutofit/>
          </a:bodyPr>
          <a:lstStyle/>
          <a:p>
            <a:r>
              <a:rPr lang="en-US" sz="2400" b="1" dirty="0" smtClean="0">
                <a:solidFill>
                  <a:srgbClr val="FFC000"/>
                </a:solidFill>
              </a:rPr>
              <a:t>Gloria </a:t>
            </a:r>
            <a:r>
              <a:rPr lang="en-US" sz="2400" b="1" dirty="0" err="1" smtClean="0">
                <a:solidFill>
                  <a:srgbClr val="FFC000"/>
                </a:solidFill>
              </a:rPr>
              <a:t>Anzaldua</a:t>
            </a:r>
            <a:r>
              <a:rPr lang="en-US" sz="2400" b="1" dirty="0" smtClean="0">
                <a:solidFill>
                  <a:srgbClr val="FFC000"/>
                </a:solidFill>
              </a:rPr>
              <a:t> also was among </a:t>
            </a:r>
            <a:r>
              <a:rPr lang="en-US" sz="2400" b="1" dirty="0">
                <a:solidFill>
                  <a:srgbClr val="FFC000"/>
                </a:solidFill>
              </a:rPr>
              <a:t>the first Chicana writers to recover and rewrite Mexican histories and Mexica goddess figures from a feminist, </a:t>
            </a:r>
            <a:r>
              <a:rPr lang="en-US" sz="2400" b="1" dirty="0" err="1">
                <a:solidFill>
                  <a:srgbClr val="FFC000"/>
                </a:solidFill>
              </a:rPr>
              <a:t>decolonial</a:t>
            </a:r>
            <a:r>
              <a:rPr lang="en-US" sz="2400" b="1" dirty="0">
                <a:solidFill>
                  <a:srgbClr val="FFC000"/>
                </a:solidFill>
              </a:rPr>
              <a:t> perspective, Gloria </a:t>
            </a:r>
            <a:r>
              <a:rPr lang="en-US" sz="2400" b="1" dirty="0" err="1">
                <a:solidFill>
                  <a:srgbClr val="FFC000"/>
                </a:solidFill>
              </a:rPr>
              <a:t>Anzaldúa</a:t>
            </a:r>
            <a:r>
              <a:rPr lang="en-US" sz="2400" b="1" dirty="0">
                <a:solidFill>
                  <a:srgbClr val="FFC000"/>
                </a:solidFill>
              </a:rPr>
              <a:t> is what I call a “daughter of </a:t>
            </a:r>
            <a:r>
              <a:rPr lang="en-US" sz="2400" b="1" dirty="0" err="1">
                <a:solidFill>
                  <a:srgbClr val="FFC000"/>
                </a:solidFill>
              </a:rPr>
              <a:t>Coatlicue</a:t>
            </a:r>
            <a:r>
              <a:rPr lang="en-US" sz="2400" b="1" dirty="0" smtClean="0">
                <a:solidFill>
                  <a:srgbClr val="FFC000"/>
                </a:solidFill>
              </a:rPr>
              <a:t>.”</a:t>
            </a:r>
          </a:p>
          <a:p>
            <a:pPr marL="0" indent="0">
              <a:buNone/>
            </a:pPr>
            <a:endParaRPr lang="en-US" sz="2400" b="1" dirty="0" smtClean="0">
              <a:solidFill>
                <a:srgbClr val="00B0F0"/>
              </a:solidFill>
            </a:endParaRPr>
          </a:p>
          <a:p>
            <a:r>
              <a:rPr lang="en-US" sz="2400" b="1" dirty="0" err="1">
                <a:solidFill>
                  <a:srgbClr val="00B0F0"/>
                </a:solidFill>
              </a:rPr>
              <a:t>Coatlicue</a:t>
            </a:r>
            <a:r>
              <a:rPr lang="en-US" sz="2400" b="1" dirty="0">
                <a:solidFill>
                  <a:srgbClr val="00B0F0"/>
                </a:solidFill>
              </a:rPr>
              <a:t> is the Mexica earth mother goddess of creation and destruction. In patriarchal Mexica </a:t>
            </a:r>
            <a:r>
              <a:rPr lang="en-US" sz="2400" b="1" dirty="0" err="1">
                <a:solidFill>
                  <a:srgbClr val="00B0F0"/>
                </a:solidFill>
              </a:rPr>
              <a:t>mythhistory</a:t>
            </a:r>
            <a:r>
              <a:rPr lang="en-US" sz="2400" b="1" dirty="0">
                <a:solidFill>
                  <a:srgbClr val="00B0F0"/>
                </a:solidFill>
              </a:rPr>
              <a:t>, </a:t>
            </a:r>
            <a:r>
              <a:rPr lang="en-US" sz="2400" b="1" dirty="0" err="1">
                <a:solidFill>
                  <a:srgbClr val="00B0F0"/>
                </a:solidFill>
              </a:rPr>
              <a:t>Coatlicue’s</a:t>
            </a:r>
            <a:r>
              <a:rPr lang="en-US" sz="2400" b="1" dirty="0">
                <a:solidFill>
                  <a:srgbClr val="00B0F0"/>
                </a:solidFill>
              </a:rPr>
              <a:t> daughter is named </a:t>
            </a:r>
            <a:r>
              <a:rPr lang="en-US" sz="2400" b="1" dirty="0" err="1">
                <a:solidFill>
                  <a:srgbClr val="00B0F0"/>
                </a:solidFill>
              </a:rPr>
              <a:t>Coyolxauhqui</a:t>
            </a:r>
            <a:r>
              <a:rPr lang="en-US" sz="2400" b="1" dirty="0">
                <a:solidFill>
                  <a:srgbClr val="00B0F0"/>
                </a:solidFill>
              </a:rPr>
              <a:t>, the Mexica warrior goddess dismembered by her brother Huitzilopochtli, the God of War, and banished to the sky as the </a:t>
            </a:r>
            <a:r>
              <a:rPr lang="en-US" sz="2400" b="1" dirty="0" smtClean="0">
                <a:solidFill>
                  <a:srgbClr val="00B0F0"/>
                </a:solidFill>
              </a:rPr>
              <a:t>moon.</a:t>
            </a:r>
            <a:endParaRPr lang="en-US" sz="2400" b="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136" y="731520"/>
            <a:ext cx="3673721" cy="5564777"/>
          </a:xfrm>
          <a:prstGeom prst="rect">
            <a:avLst/>
          </a:prstGeom>
        </p:spPr>
      </p:pic>
    </p:spTree>
    <p:extLst>
      <p:ext uri="{BB962C8B-B14F-4D97-AF65-F5344CB8AC3E}">
        <p14:creationId xmlns:p14="http://schemas.microsoft.com/office/powerpoint/2010/main" val="295007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9" y="391885"/>
            <a:ext cx="9888582" cy="6270171"/>
          </a:xfrm>
        </p:spPr>
        <p:txBody>
          <a:bodyPr>
            <a:noAutofit/>
          </a:bodyPr>
          <a:lstStyle/>
          <a:p>
            <a:r>
              <a:rPr lang="en-US" sz="2800" dirty="0" smtClean="0"/>
              <a:t> </a:t>
            </a:r>
            <a:r>
              <a:rPr lang="en-US" sz="2800" b="1" dirty="0">
                <a:solidFill>
                  <a:srgbClr val="00B0F0"/>
                </a:solidFill>
              </a:rPr>
              <a:t>Spanish chroniclers, for example, described </a:t>
            </a:r>
            <a:r>
              <a:rPr lang="en-US" sz="2800" b="1" dirty="0" err="1">
                <a:solidFill>
                  <a:srgbClr val="00B0F0"/>
                </a:solidFill>
              </a:rPr>
              <a:t>Coatlicue</a:t>
            </a:r>
            <a:r>
              <a:rPr lang="en-US" sz="2800" b="1" dirty="0">
                <a:solidFill>
                  <a:srgbClr val="00B0F0"/>
                </a:solidFill>
              </a:rPr>
              <a:t> as an “old hag” and a satanic “idol.” Engagement with </a:t>
            </a:r>
            <a:r>
              <a:rPr lang="en-US" sz="2800" b="1" dirty="0" err="1">
                <a:solidFill>
                  <a:srgbClr val="00B0F0"/>
                </a:solidFill>
              </a:rPr>
              <a:t>Coatlicue’s</a:t>
            </a:r>
            <a:r>
              <a:rPr lang="en-US" sz="2800" b="1" dirty="0">
                <a:solidFill>
                  <a:srgbClr val="00B0F0"/>
                </a:solidFill>
              </a:rPr>
              <a:t> physically dismembered daughter, therefore, marks the desire to suture the wounds inflicted by patriarchy and eurocentrism</a:t>
            </a:r>
            <a:r>
              <a:rPr lang="en-US" sz="2800" b="1" dirty="0" smtClean="0">
                <a:solidFill>
                  <a:srgbClr val="00B0F0"/>
                </a:solidFill>
              </a:rPr>
              <a:t>.</a:t>
            </a:r>
          </a:p>
          <a:p>
            <a:r>
              <a:rPr lang="en-US" sz="2800" b="1" dirty="0" smtClean="0">
                <a:solidFill>
                  <a:srgbClr val="00B0F0"/>
                </a:solidFill>
              </a:rPr>
              <a:t>Given the additional context of Spanish colonialism that from its inception negatively constructed Mexica culture, </a:t>
            </a:r>
            <a:r>
              <a:rPr lang="en-US" sz="2800" b="1" dirty="0" err="1" smtClean="0">
                <a:solidFill>
                  <a:srgbClr val="00B0F0"/>
                </a:solidFill>
              </a:rPr>
              <a:t>Coatlicue</a:t>
            </a:r>
            <a:r>
              <a:rPr lang="en-US" sz="2800" b="1" dirty="0" smtClean="0">
                <a:solidFill>
                  <a:srgbClr val="00B0F0"/>
                </a:solidFill>
              </a:rPr>
              <a:t>, </a:t>
            </a:r>
            <a:r>
              <a:rPr lang="en-US" sz="2800" b="1" dirty="0" err="1" smtClean="0">
                <a:solidFill>
                  <a:srgbClr val="00B0F0"/>
                </a:solidFill>
              </a:rPr>
              <a:t>Coyolxauhqui</a:t>
            </a:r>
            <a:r>
              <a:rPr lang="en-US" sz="2800" b="1" dirty="0" smtClean="0">
                <a:solidFill>
                  <a:srgbClr val="00B0F0"/>
                </a:solidFill>
              </a:rPr>
              <a:t>, and other indigenous sacred figures were also demonized and fragmented.</a:t>
            </a:r>
          </a:p>
          <a:p>
            <a:r>
              <a:rPr lang="en-US" sz="2800" b="1" dirty="0" smtClean="0">
                <a:solidFill>
                  <a:srgbClr val="00B0F0"/>
                </a:solidFill>
              </a:rPr>
              <a:t> </a:t>
            </a:r>
            <a:r>
              <a:rPr lang="en-US" sz="2800" b="1" dirty="0">
                <a:solidFill>
                  <a:srgbClr val="FFC000"/>
                </a:solidFill>
              </a:rPr>
              <a:t>“My whole struggle in writing,” says </a:t>
            </a:r>
            <a:r>
              <a:rPr lang="en-US" sz="2800" b="1" dirty="0" err="1">
                <a:solidFill>
                  <a:srgbClr val="FFC000"/>
                </a:solidFill>
              </a:rPr>
              <a:t>Anzaldúa</a:t>
            </a:r>
            <a:r>
              <a:rPr lang="en-US" sz="2800" b="1" dirty="0">
                <a:solidFill>
                  <a:srgbClr val="FFC000"/>
                </a:solidFill>
              </a:rPr>
              <a:t>, “has been to put us back together again. To connect up the body with the soul and the mind with the spirit” </a:t>
            </a:r>
          </a:p>
        </p:txBody>
      </p:sp>
    </p:spTree>
    <p:extLst>
      <p:ext uri="{BB962C8B-B14F-4D97-AF65-F5344CB8AC3E}">
        <p14:creationId xmlns:p14="http://schemas.microsoft.com/office/powerpoint/2010/main" val="53210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25084"/>
            <a:ext cx="10392005" cy="6410848"/>
          </a:xfrm>
        </p:spPr>
        <p:txBody>
          <a:bodyPr>
            <a:noAutofit/>
          </a:bodyPr>
          <a:lstStyle/>
          <a:p>
            <a:r>
              <a:rPr lang="en-US" sz="2400" b="1" dirty="0">
                <a:solidFill>
                  <a:srgbClr val="00B0F0"/>
                </a:solidFill>
              </a:rPr>
              <a:t>The </a:t>
            </a:r>
            <a:r>
              <a:rPr lang="en-US" sz="2400" b="1" dirty="0" err="1">
                <a:solidFill>
                  <a:srgbClr val="00B0F0"/>
                </a:solidFill>
                <a:hlinkClick r:id="rId2"/>
              </a:rPr>
              <a:t>Coatlicue</a:t>
            </a:r>
            <a:r>
              <a:rPr lang="en-US" sz="2400" b="1" dirty="0">
                <a:solidFill>
                  <a:srgbClr val="00B0F0"/>
                </a:solidFill>
              </a:rPr>
              <a:t> State is a term formed by the author Gloria </a:t>
            </a:r>
            <a:r>
              <a:rPr lang="en-US" sz="2400" b="1" dirty="0" err="1">
                <a:solidFill>
                  <a:srgbClr val="00B0F0"/>
                </a:solidFill>
                <a:hlinkClick r:id="rId3"/>
              </a:rPr>
              <a:t>Anzaldúa</a:t>
            </a:r>
            <a:r>
              <a:rPr lang="en-US" sz="2400" b="1" dirty="0">
                <a:solidFill>
                  <a:srgbClr val="00B0F0"/>
                </a:solidFill>
              </a:rPr>
              <a:t> as a type of “internal whirlwind” which “gives and takes away life”, “invoking art," and that it is “alive, infused with spirit” (</a:t>
            </a:r>
            <a:r>
              <a:rPr lang="en-US" sz="2400" b="1" dirty="0" err="1">
                <a:solidFill>
                  <a:srgbClr val="00B0F0"/>
                </a:solidFill>
              </a:rPr>
              <a:t>Anzaldúa</a:t>
            </a:r>
            <a:r>
              <a:rPr lang="en-US" sz="2400" b="1" dirty="0">
                <a:solidFill>
                  <a:srgbClr val="00B0F0"/>
                </a:solidFill>
              </a:rPr>
              <a:t> 68, 88-89). </a:t>
            </a:r>
            <a:endParaRPr lang="en-US" sz="2400" b="1" dirty="0" smtClean="0">
              <a:solidFill>
                <a:srgbClr val="00B0F0"/>
              </a:solidFill>
            </a:endParaRPr>
          </a:p>
          <a:p>
            <a:r>
              <a:rPr lang="en-US" sz="2400" b="1" dirty="0" err="1" smtClean="0">
                <a:solidFill>
                  <a:srgbClr val="00B0F0"/>
                </a:solidFill>
                <a:hlinkClick r:id="rId2"/>
              </a:rPr>
              <a:t>Coatlicue</a:t>
            </a:r>
            <a:r>
              <a:rPr lang="en-US" sz="2400" b="1" dirty="0" smtClean="0">
                <a:solidFill>
                  <a:srgbClr val="00B0F0"/>
                </a:solidFill>
              </a:rPr>
              <a:t> </a:t>
            </a:r>
            <a:r>
              <a:rPr lang="en-US" sz="2400" b="1" dirty="0">
                <a:solidFill>
                  <a:srgbClr val="00B0F0"/>
                </a:solidFill>
              </a:rPr>
              <a:t>is an </a:t>
            </a:r>
            <a:r>
              <a:rPr lang="en-US" sz="2400" b="1" dirty="0">
                <a:solidFill>
                  <a:srgbClr val="00B0F0"/>
                </a:solidFill>
                <a:hlinkClick r:id="rId4"/>
              </a:rPr>
              <a:t>Aztec</a:t>
            </a:r>
            <a:r>
              <a:rPr lang="en-US" sz="2400" b="1" dirty="0">
                <a:solidFill>
                  <a:srgbClr val="00B0F0"/>
                </a:solidFill>
              </a:rPr>
              <a:t> goddess that represents conflicting identities of life giver and death bringer, compassionate yet all powerful. </a:t>
            </a:r>
            <a:r>
              <a:rPr lang="en-US" sz="2400" b="1" dirty="0" err="1">
                <a:solidFill>
                  <a:srgbClr val="00B0F0"/>
                </a:solidFill>
                <a:hlinkClick r:id="rId3"/>
              </a:rPr>
              <a:t>Anzaldúa</a:t>
            </a:r>
            <a:r>
              <a:rPr lang="en-US" sz="2400" b="1" dirty="0">
                <a:solidFill>
                  <a:srgbClr val="00B0F0"/>
                </a:solidFill>
              </a:rPr>
              <a:t> uses this image in order to articulate a type of identity conflict experienced by herself, Latinas, and women in general</a:t>
            </a:r>
            <a:r>
              <a:rPr lang="en-US" sz="2400" b="1" dirty="0" smtClean="0">
                <a:solidFill>
                  <a:srgbClr val="00B0F0"/>
                </a:solidFill>
              </a:rPr>
              <a:t>.</a:t>
            </a:r>
          </a:p>
          <a:p>
            <a:pPr lvl="1"/>
            <a:r>
              <a:rPr lang="en-US" sz="2200" b="1" dirty="0">
                <a:solidFill>
                  <a:srgbClr val="00B0F0"/>
                </a:solidFill>
              </a:rPr>
              <a:t>She describes that the </a:t>
            </a:r>
            <a:r>
              <a:rPr lang="en-US" sz="2200" b="1" dirty="0" err="1">
                <a:solidFill>
                  <a:srgbClr val="00B0F0"/>
                </a:solidFill>
                <a:hlinkClick r:id="rId2"/>
              </a:rPr>
              <a:t>Coatlicue</a:t>
            </a:r>
            <a:r>
              <a:rPr lang="en-US" sz="2200" b="1" dirty="0">
                <a:solidFill>
                  <a:srgbClr val="00B0F0"/>
                </a:solidFill>
              </a:rPr>
              <a:t> State “simultaneously represents duality in life…and a third perspective- something more than mere duality or a synthesis of duality” (</a:t>
            </a:r>
            <a:r>
              <a:rPr lang="en-US" sz="2200" b="1" dirty="0" err="1">
                <a:solidFill>
                  <a:srgbClr val="00B0F0"/>
                </a:solidFill>
              </a:rPr>
              <a:t>Anzaldúa</a:t>
            </a:r>
            <a:r>
              <a:rPr lang="en-US" sz="2200" b="1" dirty="0">
                <a:solidFill>
                  <a:srgbClr val="00B0F0"/>
                </a:solidFill>
              </a:rPr>
              <a:t> 68). </a:t>
            </a:r>
            <a:endParaRPr lang="en-US" sz="2200" b="1" dirty="0" smtClean="0">
              <a:solidFill>
                <a:srgbClr val="00B0F0"/>
              </a:solidFill>
            </a:endParaRPr>
          </a:p>
          <a:p>
            <a:r>
              <a:rPr lang="en-US" sz="2400" b="1" dirty="0" smtClean="0">
                <a:solidFill>
                  <a:srgbClr val="FFC000"/>
                </a:solidFill>
              </a:rPr>
              <a:t>To </a:t>
            </a:r>
            <a:r>
              <a:rPr lang="en-US" sz="2400" b="1" dirty="0">
                <a:solidFill>
                  <a:srgbClr val="FFC000"/>
                </a:solidFill>
              </a:rPr>
              <a:t>be in the </a:t>
            </a:r>
            <a:r>
              <a:rPr lang="en-US" sz="2400" b="1" dirty="0" err="1">
                <a:solidFill>
                  <a:srgbClr val="FFC000"/>
                </a:solidFill>
                <a:hlinkClick r:id="rId2"/>
              </a:rPr>
              <a:t>Coatlicue</a:t>
            </a:r>
            <a:r>
              <a:rPr lang="en-US" sz="2400" b="1" dirty="0">
                <a:solidFill>
                  <a:srgbClr val="FFC000"/>
                </a:solidFill>
              </a:rPr>
              <a:t> State is to be on the verge of experiencing something life-altering. Individuals who reside in lands where their family's culture is not that of the dominate culture, often experience an identity crisis between the various cultures of their life</a:t>
            </a:r>
            <a:r>
              <a:rPr lang="en-US" sz="2400" b="1" dirty="0" smtClean="0">
                <a:solidFill>
                  <a:srgbClr val="FFC000"/>
                </a:solidFill>
              </a:rPr>
              <a:t>.</a:t>
            </a:r>
          </a:p>
        </p:txBody>
      </p:sp>
    </p:spTree>
    <p:extLst>
      <p:ext uri="{BB962C8B-B14F-4D97-AF65-F5344CB8AC3E}">
        <p14:creationId xmlns:p14="http://schemas.microsoft.com/office/powerpoint/2010/main" val="172982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056" y="448525"/>
            <a:ext cx="4456106" cy="5980410"/>
          </a:xfrm>
          <a:prstGeom prst="rect">
            <a:avLst/>
          </a:prstGeom>
        </p:spPr>
      </p:pic>
      <p:sp>
        <p:nvSpPr>
          <p:cNvPr id="4" name="TextBox 3"/>
          <p:cNvSpPr txBox="1"/>
          <p:nvPr/>
        </p:nvSpPr>
        <p:spPr>
          <a:xfrm>
            <a:off x="6499274" y="2996418"/>
            <a:ext cx="5219114" cy="2031325"/>
          </a:xfrm>
          <a:prstGeom prst="rect">
            <a:avLst/>
          </a:prstGeom>
          <a:noFill/>
        </p:spPr>
        <p:txBody>
          <a:bodyPr wrap="square" rtlCol="0">
            <a:spAutoFit/>
          </a:bodyPr>
          <a:lstStyle/>
          <a:p>
            <a:r>
              <a:rPr lang="en-US" b="1" dirty="0" err="1" smtClean="0">
                <a:solidFill>
                  <a:srgbClr val="00B0F0"/>
                </a:solidFill>
              </a:rPr>
              <a:t>Coatlicue</a:t>
            </a:r>
            <a:r>
              <a:rPr lang="en-US" b="1" dirty="0" smtClean="0">
                <a:solidFill>
                  <a:srgbClr val="00B0F0"/>
                </a:solidFill>
              </a:rPr>
              <a:t> State interpreted today</a:t>
            </a:r>
          </a:p>
          <a:p>
            <a:endParaRPr lang="en-US" b="1" dirty="0" smtClean="0">
              <a:solidFill>
                <a:srgbClr val="00B0F0"/>
              </a:solidFill>
            </a:endParaRPr>
          </a:p>
          <a:p>
            <a:r>
              <a:rPr lang="en-US" b="1" dirty="0" smtClean="0">
                <a:solidFill>
                  <a:srgbClr val="00B0F0"/>
                </a:solidFill>
              </a:rPr>
              <a:t>Crystal Galindo, Artist</a:t>
            </a:r>
          </a:p>
          <a:p>
            <a:endParaRPr lang="en-US" dirty="0" smtClean="0"/>
          </a:p>
          <a:p>
            <a:r>
              <a:rPr lang="en-US" b="1" dirty="0" smtClean="0">
                <a:solidFill>
                  <a:srgbClr val="FFC000"/>
                </a:solidFill>
              </a:rPr>
              <a:t>More info on the artist:</a:t>
            </a:r>
          </a:p>
          <a:p>
            <a:r>
              <a:rPr lang="en-US" b="1" dirty="0">
                <a:solidFill>
                  <a:srgbClr val="FFC000"/>
                </a:solidFill>
              </a:rPr>
              <a:t>https://remezcla.com/features/culture/crystal-galindo-painter-chicanas/</a:t>
            </a:r>
          </a:p>
        </p:txBody>
      </p:sp>
    </p:spTree>
    <p:extLst>
      <p:ext uri="{BB962C8B-B14F-4D97-AF65-F5344CB8AC3E}">
        <p14:creationId xmlns:p14="http://schemas.microsoft.com/office/powerpoint/2010/main" val="177565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Xicana</a:t>
            </a:r>
            <a:r>
              <a:rPr lang="en-US" dirty="0" smtClean="0"/>
              <a:t>/Latina </a:t>
            </a:r>
            <a:r>
              <a:rPr lang="en-US" dirty="0" err="1" smtClean="0"/>
              <a:t>Spiritualities</a:t>
            </a:r>
            <a:r>
              <a:rPr lang="en-US" dirty="0" smtClean="0"/>
              <a:t>-</a:t>
            </a:r>
            <a:br>
              <a:rPr lang="en-US" dirty="0" smtClean="0"/>
            </a:br>
            <a:r>
              <a:rPr lang="en-US" sz="4000" dirty="0" smtClean="0">
                <a:solidFill>
                  <a:srgbClr val="FFC000"/>
                </a:solidFill>
              </a:rPr>
              <a:t>Highlights from Dr. Lara Medina</a:t>
            </a:r>
            <a:endParaRPr lang="en-US" sz="4000" dirty="0">
              <a:solidFill>
                <a:srgbClr val="FFC000"/>
              </a:solidFill>
            </a:endParaRPr>
          </a:p>
        </p:txBody>
      </p:sp>
    </p:spTree>
    <p:extLst>
      <p:ext uri="{BB962C8B-B14F-4D97-AF65-F5344CB8AC3E}">
        <p14:creationId xmlns:p14="http://schemas.microsoft.com/office/powerpoint/2010/main" val="248824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92" y="519466"/>
            <a:ext cx="4035552" cy="4120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709" y="217714"/>
            <a:ext cx="3657600" cy="4724400"/>
          </a:xfrm>
          <a:prstGeom prst="rect">
            <a:avLst/>
          </a:prstGeom>
        </p:spPr>
      </p:pic>
      <p:sp>
        <p:nvSpPr>
          <p:cNvPr id="6" name="TextBox 5"/>
          <p:cNvSpPr txBox="1"/>
          <p:nvPr/>
        </p:nvSpPr>
        <p:spPr>
          <a:xfrm>
            <a:off x="6866709" y="5225143"/>
            <a:ext cx="4963886" cy="646331"/>
          </a:xfrm>
          <a:prstGeom prst="rect">
            <a:avLst/>
          </a:prstGeom>
          <a:noFill/>
        </p:spPr>
        <p:txBody>
          <a:bodyPr wrap="square" rtlCol="0">
            <a:spAutoFit/>
          </a:bodyPr>
          <a:lstStyle/>
          <a:p>
            <a:r>
              <a:rPr lang="en-US" b="1" dirty="0" err="1"/>
              <a:t>Tlazolteotl</a:t>
            </a:r>
            <a:r>
              <a:rPr lang="en-US" b="1" dirty="0"/>
              <a:t> – Aztec Goddess of Fertility and Midwives</a:t>
            </a:r>
          </a:p>
        </p:txBody>
      </p:sp>
      <p:sp>
        <p:nvSpPr>
          <p:cNvPr id="8" name="TextBox 7"/>
          <p:cNvSpPr txBox="1"/>
          <p:nvPr/>
        </p:nvSpPr>
        <p:spPr>
          <a:xfrm>
            <a:off x="506438" y="5225143"/>
            <a:ext cx="5261316" cy="369332"/>
          </a:xfrm>
          <a:prstGeom prst="rect">
            <a:avLst/>
          </a:prstGeom>
          <a:noFill/>
        </p:spPr>
        <p:txBody>
          <a:bodyPr wrap="square" rtlCol="0">
            <a:spAutoFit/>
          </a:bodyPr>
          <a:lstStyle/>
          <a:p>
            <a:r>
              <a:rPr lang="en-US" dirty="0" err="1" smtClean="0"/>
              <a:t>Coyolxauhqui</a:t>
            </a:r>
            <a:r>
              <a:rPr lang="en-US" dirty="0" smtClean="0"/>
              <a:t>—Aztec Moon Goddess</a:t>
            </a:r>
            <a:endParaRPr lang="en-US" dirty="0"/>
          </a:p>
        </p:txBody>
      </p:sp>
    </p:spTree>
    <p:extLst>
      <p:ext uri="{BB962C8B-B14F-4D97-AF65-F5344CB8AC3E}">
        <p14:creationId xmlns:p14="http://schemas.microsoft.com/office/powerpoint/2010/main" val="263229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965" y="917414"/>
            <a:ext cx="7043329" cy="5191805"/>
          </a:xfrm>
          <a:prstGeom prst="rect">
            <a:avLst/>
          </a:prstGeom>
        </p:spPr>
      </p:pic>
    </p:spTree>
    <p:extLst>
      <p:ext uri="{BB962C8B-B14F-4D97-AF65-F5344CB8AC3E}">
        <p14:creationId xmlns:p14="http://schemas.microsoft.com/office/powerpoint/2010/main" val="13115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Spirituality</a:t>
            </a:r>
            <a:endParaRPr lang="en-US" dirty="0"/>
          </a:p>
        </p:txBody>
      </p:sp>
      <p:sp>
        <p:nvSpPr>
          <p:cNvPr id="3" name="Content Placeholder 2"/>
          <p:cNvSpPr>
            <a:spLocks noGrp="1"/>
          </p:cNvSpPr>
          <p:nvPr>
            <p:ph idx="1"/>
          </p:nvPr>
        </p:nvSpPr>
        <p:spPr>
          <a:xfrm>
            <a:off x="1103312" y="1280160"/>
            <a:ext cx="8946541" cy="4968239"/>
          </a:xfrm>
        </p:spPr>
        <p:txBody>
          <a:bodyPr>
            <a:normAutofit/>
          </a:bodyPr>
          <a:lstStyle/>
          <a:p>
            <a:pPr>
              <a:buNone/>
            </a:pPr>
            <a:r>
              <a:rPr lang="en-US" dirty="0" smtClean="0"/>
              <a:t>  </a:t>
            </a:r>
          </a:p>
          <a:p>
            <a:r>
              <a:rPr lang="en-US" sz="2800" b="1" dirty="0" smtClean="0">
                <a:solidFill>
                  <a:srgbClr val="00B0F0"/>
                </a:solidFill>
              </a:rPr>
              <a:t>Spirituality is the essence and quality of one’s relationship to self, others, the forces of nature, and the sacred source of life.</a:t>
            </a:r>
          </a:p>
          <a:p>
            <a:endParaRPr lang="en-US" sz="2800" b="1" dirty="0">
              <a:solidFill>
                <a:srgbClr val="00B0F0"/>
              </a:solidFill>
            </a:endParaRPr>
          </a:p>
          <a:p>
            <a:r>
              <a:rPr lang="en-US" sz="2800" b="1" dirty="0" smtClean="0">
                <a:solidFill>
                  <a:srgbClr val="00B0F0"/>
                </a:solidFill>
              </a:rPr>
              <a:t>Spirituality informs one’s world view, identity, value system and epistemology.</a:t>
            </a:r>
          </a:p>
          <a:p>
            <a:endParaRPr lang="en-US" sz="2800" b="1" dirty="0">
              <a:solidFill>
                <a:srgbClr val="00B0F0"/>
              </a:solidFill>
            </a:endParaRPr>
          </a:p>
          <a:p>
            <a:r>
              <a:rPr lang="en-US" sz="2800" b="1" dirty="0" smtClean="0">
                <a:solidFill>
                  <a:srgbClr val="00B0F0"/>
                </a:solidFill>
              </a:rPr>
              <a:t>The goal of spirituality is to empower one’s life within community.      </a:t>
            </a:r>
            <a:endParaRPr lang="en-US" sz="2800" b="1" dirty="0">
              <a:solidFill>
                <a:srgbClr val="00B0F0"/>
              </a:solidFill>
            </a:endParaRPr>
          </a:p>
        </p:txBody>
      </p:sp>
    </p:spTree>
    <p:extLst>
      <p:ext uri="{BB962C8B-B14F-4D97-AF65-F5344CB8AC3E}">
        <p14:creationId xmlns:p14="http://schemas.microsoft.com/office/powerpoint/2010/main" val="3832482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Nepantla</a:t>
            </a:r>
            <a:r>
              <a:rPr lang="en-US" dirty="0" smtClean="0"/>
              <a:t> Spirituality</a:t>
            </a:r>
            <a:endParaRPr lang="en-US" dirty="0"/>
          </a:p>
        </p:txBody>
      </p:sp>
      <p:sp>
        <p:nvSpPr>
          <p:cNvPr id="3" name="Content Placeholder 2"/>
          <p:cNvSpPr>
            <a:spLocks noGrp="1"/>
          </p:cNvSpPr>
          <p:nvPr>
            <p:ph idx="1"/>
          </p:nvPr>
        </p:nvSpPr>
        <p:spPr>
          <a:xfrm>
            <a:off x="646111" y="1417639"/>
            <a:ext cx="10200080" cy="5278583"/>
          </a:xfrm>
        </p:spPr>
        <p:txBody>
          <a:bodyPr>
            <a:noAutofit/>
          </a:bodyPr>
          <a:lstStyle/>
          <a:p>
            <a:r>
              <a:rPr lang="en-US" b="1" dirty="0" err="1" smtClean="0">
                <a:solidFill>
                  <a:srgbClr val="00B0F0"/>
                </a:solidFill>
              </a:rPr>
              <a:t>Nepantla</a:t>
            </a:r>
            <a:r>
              <a:rPr lang="en-US" b="1" dirty="0" smtClean="0">
                <a:solidFill>
                  <a:srgbClr val="00B0F0"/>
                </a:solidFill>
              </a:rPr>
              <a:t>: a </a:t>
            </a:r>
            <a:r>
              <a:rPr lang="en-US" b="1" dirty="0" err="1" smtClean="0">
                <a:solidFill>
                  <a:srgbClr val="00B0F0"/>
                </a:solidFill>
              </a:rPr>
              <a:t>Nahua</a:t>
            </a:r>
            <a:r>
              <a:rPr lang="en-US" b="1" dirty="0" smtClean="0">
                <a:solidFill>
                  <a:srgbClr val="00B0F0"/>
                </a:solidFill>
              </a:rPr>
              <a:t> term meaning to be in the middle, the center.</a:t>
            </a:r>
          </a:p>
          <a:p>
            <a:endParaRPr lang="en-US" b="1" dirty="0" smtClean="0">
              <a:solidFill>
                <a:srgbClr val="00B0F0"/>
              </a:solidFill>
            </a:endParaRPr>
          </a:p>
          <a:p>
            <a:r>
              <a:rPr lang="en-US" b="1" dirty="0" smtClean="0">
                <a:solidFill>
                  <a:srgbClr val="00B0F0"/>
                </a:solidFill>
              </a:rPr>
              <a:t>As racially mixed women, </a:t>
            </a:r>
            <a:r>
              <a:rPr lang="en-US" b="1" dirty="0" err="1" smtClean="0">
                <a:solidFill>
                  <a:srgbClr val="00B0F0"/>
                </a:solidFill>
              </a:rPr>
              <a:t>Xicanas</a:t>
            </a:r>
            <a:r>
              <a:rPr lang="en-US" b="1" dirty="0" smtClean="0">
                <a:solidFill>
                  <a:srgbClr val="00B0F0"/>
                </a:solidFill>
              </a:rPr>
              <a:t>/Latinas are born in </a:t>
            </a:r>
            <a:r>
              <a:rPr lang="en-US" b="1" dirty="0" err="1" smtClean="0">
                <a:solidFill>
                  <a:srgbClr val="00B0F0"/>
                </a:solidFill>
              </a:rPr>
              <a:t>nepantla</a:t>
            </a:r>
            <a:r>
              <a:rPr lang="en-US" b="1" dirty="0" smtClean="0">
                <a:solidFill>
                  <a:srgbClr val="00B0F0"/>
                </a:solidFill>
              </a:rPr>
              <a:t>.</a:t>
            </a:r>
          </a:p>
          <a:p>
            <a:endParaRPr lang="en-US" b="1" dirty="0">
              <a:solidFill>
                <a:srgbClr val="00B0F0"/>
              </a:solidFill>
            </a:endParaRPr>
          </a:p>
          <a:p>
            <a:r>
              <a:rPr lang="en-US" b="1" dirty="0" err="1" smtClean="0">
                <a:solidFill>
                  <a:srgbClr val="00B0F0"/>
                </a:solidFill>
              </a:rPr>
              <a:t>Nepantleras</a:t>
            </a:r>
            <a:r>
              <a:rPr lang="en-US" b="1" dirty="0" smtClean="0">
                <a:solidFill>
                  <a:srgbClr val="00B0F0"/>
                </a:solidFill>
              </a:rPr>
              <a:t>: “supreme border crossers… act as intermediaries between cultures and their various versions of reality.”</a:t>
            </a:r>
          </a:p>
          <a:p>
            <a:endParaRPr lang="en-US" b="1" dirty="0" smtClean="0">
              <a:solidFill>
                <a:srgbClr val="00B0F0"/>
              </a:solidFill>
            </a:endParaRPr>
          </a:p>
          <a:p>
            <a:r>
              <a:rPr lang="en-US" b="1" dirty="0" err="1" smtClean="0">
                <a:solidFill>
                  <a:srgbClr val="00B0F0"/>
                </a:solidFill>
              </a:rPr>
              <a:t>Nepantla</a:t>
            </a:r>
            <a:r>
              <a:rPr lang="en-US" b="1" dirty="0" smtClean="0">
                <a:solidFill>
                  <a:srgbClr val="00B0F0"/>
                </a:solidFill>
              </a:rPr>
              <a:t> is a physical, psychological, emotional and spiritual space that includes rather than excludes. </a:t>
            </a:r>
          </a:p>
          <a:p>
            <a:pPr>
              <a:buNone/>
            </a:pPr>
            <a:r>
              <a:rPr lang="en-US" b="1" dirty="0" smtClean="0">
                <a:solidFill>
                  <a:srgbClr val="00B0F0"/>
                </a:solidFill>
              </a:rPr>
              <a:t> </a:t>
            </a:r>
          </a:p>
          <a:p>
            <a:r>
              <a:rPr lang="en-US" b="1" dirty="0" smtClean="0">
                <a:solidFill>
                  <a:srgbClr val="00B0F0"/>
                </a:solidFill>
              </a:rPr>
              <a:t>A spiritual orientation to life that facilitates the co-existence of diverse religious and spiritual beliefs and practices which nourish our spiritual activism.</a:t>
            </a:r>
          </a:p>
          <a:p>
            <a:endParaRPr lang="en-US" b="1" dirty="0">
              <a:solidFill>
                <a:srgbClr val="00B0F0"/>
              </a:solidFill>
            </a:endParaRPr>
          </a:p>
        </p:txBody>
      </p:sp>
    </p:spTree>
    <p:extLst>
      <p:ext uri="{BB962C8B-B14F-4D97-AF65-F5344CB8AC3E}">
        <p14:creationId xmlns:p14="http://schemas.microsoft.com/office/powerpoint/2010/main" val="1046864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“Markers of </a:t>
            </a:r>
            <a:r>
              <a:rPr lang="en-US" dirty="0" err="1" smtClean="0"/>
              <a:t>Xicana</a:t>
            </a:r>
            <a:r>
              <a:rPr lang="en-US" dirty="0" smtClean="0"/>
              <a:t> Spirituality”</a:t>
            </a:r>
            <a:endParaRPr lang="en-US" dirty="0"/>
          </a:p>
        </p:txBody>
      </p:sp>
      <p:sp>
        <p:nvSpPr>
          <p:cNvPr id="3" name="Content Placeholder 2"/>
          <p:cNvSpPr>
            <a:spLocks noGrp="1"/>
          </p:cNvSpPr>
          <p:nvPr>
            <p:ph idx="1"/>
          </p:nvPr>
        </p:nvSpPr>
        <p:spPr>
          <a:xfrm>
            <a:off x="646111" y="1417638"/>
            <a:ext cx="9564689" cy="4987142"/>
          </a:xfrm>
        </p:spPr>
        <p:txBody>
          <a:bodyPr>
            <a:normAutofit/>
          </a:bodyPr>
          <a:lstStyle/>
          <a:p>
            <a:r>
              <a:rPr lang="en-US" sz="2400" b="1" dirty="0" smtClean="0">
                <a:solidFill>
                  <a:srgbClr val="00B0F0"/>
                </a:solidFill>
              </a:rPr>
              <a:t>Feminist/Earth centered consciousness</a:t>
            </a:r>
          </a:p>
          <a:p>
            <a:r>
              <a:rPr lang="en-US" sz="2400" b="1" dirty="0" smtClean="0">
                <a:solidFill>
                  <a:srgbClr val="00B0F0"/>
                </a:solidFill>
              </a:rPr>
              <a:t>Interdependence/interconnectedness</a:t>
            </a:r>
          </a:p>
          <a:p>
            <a:r>
              <a:rPr lang="en-US" sz="2400" b="1" dirty="0" smtClean="0">
                <a:solidFill>
                  <a:srgbClr val="00B0F0"/>
                </a:solidFill>
              </a:rPr>
              <a:t>Individual in relationship to a community</a:t>
            </a:r>
          </a:p>
          <a:p>
            <a:r>
              <a:rPr lang="en-US" sz="2400" b="1" dirty="0" smtClean="0">
                <a:solidFill>
                  <a:srgbClr val="00B0F0"/>
                </a:solidFill>
              </a:rPr>
              <a:t>Reciprocity/Exchange</a:t>
            </a:r>
          </a:p>
          <a:p>
            <a:r>
              <a:rPr lang="en-US" sz="2400" b="1" dirty="0" smtClean="0">
                <a:solidFill>
                  <a:srgbClr val="00B0F0"/>
                </a:solidFill>
              </a:rPr>
              <a:t>Justice</a:t>
            </a:r>
          </a:p>
          <a:p>
            <a:r>
              <a:rPr lang="en-US" sz="2400" b="1" dirty="0" smtClean="0">
                <a:solidFill>
                  <a:srgbClr val="00B0F0"/>
                </a:solidFill>
              </a:rPr>
              <a:t>Inclusivity</a:t>
            </a:r>
          </a:p>
          <a:p>
            <a:r>
              <a:rPr lang="en-US" sz="2400" b="1" dirty="0" smtClean="0">
                <a:solidFill>
                  <a:srgbClr val="00B0F0"/>
                </a:solidFill>
              </a:rPr>
              <a:t>Deep respect for elders</a:t>
            </a:r>
            <a:r>
              <a:rPr lang="en-US" sz="2400" b="1" dirty="0">
                <a:solidFill>
                  <a:srgbClr val="00B0F0"/>
                </a:solidFill>
              </a:rPr>
              <a:t> </a:t>
            </a:r>
            <a:r>
              <a:rPr lang="en-US" sz="2400" b="1" dirty="0" smtClean="0">
                <a:solidFill>
                  <a:srgbClr val="00B0F0"/>
                </a:solidFill>
              </a:rPr>
              <a:t>and ancestral lineages</a:t>
            </a:r>
          </a:p>
          <a:p>
            <a:r>
              <a:rPr lang="en-US" sz="2400" b="1" dirty="0" smtClean="0">
                <a:solidFill>
                  <a:srgbClr val="00B0F0"/>
                </a:solidFill>
              </a:rPr>
              <a:t>The arts communicate our deepest values “that awaken higher states of consciousness.” </a:t>
            </a:r>
          </a:p>
          <a:p>
            <a:endParaRPr lang="en-US" dirty="0"/>
          </a:p>
        </p:txBody>
      </p:sp>
    </p:spTree>
    <p:extLst>
      <p:ext uri="{BB962C8B-B14F-4D97-AF65-F5344CB8AC3E}">
        <p14:creationId xmlns:p14="http://schemas.microsoft.com/office/powerpoint/2010/main" val="2625857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18726" cy="996254"/>
          </a:xfrm>
        </p:spPr>
        <p:txBody>
          <a:bodyPr/>
          <a:lstStyle/>
          <a:p>
            <a:r>
              <a:rPr lang="en-US" b="1" dirty="0" smtClean="0">
                <a:solidFill>
                  <a:srgbClr val="00B0F0"/>
                </a:solidFill>
              </a:rPr>
              <a:t>Further Reading Recommendations:</a:t>
            </a:r>
            <a:endParaRPr lang="en-US" b="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1448972"/>
            <a:ext cx="3756074" cy="51065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216561"/>
            <a:ext cx="4762500" cy="53389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173" y="1144894"/>
            <a:ext cx="3516923" cy="5410650"/>
          </a:xfrm>
          <a:prstGeom prst="rect">
            <a:avLst/>
          </a:prstGeom>
        </p:spPr>
      </p:pic>
    </p:spTree>
    <p:extLst>
      <p:ext uri="{BB962C8B-B14F-4D97-AF65-F5344CB8AC3E}">
        <p14:creationId xmlns:p14="http://schemas.microsoft.com/office/powerpoint/2010/main" val="108119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82880"/>
            <a:ext cx="11168743" cy="1670368"/>
          </a:xfrm>
        </p:spPr>
        <p:txBody>
          <a:bodyPr/>
          <a:lstStyle/>
          <a:p>
            <a:r>
              <a:rPr lang="en-US" sz="3600" dirty="0" smtClean="0"/>
              <a:t>Critical </a:t>
            </a:r>
            <a:r>
              <a:rPr lang="en-US" sz="3600" dirty="0"/>
              <a:t>Reading Questions</a:t>
            </a:r>
            <a:br>
              <a:rPr lang="en-US" sz="3600" dirty="0"/>
            </a:br>
            <a:r>
              <a:rPr lang="en-US" sz="3600" dirty="0" smtClean="0"/>
              <a:t>Massacre of the Dreamers </a:t>
            </a:r>
            <a:br>
              <a:rPr lang="en-US" sz="3600" dirty="0" smtClean="0"/>
            </a:br>
            <a:r>
              <a:rPr lang="en-US" sz="3600" dirty="0" smtClean="0"/>
              <a:t>(</a:t>
            </a:r>
            <a:r>
              <a:rPr lang="en-US" sz="3600" dirty="0"/>
              <a:t>Chapters 7, 9, and 10)</a:t>
            </a:r>
            <a:br>
              <a:rPr lang="en-US" sz="3600" dirty="0"/>
            </a:br>
            <a:endParaRPr lang="en-US" sz="3600" dirty="0"/>
          </a:p>
        </p:txBody>
      </p:sp>
      <p:sp>
        <p:nvSpPr>
          <p:cNvPr id="3" name="Content Placeholder 2"/>
          <p:cNvSpPr>
            <a:spLocks noGrp="1"/>
          </p:cNvSpPr>
          <p:nvPr>
            <p:ph idx="1"/>
          </p:nvPr>
        </p:nvSpPr>
        <p:spPr>
          <a:xfrm>
            <a:off x="522514" y="2052918"/>
            <a:ext cx="11155680" cy="4478511"/>
          </a:xfrm>
        </p:spPr>
        <p:txBody>
          <a:bodyPr>
            <a:normAutofit/>
          </a:bodyPr>
          <a:lstStyle/>
          <a:p>
            <a:r>
              <a:rPr lang="en-US" dirty="0"/>
              <a:t>1. </a:t>
            </a:r>
            <a:r>
              <a:rPr lang="en-US" sz="2400" b="1" dirty="0">
                <a:solidFill>
                  <a:srgbClr val="00B0F0"/>
                </a:solidFill>
              </a:rPr>
              <a:t>What </a:t>
            </a:r>
            <a:r>
              <a:rPr lang="en-US" sz="2400" b="1" dirty="0" smtClean="0">
                <a:solidFill>
                  <a:srgbClr val="00B0F0"/>
                </a:solidFill>
              </a:rPr>
              <a:t>are </a:t>
            </a:r>
            <a:r>
              <a:rPr lang="en-US" sz="2400" b="1" dirty="0">
                <a:solidFill>
                  <a:srgbClr val="00B0F0"/>
                </a:solidFill>
              </a:rPr>
              <a:t>the main points of each chapter? And how do Chapter 7 and 9 help build her </a:t>
            </a:r>
            <a:r>
              <a:rPr lang="en-US" sz="2400" b="1" dirty="0" smtClean="0">
                <a:solidFill>
                  <a:srgbClr val="00B0F0"/>
                </a:solidFill>
              </a:rPr>
              <a:t>theoretical </a:t>
            </a:r>
            <a:r>
              <a:rPr lang="en-US" sz="2400" b="1" dirty="0">
                <a:solidFill>
                  <a:srgbClr val="00B0F0"/>
                </a:solidFill>
              </a:rPr>
              <a:t>framework for Xicanisma?</a:t>
            </a:r>
          </a:p>
          <a:p>
            <a:r>
              <a:rPr lang="en-US" sz="2400" b="1" dirty="0">
                <a:solidFill>
                  <a:srgbClr val="00B0F0"/>
                </a:solidFill>
              </a:rPr>
              <a:t>2. What important issues does Castillo raise in each chapter ? And what specific examples </a:t>
            </a:r>
            <a:r>
              <a:rPr lang="en-US" sz="2400" b="1" dirty="0" smtClean="0">
                <a:solidFill>
                  <a:srgbClr val="00B0F0"/>
                </a:solidFill>
              </a:rPr>
              <a:t>does </a:t>
            </a:r>
            <a:r>
              <a:rPr lang="en-US" sz="2400" b="1" dirty="0">
                <a:solidFill>
                  <a:srgbClr val="00B0F0"/>
                </a:solidFill>
              </a:rPr>
              <a:t>she use?</a:t>
            </a:r>
          </a:p>
          <a:p>
            <a:r>
              <a:rPr lang="en-US" sz="2400" b="1" dirty="0">
                <a:solidFill>
                  <a:srgbClr val="00B0F0"/>
                </a:solidFill>
              </a:rPr>
              <a:t>3. What solutions does she give in each chapter?</a:t>
            </a:r>
          </a:p>
          <a:p>
            <a:r>
              <a:rPr lang="en-US" sz="2400" b="1" dirty="0">
                <a:solidFill>
                  <a:srgbClr val="00B0F0"/>
                </a:solidFill>
              </a:rPr>
              <a:t>4. In her last chapter, she concludes her ideas/theories on Xicanisma....What </a:t>
            </a:r>
            <a:r>
              <a:rPr lang="en-US" sz="2400" b="1" dirty="0" smtClean="0">
                <a:solidFill>
                  <a:srgbClr val="00B0F0"/>
                </a:solidFill>
              </a:rPr>
              <a:t>themes/issues/topics </a:t>
            </a:r>
            <a:r>
              <a:rPr lang="en-US" sz="2400" b="1" dirty="0">
                <a:solidFill>
                  <a:srgbClr val="00B0F0"/>
                </a:solidFill>
              </a:rPr>
              <a:t>does she outline? And how do they connect to her theoretical </a:t>
            </a:r>
            <a:r>
              <a:rPr lang="en-US" sz="2400" b="1" dirty="0" smtClean="0">
                <a:solidFill>
                  <a:srgbClr val="00B0F0"/>
                </a:solidFill>
              </a:rPr>
              <a:t>framework</a:t>
            </a:r>
            <a:r>
              <a:rPr lang="en-US" sz="2400" b="1" dirty="0">
                <a:solidFill>
                  <a:srgbClr val="00B0F0"/>
                </a:solidFill>
              </a:rPr>
              <a:t>?</a:t>
            </a:r>
          </a:p>
          <a:p>
            <a:r>
              <a:rPr lang="en-US" sz="2400" b="1" dirty="0">
                <a:solidFill>
                  <a:srgbClr val="00B0F0"/>
                </a:solidFill>
              </a:rPr>
              <a:t>5. Add any other questions, comments or critiques.</a:t>
            </a:r>
          </a:p>
        </p:txBody>
      </p:sp>
    </p:spTree>
    <p:extLst>
      <p:ext uri="{BB962C8B-B14F-4D97-AF65-F5344CB8AC3E}">
        <p14:creationId xmlns:p14="http://schemas.microsoft.com/office/powerpoint/2010/main" val="208682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167636"/>
            <a:ext cx="4979963" cy="56857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517" y="1054143"/>
            <a:ext cx="6024196" cy="4799276"/>
          </a:xfrm>
          <a:prstGeom prst="rect">
            <a:avLst/>
          </a:prstGeom>
        </p:spPr>
      </p:pic>
    </p:spTree>
    <p:extLst>
      <p:ext uri="{BB962C8B-B14F-4D97-AF65-F5344CB8AC3E}">
        <p14:creationId xmlns:p14="http://schemas.microsoft.com/office/powerpoint/2010/main" val="384214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6631"/>
          </a:xfrm>
        </p:spPr>
        <p:txBody>
          <a:bodyPr/>
          <a:lstStyle/>
          <a:p>
            <a:r>
              <a:rPr lang="en-US" dirty="0" smtClean="0"/>
              <a:t>Curanderas and Curanderos</a:t>
            </a:r>
            <a:endParaRPr lang="en-US" dirty="0"/>
          </a:p>
        </p:txBody>
      </p:sp>
      <p:sp>
        <p:nvSpPr>
          <p:cNvPr id="3" name="Content Placeholder 2"/>
          <p:cNvSpPr>
            <a:spLocks noGrp="1"/>
          </p:cNvSpPr>
          <p:nvPr>
            <p:ph idx="1"/>
          </p:nvPr>
        </p:nvSpPr>
        <p:spPr>
          <a:xfrm>
            <a:off x="496389" y="1319349"/>
            <a:ext cx="10959737" cy="5342707"/>
          </a:xfrm>
        </p:spPr>
        <p:txBody>
          <a:bodyPr/>
          <a:lstStyle/>
          <a:p>
            <a:r>
              <a:rPr lang="en-US" b="1" dirty="0">
                <a:solidFill>
                  <a:srgbClr val="00B0F0"/>
                </a:solidFill>
              </a:rPr>
              <a:t>Curanderos practice what is called curanderismo, or a holistic form of healing, which combines prayer, herbal remedies, rituals, psychic healing, spiritualism, and massage</a:t>
            </a:r>
            <a:r>
              <a:rPr lang="en-US" b="1" dirty="0" smtClean="0">
                <a:solidFill>
                  <a:srgbClr val="00B0F0"/>
                </a:solidFill>
              </a:rPr>
              <a:t>.</a:t>
            </a:r>
          </a:p>
          <a:p>
            <a:r>
              <a:rPr lang="en-US" b="1" dirty="0">
                <a:solidFill>
                  <a:srgbClr val="00B0F0"/>
                </a:solidFill>
              </a:rPr>
              <a:t>According to the </a:t>
            </a:r>
            <a:r>
              <a:rPr lang="en-US" b="1" dirty="0">
                <a:solidFill>
                  <a:srgbClr val="00B0F0"/>
                </a:solidFill>
                <a:hlinkClick r:id="rId2"/>
              </a:rPr>
              <a:t>American Cancer Society</a:t>
            </a:r>
            <a:r>
              <a:rPr lang="en-US" b="1" dirty="0">
                <a:solidFill>
                  <a:srgbClr val="00B0F0"/>
                </a:solidFill>
              </a:rPr>
              <a:t>, curanderismo is said to be the result of the Spanish colonization, when different Catholic rituals were combined with native folk medicine. In the United States, curanderismo is most commonly found in the Southwestern region</a:t>
            </a:r>
            <a:r>
              <a:rPr lang="en-US" b="1" dirty="0" smtClean="0">
                <a:solidFill>
                  <a:srgbClr val="00B0F0"/>
                </a:solidFill>
              </a:rPr>
              <a:t>.</a:t>
            </a:r>
          </a:p>
          <a:p>
            <a:r>
              <a:rPr lang="en-US" b="1" dirty="0">
                <a:solidFill>
                  <a:srgbClr val="00B0F0"/>
                </a:solidFill>
              </a:rPr>
              <a:t>The word ‘curanderismo’ comes from the Spanish word </a:t>
            </a:r>
            <a:r>
              <a:rPr lang="en-US" b="1" i="1" dirty="0">
                <a:solidFill>
                  <a:srgbClr val="00B0F0"/>
                </a:solidFill>
              </a:rPr>
              <a:t>curar</a:t>
            </a:r>
            <a:r>
              <a:rPr lang="en-US" b="1" dirty="0">
                <a:solidFill>
                  <a:srgbClr val="00B0F0"/>
                </a:solidFill>
              </a:rPr>
              <a:t>, which means to heal, and this form of medicine is popular in different Hispanic cultures because it deals with issues Western medicine does not acknowledge, such as a link between illness and evil spirits</a:t>
            </a:r>
            <a:r>
              <a:rPr lang="en-US" b="1" dirty="0" smtClean="0">
                <a:solidFill>
                  <a:srgbClr val="00B0F0"/>
                </a:solidFill>
              </a:rPr>
              <a:t>.</a:t>
            </a:r>
          </a:p>
          <a:p>
            <a:r>
              <a:rPr lang="en-US" b="1" dirty="0">
                <a:solidFill>
                  <a:srgbClr val="00B0F0"/>
                </a:solidFill>
              </a:rPr>
              <a:t>This mystical aspect of curanderismo keeps it prevalent among Hispanics; however, some individuals visit curanderos because they simply do not trust Western doctors or prefer not to take prescription medicines</a:t>
            </a:r>
            <a:r>
              <a:rPr lang="en-US" b="1" dirty="0" smtClean="0">
                <a:solidFill>
                  <a:srgbClr val="00B0F0"/>
                </a:solidFill>
              </a:rPr>
              <a:t>.</a:t>
            </a:r>
          </a:p>
          <a:p>
            <a:r>
              <a:rPr lang="en-US" b="1" dirty="0">
                <a:solidFill>
                  <a:srgbClr val="00B0F0"/>
                </a:solidFill>
                <a:hlinkClick r:id="rId3"/>
              </a:rPr>
              <a:t>https://newstaco.com/2013/09/26/what-are-curanderos-in-hispanic-cultures</a:t>
            </a:r>
            <a:r>
              <a:rPr lang="en-US" b="1" dirty="0" smtClean="0">
                <a:solidFill>
                  <a:srgbClr val="00B0F0"/>
                </a:solidFill>
                <a:hlinkClick r:id="rId3"/>
              </a:rPr>
              <a:t>/</a:t>
            </a:r>
            <a:endParaRPr lang="en-US" b="1" dirty="0" smtClean="0">
              <a:solidFill>
                <a:srgbClr val="00B0F0"/>
              </a:solidFill>
            </a:endParaRPr>
          </a:p>
          <a:p>
            <a:endParaRPr lang="en-US" b="1" dirty="0">
              <a:solidFill>
                <a:srgbClr val="00B0F0"/>
              </a:solidFill>
            </a:endParaRPr>
          </a:p>
        </p:txBody>
      </p:sp>
    </p:spTree>
    <p:extLst>
      <p:ext uri="{BB962C8B-B14F-4D97-AF65-F5344CB8AC3E}">
        <p14:creationId xmlns:p14="http://schemas.microsoft.com/office/powerpoint/2010/main" val="78987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36468"/>
            <a:ext cx="10789920" cy="5111931"/>
          </a:xfrm>
        </p:spPr>
        <p:txBody>
          <a:bodyPr/>
          <a:lstStyle/>
          <a:p>
            <a:r>
              <a:rPr lang="en-US" b="1" dirty="0">
                <a:solidFill>
                  <a:srgbClr val="00B0F0"/>
                </a:solidFill>
              </a:rPr>
              <a:t>Curanderos, or practitioners of curanderismo, believe good health is maintained by a delicate balance of hot and cold within the body. Because of this belief, much emphasis is placed on what a person eats, what their physical activities are, and what medications they are taking</a:t>
            </a:r>
            <a:r>
              <a:rPr lang="en-US" b="1" dirty="0" smtClean="0">
                <a:solidFill>
                  <a:srgbClr val="00B0F0"/>
                </a:solidFill>
              </a:rPr>
              <a:t>.</a:t>
            </a:r>
          </a:p>
          <a:p>
            <a:r>
              <a:rPr lang="en-US" b="1" dirty="0">
                <a:solidFill>
                  <a:srgbClr val="00B0F0"/>
                </a:solidFill>
              </a:rPr>
              <a:t>Depending on whether or not an illness is ‘hot’ or ‘cold,” a curandero will make adjustments to daily habits to help re-establish that temperature balance within the body</a:t>
            </a:r>
            <a:r>
              <a:rPr lang="en-US" b="1" dirty="0" smtClean="0">
                <a:solidFill>
                  <a:srgbClr val="00B0F0"/>
                </a:solidFill>
              </a:rPr>
              <a:t>.</a:t>
            </a:r>
          </a:p>
          <a:p>
            <a:r>
              <a:rPr lang="en-US" b="1" dirty="0">
                <a:solidFill>
                  <a:srgbClr val="00B0F0"/>
                </a:solidFill>
              </a:rPr>
              <a:t>“A curandero (or curandera for a female) is a traditional folk healer or shaman in Hispanic America, who is dedicated to curing physical or spiritual illnesses, explained </a:t>
            </a:r>
            <a:r>
              <a:rPr lang="en-US" b="1" dirty="0">
                <a:solidFill>
                  <a:srgbClr val="00B0F0"/>
                </a:solidFill>
                <a:hlinkClick r:id="rId2"/>
              </a:rPr>
              <a:t>Elena Avila</a:t>
            </a:r>
            <a:r>
              <a:rPr lang="en-US" b="1" dirty="0">
                <a:solidFill>
                  <a:srgbClr val="00B0F0"/>
                </a:solidFill>
              </a:rPr>
              <a:t>, MSN, RN, Curandera</a:t>
            </a:r>
            <a:r>
              <a:rPr lang="en-US" b="1" dirty="0" smtClean="0">
                <a:solidFill>
                  <a:srgbClr val="00B0F0"/>
                </a:solidFill>
              </a:rPr>
              <a:t>.</a:t>
            </a:r>
          </a:p>
          <a:p>
            <a:r>
              <a:rPr lang="en-US" b="1" dirty="0">
                <a:solidFill>
                  <a:srgbClr val="00B0F0"/>
                </a:solidFill>
              </a:rPr>
              <a:t>Curanderos are sought after for everything from physical and psychological issues to marital discord treatment, as many Hispanics believe these issues are a result of a ‘loss of spirit,’ bad luck, or curse.</a:t>
            </a:r>
            <a:endParaRPr lang="en-US" b="1" dirty="0" smtClean="0">
              <a:solidFill>
                <a:srgbClr val="00B0F0"/>
              </a:solidFill>
            </a:endParaRPr>
          </a:p>
          <a:p>
            <a:endParaRPr lang="en-US" dirty="0"/>
          </a:p>
        </p:txBody>
      </p:sp>
    </p:spTree>
    <p:extLst>
      <p:ext uri="{BB962C8B-B14F-4D97-AF65-F5344CB8AC3E}">
        <p14:creationId xmlns:p14="http://schemas.microsoft.com/office/powerpoint/2010/main" val="161935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60" y="1249552"/>
            <a:ext cx="9404723" cy="4419727"/>
          </a:xfrm>
        </p:spPr>
        <p:txBody>
          <a:bodyPr/>
          <a:lstStyle/>
          <a:p>
            <a:r>
              <a:rPr lang="en-US" sz="3200" b="1" dirty="0">
                <a:solidFill>
                  <a:srgbClr val="00B0F0"/>
                </a:solidFill>
              </a:rPr>
              <a:t>“The role of a curandero or curandera can also incorporate the roles of psychiatrist along with that  of doctor and healer. Many curanderos use Catholic elements, such as holy water and saint pictures. The use of Catholic prayers and other borrowings and lendings are often found alongside native religious elements</a:t>
            </a:r>
            <a:r>
              <a:rPr lang="en-US" sz="3200" b="1" dirty="0" smtClean="0">
                <a:solidFill>
                  <a:srgbClr val="00B0F0"/>
                </a:solidFill>
              </a:rPr>
              <a:t>.”—Elena Avila</a:t>
            </a:r>
            <a:endParaRPr lang="en-US" sz="3200" b="1" dirty="0">
              <a:solidFill>
                <a:srgbClr val="00B0F0"/>
              </a:solidFill>
            </a:endParaRPr>
          </a:p>
        </p:txBody>
      </p:sp>
    </p:spTree>
    <p:extLst>
      <p:ext uri="{BB962C8B-B14F-4D97-AF65-F5344CB8AC3E}">
        <p14:creationId xmlns:p14="http://schemas.microsoft.com/office/powerpoint/2010/main" val="168113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95" y="457200"/>
            <a:ext cx="4544106" cy="49769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01" y="1794311"/>
            <a:ext cx="6991350" cy="3371850"/>
          </a:xfrm>
          <a:prstGeom prst="rect">
            <a:avLst/>
          </a:prstGeom>
        </p:spPr>
      </p:pic>
    </p:spTree>
    <p:extLst>
      <p:ext uri="{BB962C8B-B14F-4D97-AF65-F5344CB8AC3E}">
        <p14:creationId xmlns:p14="http://schemas.microsoft.com/office/powerpoint/2010/main" val="46108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378823"/>
            <a:ext cx="10907486" cy="6296297"/>
          </a:xfrm>
        </p:spPr>
        <p:txBody>
          <a:bodyPr>
            <a:noAutofit/>
          </a:bodyPr>
          <a:lstStyle/>
          <a:p>
            <a:r>
              <a:rPr lang="en-US" sz="2400" b="1" dirty="0">
                <a:solidFill>
                  <a:srgbClr val="00B0F0"/>
                </a:solidFill>
              </a:rPr>
              <a:t>Sometimes a curandero is asked to help ward off the effects of a </a:t>
            </a:r>
            <a:r>
              <a:rPr lang="en-US" sz="2400" b="1" i="1" dirty="0" err="1">
                <a:solidFill>
                  <a:srgbClr val="00B0F0"/>
                </a:solidFill>
              </a:rPr>
              <a:t>brujo</a:t>
            </a:r>
            <a:r>
              <a:rPr lang="en-US" sz="2400" b="1" i="1" dirty="0">
                <a:solidFill>
                  <a:srgbClr val="00B0F0"/>
                </a:solidFill>
              </a:rPr>
              <a:t>,</a:t>
            </a:r>
            <a:r>
              <a:rPr lang="en-US" sz="2400" b="1" dirty="0">
                <a:solidFill>
                  <a:srgbClr val="00B0F0"/>
                </a:solidFill>
              </a:rPr>
              <a:t> which the Texas State Historical Association indicates is a witch (male or female) who uses supernatural powers for evil, often selling services to those who wish to inflict pain and suffering on others</a:t>
            </a:r>
            <a:r>
              <a:rPr lang="en-US" sz="2400" b="1" dirty="0" smtClean="0">
                <a:solidFill>
                  <a:srgbClr val="00B0F0"/>
                </a:solidFill>
              </a:rPr>
              <a:t>.</a:t>
            </a:r>
          </a:p>
          <a:p>
            <a:r>
              <a:rPr lang="en-US" sz="2400" b="1" dirty="0">
                <a:solidFill>
                  <a:srgbClr val="00B0F0"/>
                </a:solidFill>
              </a:rPr>
              <a:t>Depending on the ailment, aid from a specialized curandero may be sought, and these individuals are referred to as</a:t>
            </a:r>
            <a:r>
              <a:rPr lang="en-US" sz="2400" b="1" dirty="0" smtClean="0">
                <a:solidFill>
                  <a:srgbClr val="00B0F0"/>
                </a:solidFill>
              </a:rPr>
              <a:t>:</a:t>
            </a:r>
          </a:p>
          <a:p>
            <a:pPr lvl="1"/>
            <a:r>
              <a:rPr lang="en-US" sz="2400" b="1" dirty="0" err="1">
                <a:solidFill>
                  <a:srgbClr val="00B0F0"/>
                </a:solidFill>
              </a:rPr>
              <a:t>Yerberos</a:t>
            </a:r>
            <a:r>
              <a:rPr lang="en-US" sz="2400" b="1" dirty="0">
                <a:solidFill>
                  <a:srgbClr val="00B0F0"/>
                </a:solidFill>
              </a:rPr>
              <a:t>: Individuals who specialize in the use of medicinal plants and herbs; considered the equivalent of a pharmacist in Western medicine.</a:t>
            </a:r>
          </a:p>
          <a:p>
            <a:pPr lvl="1"/>
            <a:r>
              <a:rPr lang="en-US" sz="2400" b="1" dirty="0" err="1">
                <a:solidFill>
                  <a:srgbClr val="00B0F0"/>
                </a:solidFill>
              </a:rPr>
              <a:t>Parteras</a:t>
            </a:r>
            <a:r>
              <a:rPr lang="en-US" sz="2400" b="1" dirty="0">
                <a:solidFill>
                  <a:srgbClr val="00B0F0"/>
                </a:solidFill>
              </a:rPr>
              <a:t>: Midwives who are the primary source of guidance for pregnant women and who oversee births.</a:t>
            </a:r>
          </a:p>
          <a:p>
            <a:pPr lvl="1"/>
            <a:r>
              <a:rPr lang="en-US" sz="2400" b="1" dirty="0" err="1">
                <a:solidFill>
                  <a:srgbClr val="00B0F0"/>
                </a:solidFill>
              </a:rPr>
              <a:t>Sobadores</a:t>
            </a:r>
            <a:r>
              <a:rPr lang="en-US" sz="2400" b="1" dirty="0">
                <a:solidFill>
                  <a:srgbClr val="00B0F0"/>
                </a:solidFill>
              </a:rPr>
              <a:t>: Individuals trained to promote healing through massage techniques. </a:t>
            </a:r>
            <a:r>
              <a:rPr lang="en-US" sz="2400" b="1" dirty="0" err="1">
                <a:solidFill>
                  <a:srgbClr val="00B0F0"/>
                </a:solidFill>
              </a:rPr>
              <a:t>Sobadores</a:t>
            </a:r>
            <a:r>
              <a:rPr lang="en-US" sz="2400" b="1" dirty="0">
                <a:solidFill>
                  <a:srgbClr val="00B0F0"/>
                </a:solidFill>
              </a:rPr>
              <a:t> are also known to use bone manipulation much in the way a Western chiropractor would.</a:t>
            </a:r>
          </a:p>
          <a:p>
            <a:pPr lvl="1"/>
            <a:endParaRPr lang="en-US" sz="2400" b="1" dirty="0">
              <a:solidFill>
                <a:srgbClr val="00B0F0"/>
              </a:solidFill>
            </a:endParaRPr>
          </a:p>
        </p:txBody>
      </p:sp>
    </p:spTree>
    <p:extLst>
      <p:ext uri="{BB962C8B-B14F-4D97-AF65-F5344CB8AC3E}">
        <p14:creationId xmlns:p14="http://schemas.microsoft.com/office/powerpoint/2010/main" val="3094929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103</TotalTime>
  <Words>1211</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3</vt:lpstr>
      <vt:lpstr>Ion</vt:lpstr>
      <vt:lpstr>Week 11 Class Lecture</vt:lpstr>
      <vt:lpstr>PowerPoint Presentation</vt:lpstr>
      <vt:lpstr>Critical Reading Questions Massacre of the Dreamers  (Chapters 7, 9, and 10) </vt:lpstr>
      <vt:lpstr>PowerPoint Presentation</vt:lpstr>
      <vt:lpstr>Curanderas and Curanderos</vt:lpstr>
      <vt:lpstr>PowerPoint Presentation</vt:lpstr>
      <vt:lpstr>“The role of a curandero or curandera can also incorporate the roles of psychiatrist along with that  of doctor and healer. Many curanderos use Catholic elements, such as holy water and saint pictures. The use of Catholic prayers and other borrowings and lendings are often found alongside native religious elements.”—Elena Avila</vt:lpstr>
      <vt:lpstr>PowerPoint Presentation</vt:lpstr>
      <vt:lpstr>PowerPoint Presentation</vt:lpstr>
      <vt:lpstr>GLORIA ANZALDÚA</vt:lpstr>
      <vt:lpstr>Gloria Anzaldúa </vt:lpstr>
      <vt:lpstr>Third World Feminism </vt:lpstr>
      <vt:lpstr>PowerPoint Presentation</vt:lpstr>
      <vt:lpstr>PowerPoint Presentation</vt:lpstr>
      <vt:lpstr>PowerPoint Presentation</vt:lpstr>
      <vt:lpstr>PowerPoint Presentation</vt:lpstr>
      <vt:lpstr>PowerPoint Presentation</vt:lpstr>
      <vt:lpstr>Xicana/Latina Spiritualities- Highlights from Dr. Lara Medina</vt:lpstr>
      <vt:lpstr>PowerPoint Presentation</vt:lpstr>
      <vt:lpstr>Spirituality</vt:lpstr>
      <vt:lpstr>Nepantla Spirituality</vt:lpstr>
      <vt:lpstr>“Markers of Xicana Spirituality”</vt:lpstr>
      <vt:lpstr>Further Reading Recommendations:</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11 Class Lecture</dc:title>
  <dc:creator>Sandoval, Denise M</dc:creator>
  <cp:lastModifiedBy>Sandoval, Denise M</cp:lastModifiedBy>
  <cp:revision>13</cp:revision>
  <dcterms:created xsi:type="dcterms:W3CDTF">2020-04-02T20:55:38Z</dcterms:created>
  <dcterms:modified xsi:type="dcterms:W3CDTF">2020-04-02T22:39:28Z</dcterms:modified>
</cp:coreProperties>
</file>