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14"/>
  </p:notesMasterIdLst>
  <p:sldIdLst>
    <p:sldId id="256" r:id="rId3"/>
    <p:sldId id="259" r:id="rId4"/>
    <p:sldId id="261" r:id="rId5"/>
    <p:sldId id="260" r:id="rId6"/>
    <p:sldId id="262" r:id="rId7"/>
    <p:sldId id="263" r:id="rId8"/>
    <p:sldId id="265" r:id="rId9"/>
    <p:sldId id="266" r:id="rId10"/>
    <p:sldId id="264" r:id="rId11"/>
    <p:sldId id="267" r:id="rId12"/>
    <p:sldId id="268" r:id="rId13"/>
  </p:sldIdLst>
  <p:sldSz cx="9144000" cy="5143500" type="screen16x9"/>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35"/>
  </p:normalViewPr>
  <p:slideViewPr>
    <p:cSldViewPr>
      <p:cViewPr varScale="1">
        <p:scale>
          <a:sx n="146" d="100"/>
          <a:sy n="146" d="100"/>
        </p:scale>
        <p:origin x="640" y="176"/>
      </p:cViewPr>
      <p:guideLst>
        <p:guide orient="horz" pos="1620"/>
        <p:guide pos="2880"/>
      </p:guideLst>
    </p:cSldViewPr>
  </p:slideViewPr>
  <p:notesTextViewPr>
    <p:cViewPr>
      <p:scale>
        <a:sx n="1" d="1"/>
        <a:sy n="1" d="1"/>
      </p:scale>
      <p:origin x="0" y="-128"/>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E04CFD-4D43-4BA1-9CF7-D11EEC9526C6}" type="datetimeFigureOut">
              <a:rPr lang="en-US" smtClean="0"/>
              <a:pPr/>
              <a:t>2/26/20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E0A3F1-C561-4ABB-BCB8-749D11B0066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Sheikh</a:t>
            </a:r>
            <a:r>
              <a:rPr lang="en-US" baseline="0" dirty="0"/>
              <a:t> Mohammed bin Rashid al </a:t>
            </a:r>
            <a:r>
              <a:rPr lang="en-US" baseline="0" dirty="0" err="1"/>
              <a:t>Maktoum</a:t>
            </a:r>
            <a:r>
              <a:rPr lang="en-US" baseline="0" dirty="0"/>
              <a:t> is the vice president and prime minister of the United Arab Emirates. He is also the ruler of Dubai. Among other passions, </a:t>
            </a:r>
            <a:r>
              <a:rPr lang="en-US" dirty="0"/>
              <a:t>Sheikh</a:t>
            </a:r>
            <a:r>
              <a:rPr lang="en-US" baseline="0" dirty="0"/>
              <a:t> Mohammed bin Rashid al </a:t>
            </a:r>
            <a:r>
              <a:rPr lang="en-US" baseline="0" dirty="0" err="1"/>
              <a:t>Maktoum</a:t>
            </a:r>
            <a:r>
              <a:rPr lang="en-US" baseline="0" dirty="0"/>
              <a:t> is an accomplished poet in his native Arabic language which has earned him several awards.</a:t>
            </a:r>
            <a:endParaRPr lang="en-US" dirty="0"/>
          </a:p>
        </p:txBody>
      </p:sp>
      <p:sp>
        <p:nvSpPr>
          <p:cNvPr id="4" name="Slide Number Placeholder 3"/>
          <p:cNvSpPr>
            <a:spLocks noGrp="1"/>
          </p:cNvSpPr>
          <p:nvPr>
            <p:ph type="sldNum" sz="quarter" idx="10"/>
          </p:nvPr>
        </p:nvSpPr>
        <p:spPr/>
        <p:txBody>
          <a:bodyPr/>
          <a:lstStyle/>
          <a:p>
            <a:fld id="{8BE0A3F1-C561-4ABB-BCB8-749D11B00661}"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Sheikh</a:t>
            </a:r>
            <a:r>
              <a:rPr lang="en-US" baseline="0" dirty="0"/>
              <a:t> Mohammed bin Rashid al </a:t>
            </a:r>
            <a:r>
              <a:rPr lang="en-US" baseline="0" dirty="0" err="1"/>
              <a:t>Maktoum</a:t>
            </a:r>
            <a:r>
              <a:rPr lang="en-US" baseline="0" dirty="0"/>
              <a:t> has 30 children from six wives. His sporting career is focused in horseracing which has seen him win the FEI endurance championship for riding a horse over 160 kilometers. </a:t>
            </a:r>
            <a:r>
              <a:rPr lang="en-US" dirty="0"/>
              <a:t>Sheikh</a:t>
            </a:r>
            <a:r>
              <a:rPr lang="en-US" baseline="0" dirty="0"/>
              <a:t> Mohammed bin Rashid al </a:t>
            </a:r>
            <a:r>
              <a:rPr lang="en-US" baseline="0" dirty="0" err="1"/>
              <a:t>Maktoum</a:t>
            </a:r>
            <a:r>
              <a:rPr lang="en-US" baseline="0" dirty="0"/>
              <a:t> is also a philanthropist with several aids to Afghanistan, Palestine, and the construction of a mosque in Netherlands to his name. Sheikh Mohammed can simply be described as  a leader as defined in the text reading, Managers as Leaders (2014) as one who can influence people to achieve a goal as we shall see.</a:t>
            </a:r>
            <a:endParaRPr lang="en-US" dirty="0"/>
          </a:p>
        </p:txBody>
      </p:sp>
      <p:sp>
        <p:nvSpPr>
          <p:cNvPr id="4" name="Slide Number Placeholder 3"/>
          <p:cNvSpPr>
            <a:spLocks noGrp="1"/>
          </p:cNvSpPr>
          <p:nvPr>
            <p:ph type="sldNum" sz="quarter" idx="10"/>
          </p:nvPr>
        </p:nvSpPr>
        <p:spPr/>
        <p:txBody>
          <a:bodyPr/>
          <a:lstStyle/>
          <a:p>
            <a:fld id="{8BE0A3F1-C561-4ABB-BCB8-749D11B00661}"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Sheikh</a:t>
            </a:r>
            <a:r>
              <a:rPr lang="en-US" baseline="0" dirty="0"/>
              <a:t> Mohammed bin Rashid al </a:t>
            </a:r>
            <a:r>
              <a:rPr lang="en-US" baseline="0" dirty="0" err="1"/>
              <a:t>Maktoum</a:t>
            </a:r>
            <a:r>
              <a:rPr lang="en-US" baseline="0" dirty="0"/>
              <a:t> came into power in 2006 after the death of his brother. At the time of his ascent to power, Dubai was looking to diversify its income streams from traditional oil fields to more sustainable investments. </a:t>
            </a:r>
            <a:r>
              <a:rPr lang="en-US" dirty="0"/>
              <a:t>Sheikh</a:t>
            </a:r>
            <a:r>
              <a:rPr lang="en-US" baseline="0" dirty="0"/>
              <a:t> Mohammed bin Rashid al </a:t>
            </a:r>
            <a:r>
              <a:rPr lang="en-US" baseline="0" dirty="0" err="1"/>
              <a:t>Maktoum</a:t>
            </a:r>
            <a:r>
              <a:rPr lang="en-US" baseline="0" dirty="0"/>
              <a:t> had a vision that is reflected in Dubai’s vision 2021, to make Dubai a global city.</a:t>
            </a:r>
            <a:endParaRPr lang="en-US" dirty="0"/>
          </a:p>
        </p:txBody>
      </p:sp>
      <p:sp>
        <p:nvSpPr>
          <p:cNvPr id="4" name="Slide Number Placeholder 3"/>
          <p:cNvSpPr>
            <a:spLocks noGrp="1"/>
          </p:cNvSpPr>
          <p:nvPr>
            <p:ph type="sldNum" sz="quarter" idx="10"/>
          </p:nvPr>
        </p:nvSpPr>
        <p:spPr/>
        <p:txBody>
          <a:bodyPr/>
          <a:lstStyle/>
          <a:p>
            <a:fld id="{8BE0A3F1-C561-4ABB-BCB8-749D11B00661}"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Sheikh</a:t>
            </a:r>
            <a:r>
              <a:rPr lang="en-US" baseline="0" dirty="0"/>
              <a:t> Mohammed bin Rashid al </a:t>
            </a:r>
            <a:r>
              <a:rPr lang="en-US" baseline="0" dirty="0" err="1"/>
              <a:t>Maktoum</a:t>
            </a:r>
            <a:r>
              <a:rPr lang="en-US" baseline="0" dirty="0"/>
              <a:t> is a visionary leader with specific, measurable, accurate, realistic, and time-bound goals. This has been witnessed through his vision 2021 for Dubai to make it a global city. The vision is divided into four important themes. They include the unity of prosperity, knowledge, destiny, and ambition and responsibility as the vision’s anchors.</a:t>
            </a:r>
            <a:endParaRPr lang="en-US" dirty="0"/>
          </a:p>
        </p:txBody>
      </p:sp>
      <p:sp>
        <p:nvSpPr>
          <p:cNvPr id="4" name="Slide Number Placeholder 3"/>
          <p:cNvSpPr>
            <a:spLocks noGrp="1"/>
          </p:cNvSpPr>
          <p:nvPr>
            <p:ph type="sldNum" sz="quarter" idx="10"/>
          </p:nvPr>
        </p:nvSpPr>
        <p:spPr/>
        <p:txBody>
          <a:bodyPr/>
          <a:lstStyle/>
          <a:p>
            <a:fld id="{8BE0A3F1-C561-4ABB-BCB8-749D11B00661}"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Sheikh</a:t>
            </a:r>
            <a:r>
              <a:rPr lang="en-US" baseline="0" dirty="0"/>
              <a:t> Mohammed bin Rashid al </a:t>
            </a:r>
            <a:r>
              <a:rPr lang="en-US" baseline="0" dirty="0" err="1"/>
              <a:t>Maktoum</a:t>
            </a:r>
            <a:r>
              <a:rPr lang="en-US" baseline="0" dirty="0"/>
              <a:t> is also self-confident in his beliefs and vision. There is lots of criticism that the leader has faced since his ascent into power especially due to the radical economic reforms. This is an example of contextual constraints to effective leadership as demonstrated by </a:t>
            </a:r>
            <a:r>
              <a:rPr lang="en-US" baseline="0" dirty="0" err="1"/>
              <a:t>Hackman</a:t>
            </a:r>
            <a:r>
              <a:rPr lang="en-US" baseline="0" dirty="0"/>
              <a:t> &amp; </a:t>
            </a:r>
            <a:r>
              <a:rPr lang="en-US" baseline="0" dirty="0" err="1"/>
              <a:t>Wageman</a:t>
            </a:r>
            <a:r>
              <a:rPr lang="en-US" baseline="0" dirty="0"/>
              <a:t> (2005). The strong belief in his vision has seen the leader get world and regional recognition for his projects  especially the tallest building in the world, the </a:t>
            </a:r>
            <a:r>
              <a:rPr lang="en-US" baseline="0" dirty="0" err="1"/>
              <a:t>Burj</a:t>
            </a:r>
            <a:r>
              <a:rPr lang="en-US" baseline="0" dirty="0"/>
              <a:t> Al </a:t>
            </a:r>
            <a:r>
              <a:rPr lang="en-US" baseline="0" dirty="0" err="1"/>
              <a:t>Khalifa</a:t>
            </a:r>
            <a:r>
              <a:rPr lang="en-US" baseline="0" dirty="0"/>
              <a:t>.</a:t>
            </a:r>
            <a:endParaRPr lang="en-US" dirty="0"/>
          </a:p>
        </p:txBody>
      </p:sp>
      <p:sp>
        <p:nvSpPr>
          <p:cNvPr id="4" name="Slide Number Placeholder 3"/>
          <p:cNvSpPr>
            <a:spLocks noGrp="1"/>
          </p:cNvSpPr>
          <p:nvPr>
            <p:ph type="sldNum" sz="quarter" idx="10"/>
          </p:nvPr>
        </p:nvSpPr>
        <p:spPr/>
        <p:txBody>
          <a:bodyPr/>
          <a:lstStyle/>
          <a:p>
            <a:fld id="{8BE0A3F1-C561-4ABB-BCB8-749D11B00661}"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Sheikh</a:t>
            </a:r>
            <a:r>
              <a:rPr lang="en-US" baseline="0" dirty="0"/>
              <a:t> Mohammed bin Rashid al </a:t>
            </a:r>
            <a:r>
              <a:rPr lang="en-US" baseline="0" dirty="0" err="1"/>
              <a:t>Maktoum</a:t>
            </a:r>
            <a:r>
              <a:rPr lang="en-US" baseline="0" dirty="0"/>
              <a:t> is an effective communicator. The leader is frequent on his social media platforms especially </a:t>
            </a:r>
            <a:r>
              <a:rPr lang="en-US" baseline="0" dirty="0" err="1"/>
              <a:t>Facebook</a:t>
            </a:r>
            <a:r>
              <a:rPr lang="en-US" baseline="0" dirty="0"/>
              <a:t> and Twitter where he continuously communicates with his followers. On Twitter, he has over 2 million followers. The leader also utilizes his poetic gifts to communicate his feelings and ideas in published works. This has enabled the leader get great connection with his followers. </a:t>
            </a:r>
            <a:endParaRPr lang="en-US" dirty="0"/>
          </a:p>
        </p:txBody>
      </p:sp>
      <p:sp>
        <p:nvSpPr>
          <p:cNvPr id="4" name="Slide Number Placeholder 3"/>
          <p:cNvSpPr>
            <a:spLocks noGrp="1"/>
          </p:cNvSpPr>
          <p:nvPr>
            <p:ph type="sldNum" sz="quarter" idx="10"/>
          </p:nvPr>
        </p:nvSpPr>
        <p:spPr/>
        <p:txBody>
          <a:bodyPr/>
          <a:lstStyle/>
          <a:p>
            <a:fld id="{8BE0A3F1-C561-4ABB-BCB8-749D11B00661}"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 transformational</a:t>
            </a:r>
            <a:r>
              <a:rPr lang="en-US" baseline="0" dirty="0"/>
              <a:t> leader is focused on the people and their well-being. This is an area that the Sheikh has been active in by promoting healthier lifestyles for more fulfilling and productive lifestyles. </a:t>
            </a:r>
            <a:r>
              <a:rPr lang="en-US" dirty="0"/>
              <a:t>A key difference that can be pointed out is the focus on happiness and positivity as a philosophy</a:t>
            </a:r>
            <a:r>
              <a:rPr lang="en-US" baseline="0" dirty="0"/>
              <a:t> for </a:t>
            </a:r>
            <a:r>
              <a:rPr lang="en-US" dirty="0"/>
              <a:t>Sheikh</a:t>
            </a:r>
            <a:r>
              <a:rPr lang="en-US" baseline="0" dirty="0"/>
              <a:t> Mohammed bin Rashid al </a:t>
            </a:r>
            <a:r>
              <a:rPr lang="en-US" baseline="0" dirty="0" err="1"/>
              <a:t>Maktoum’s</a:t>
            </a:r>
            <a:r>
              <a:rPr lang="en-US" baseline="0" dirty="0"/>
              <a:t> leadership. In his 2007 book, Reflections on Happiness and Positivity, </a:t>
            </a:r>
            <a:r>
              <a:rPr lang="en-US" dirty="0"/>
              <a:t>Sheikh</a:t>
            </a:r>
            <a:r>
              <a:rPr lang="en-US" baseline="0" dirty="0"/>
              <a:t> Mohammed bin Rashid al </a:t>
            </a:r>
            <a:r>
              <a:rPr lang="en-US" baseline="0" dirty="0" err="1"/>
              <a:t>Maktoum</a:t>
            </a:r>
            <a:r>
              <a:rPr lang="en-US" baseline="0" dirty="0"/>
              <a:t> explains his drive to reignite development in Dubai and UAE as a result of pursuing happiness and positivity as a lifestyle goal for himself and his followers. This has enabled the leader develop great projects as well as overcome great challenges.</a:t>
            </a:r>
            <a:endParaRPr lang="en-US" dirty="0"/>
          </a:p>
        </p:txBody>
      </p:sp>
      <p:sp>
        <p:nvSpPr>
          <p:cNvPr id="4" name="Slide Number Placeholder 3"/>
          <p:cNvSpPr>
            <a:spLocks noGrp="1"/>
          </p:cNvSpPr>
          <p:nvPr>
            <p:ph type="sldNum" sz="quarter" idx="10"/>
          </p:nvPr>
        </p:nvSpPr>
        <p:spPr/>
        <p:txBody>
          <a:bodyPr/>
          <a:lstStyle/>
          <a:p>
            <a:fld id="{8BE0A3F1-C561-4ABB-BCB8-749D11B00661}"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Another example of the transformational leadership style of the Sheikh is in his innovative</a:t>
            </a:r>
            <a:r>
              <a:rPr lang="en-US" baseline="0" dirty="0"/>
              <a:t> projects that are aimed at transforming the landscape of </a:t>
            </a:r>
            <a:r>
              <a:rPr lang="en-US" baseline="0"/>
              <a:t>the country. </a:t>
            </a:r>
            <a:r>
              <a:rPr lang="en-US" baseline="0" dirty="0"/>
              <a:t>In 1999, the leader spearheaded the development of the Dubai Internet city as a regional technological hub. To add on, </a:t>
            </a:r>
            <a:r>
              <a:rPr lang="en-US" dirty="0"/>
              <a:t>Sheikh</a:t>
            </a:r>
            <a:r>
              <a:rPr lang="en-US" baseline="0" dirty="0"/>
              <a:t> Mohammed bin Rashid al </a:t>
            </a:r>
            <a:r>
              <a:rPr lang="en-US" baseline="0" dirty="0" err="1"/>
              <a:t>Maktoum</a:t>
            </a:r>
            <a:r>
              <a:rPr lang="en-US" baseline="0" dirty="0"/>
              <a:t> has also spearheaded the development of Dubai Industrial City and Dubai Healthcare City to offer services to locals and internationals in the region.</a:t>
            </a:r>
            <a:endParaRPr lang="en-US" dirty="0"/>
          </a:p>
        </p:txBody>
      </p:sp>
      <p:sp>
        <p:nvSpPr>
          <p:cNvPr id="4" name="Slide Number Placeholder 3"/>
          <p:cNvSpPr>
            <a:spLocks noGrp="1"/>
          </p:cNvSpPr>
          <p:nvPr>
            <p:ph type="sldNum" sz="quarter" idx="10"/>
          </p:nvPr>
        </p:nvSpPr>
        <p:spPr/>
        <p:txBody>
          <a:bodyPr/>
          <a:lstStyle/>
          <a:p>
            <a:fld id="{8BE0A3F1-C561-4ABB-BCB8-749D11B00661}"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In conclusion, Sheikh</a:t>
            </a:r>
            <a:r>
              <a:rPr lang="en-US" baseline="0" dirty="0"/>
              <a:t> Mohammed bin Rashid al </a:t>
            </a:r>
            <a:r>
              <a:rPr lang="en-US" baseline="0" dirty="0" err="1"/>
              <a:t>Maktoum</a:t>
            </a:r>
            <a:r>
              <a:rPr lang="en-US" baseline="0" dirty="0"/>
              <a:t> has a diverse set of leadership skills that are aimed at transformational leadership. These diverse leadership skills have helped to transform Dubai to a great nation which has distinguished the leader from his predecessors. Through his vision, there are new possibilities that have emerged for a country that was dependent on oil to a country that is a business and tourist destination in over a decade of his leadership.</a:t>
            </a:r>
            <a:endParaRPr lang="en-US" dirty="0"/>
          </a:p>
        </p:txBody>
      </p:sp>
      <p:sp>
        <p:nvSpPr>
          <p:cNvPr id="4" name="Slide Number Placeholder 3"/>
          <p:cNvSpPr>
            <a:spLocks noGrp="1"/>
          </p:cNvSpPr>
          <p:nvPr>
            <p:ph type="sldNum" sz="quarter" idx="10"/>
          </p:nvPr>
        </p:nvSpPr>
        <p:spPr/>
        <p:txBody>
          <a:bodyPr/>
          <a:lstStyle/>
          <a:p>
            <a:fld id="{8BE0A3F1-C561-4ABB-BCB8-749D11B00661}"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9768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937D59-5EDB-4C39-B697-625748F703B6}" type="datetimeFigureOut">
              <a:rPr lang="en-US" smtClean="0"/>
              <a:pPr/>
              <a:t>2/26/20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p14="http://schemas.microsoft.com/office/powerpoint/2010/main" val="2403535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3008313" cy="8715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937D59-5EDB-4C39-B697-625748F703B6}" type="datetimeFigureOut">
              <a:rPr lang="en-US" smtClean="0"/>
              <a:pPr/>
              <a:t>2/26/20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p14="http://schemas.microsoft.com/office/powerpoint/2010/main" val="5018249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937D59-5EDB-4C39-B697-625748F703B6}" type="datetimeFigureOut">
              <a:rPr lang="en-US" smtClean="0"/>
              <a:pPr/>
              <a:t>2/26/20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p14="http://schemas.microsoft.com/office/powerpoint/2010/main" val="7224409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937D59-5EDB-4C39-B697-625748F703B6}" type="datetimeFigureOut">
              <a:rPr lang="en-US" smtClean="0"/>
              <a:pPr/>
              <a:t>2/26/20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p14="http://schemas.microsoft.com/office/powerpoint/2010/main" val="28108716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937D59-5EDB-4C39-B697-625748F703B6}" type="datetimeFigureOut">
              <a:rPr lang="en-US" smtClean="0"/>
              <a:pPr/>
              <a:t>2/26/20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p14="http://schemas.microsoft.com/office/powerpoint/2010/main" val="4240091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9144000" cy="884466"/>
          </a:xfrm>
          <a:prstGeom prst="rect">
            <a:avLst/>
          </a:prstGeom>
        </p:spPr>
        <p:txBody>
          <a:bodyPr anchor="ctr"/>
          <a:lstStyle>
            <a:lvl1pPr algn="l">
              <a:defRPr>
                <a:solidFill>
                  <a:schemeClr val="accent6">
                    <a:lumMod val="20000"/>
                    <a:lumOff val="80000"/>
                  </a:schemeClr>
                </a:solidFill>
                <a:latin typeface="Arial" pitchFamily="34" charset="0"/>
                <a:cs typeface="Arial" pitchFamily="34" charset="0"/>
              </a:defRPr>
            </a:lvl1pPr>
          </a:lstStyle>
          <a:p>
            <a:r>
              <a:rPr lang="en-US" altLang="ko-KR" dirty="0"/>
              <a:t> Free PPT _ Click to add title</a:t>
            </a:r>
            <a:endParaRPr lang="ko-KR" altLang="en-US" dirty="0"/>
          </a:p>
        </p:txBody>
      </p:sp>
      <p:sp>
        <p:nvSpPr>
          <p:cNvPr id="4" name="Content Placeholder 2"/>
          <p:cNvSpPr>
            <a:spLocks noGrp="1"/>
          </p:cNvSpPr>
          <p:nvPr>
            <p:ph idx="1"/>
          </p:nvPr>
        </p:nvSpPr>
        <p:spPr>
          <a:xfrm>
            <a:off x="395536" y="1131590"/>
            <a:ext cx="8496944" cy="460648"/>
          </a:xfrm>
          <a:prstGeom prst="rect">
            <a:avLst/>
          </a:prstGeom>
        </p:spPr>
        <p:txBody>
          <a:bodyPr anchor="ctr"/>
          <a:lstStyle>
            <a:lvl1pPr marL="0" indent="0">
              <a:buNone/>
              <a:defRPr sz="2000">
                <a:solidFill>
                  <a:schemeClr val="accent6">
                    <a:lumMod val="20000"/>
                    <a:lumOff val="80000"/>
                  </a:schemeClr>
                </a:solidFill>
                <a:latin typeface="Arial" pitchFamily="34" charset="0"/>
                <a:cs typeface="Arial" pitchFamily="34" charset="0"/>
              </a:defRPr>
            </a:lvl1pPr>
          </a:lstStyle>
          <a:p>
            <a:pPr lvl="0"/>
            <a:r>
              <a:rPr lang="en-US" altLang="ko-KR" dirty="0"/>
              <a:t>Click to edit Master text styles</a:t>
            </a:r>
          </a:p>
        </p:txBody>
      </p:sp>
      <p:sp>
        <p:nvSpPr>
          <p:cNvPr id="5" name="Content Placeholder 2"/>
          <p:cNvSpPr>
            <a:spLocks noGrp="1"/>
          </p:cNvSpPr>
          <p:nvPr>
            <p:ph idx="10"/>
          </p:nvPr>
        </p:nvSpPr>
        <p:spPr>
          <a:xfrm>
            <a:off x="405880" y="1808261"/>
            <a:ext cx="8496944" cy="2995737"/>
          </a:xfrm>
          <a:prstGeom prst="rect">
            <a:avLst/>
          </a:prstGeom>
        </p:spPr>
        <p:txBody>
          <a:bodyPr lIns="396000" anchor="t"/>
          <a:lstStyle>
            <a:lvl1pPr marL="0" indent="0">
              <a:buNone/>
              <a:defRPr sz="1400">
                <a:solidFill>
                  <a:schemeClr val="accent6">
                    <a:lumMod val="20000"/>
                    <a:lumOff val="80000"/>
                  </a:schemeClr>
                </a:solidFill>
                <a:latin typeface="Arial" pitchFamily="34" charset="0"/>
                <a:cs typeface="Arial" pitchFamily="34" charset="0"/>
              </a:defRPr>
            </a:lvl1pPr>
          </a:lstStyle>
          <a:p>
            <a:pPr lvl="0"/>
            <a:r>
              <a:rPr lang="en-US" altLang="ko-KR" dirty="0"/>
              <a:t>Click to edit Master text styles</a:t>
            </a:r>
          </a:p>
        </p:txBody>
      </p:sp>
    </p:spTree>
    <p:extLst>
      <p:ext uri="{BB962C8B-B14F-4D97-AF65-F5344CB8AC3E}">
        <p14:creationId xmlns:p14="http://schemas.microsoft.com/office/powerpoint/2010/main" val="1146943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619672" y="0"/>
            <a:ext cx="7524328" cy="884466"/>
          </a:xfrm>
          <a:prstGeom prst="rect">
            <a:avLst/>
          </a:prstGeom>
        </p:spPr>
        <p:txBody>
          <a:bodyPr anchor="ctr"/>
          <a:lstStyle>
            <a:lvl1pPr algn="l">
              <a:defRPr>
                <a:solidFill>
                  <a:schemeClr val="accent6">
                    <a:lumMod val="20000"/>
                    <a:lumOff val="80000"/>
                  </a:schemeClr>
                </a:solidFill>
                <a:latin typeface="Arial" pitchFamily="34" charset="0"/>
                <a:cs typeface="Arial" pitchFamily="34" charset="0"/>
              </a:defRPr>
            </a:lvl1pPr>
          </a:lstStyle>
          <a:p>
            <a:r>
              <a:rPr lang="en-US" altLang="ko-KR" dirty="0"/>
              <a:t>Free PPT _ Click to add title</a:t>
            </a:r>
            <a:endParaRPr lang="ko-KR" altLang="en-US" dirty="0"/>
          </a:p>
        </p:txBody>
      </p:sp>
      <p:sp>
        <p:nvSpPr>
          <p:cNvPr id="4" name="Content Placeholder 2"/>
          <p:cNvSpPr>
            <a:spLocks noGrp="1"/>
          </p:cNvSpPr>
          <p:nvPr>
            <p:ph idx="1"/>
          </p:nvPr>
        </p:nvSpPr>
        <p:spPr>
          <a:xfrm>
            <a:off x="1979712" y="987574"/>
            <a:ext cx="6912768" cy="460648"/>
          </a:xfrm>
          <a:prstGeom prst="rect">
            <a:avLst/>
          </a:prstGeom>
        </p:spPr>
        <p:txBody>
          <a:bodyPr anchor="ctr"/>
          <a:lstStyle>
            <a:lvl1pPr marL="0" indent="0">
              <a:buNone/>
              <a:defRPr sz="2000">
                <a:solidFill>
                  <a:schemeClr val="accent6">
                    <a:lumMod val="20000"/>
                    <a:lumOff val="80000"/>
                  </a:schemeClr>
                </a:solidFill>
                <a:latin typeface="Arial" pitchFamily="34" charset="0"/>
                <a:cs typeface="Arial" pitchFamily="34" charset="0"/>
              </a:defRPr>
            </a:lvl1pPr>
          </a:lstStyle>
          <a:p>
            <a:pPr lvl="0"/>
            <a:r>
              <a:rPr lang="en-US" altLang="ko-KR" dirty="0"/>
              <a:t>Click to edit Master text styles</a:t>
            </a:r>
          </a:p>
        </p:txBody>
      </p:sp>
      <p:sp>
        <p:nvSpPr>
          <p:cNvPr id="5" name="Content Placeholder 2"/>
          <p:cNvSpPr>
            <a:spLocks noGrp="1"/>
          </p:cNvSpPr>
          <p:nvPr>
            <p:ph idx="10"/>
          </p:nvPr>
        </p:nvSpPr>
        <p:spPr>
          <a:xfrm>
            <a:off x="1990056" y="1664245"/>
            <a:ext cx="6912768" cy="2995737"/>
          </a:xfrm>
          <a:prstGeom prst="rect">
            <a:avLst/>
          </a:prstGeom>
        </p:spPr>
        <p:txBody>
          <a:bodyPr lIns="396000" anchor="t"/>
          <a:lstStyle>
            <a:lvl1pPr marL="0" indent="0">
              <a:buNone/>
              <a:defRPr sz="1400">
                <a:solidFill>
                  <a:schemeClr val="accent6">
                    <a:lumMod val="20000"/>
                    <a:lumOff val="80000"/>
                  </a:schemeClr>
                </a:solidFill>
                <a:latin typeface="Arial" pitchFamily="34" charset="0"/>
                <a:cs typeface="Arial" pitchFamily="34" charset="0"/>
              </a:defRPr>
            </a:lvl1pPr>
          </a:lstStyle>
          <a:p>
            <a:pPr lvl="0"/>
            <a:r>
              <a:rPr lang="en-US" altLang="ko-KR" dirty="0"/>
              <a:t>Click to edit Master text styles</a:t>
            </a:r>
          </a:p>
        </p:txBody>
      </p:sp>
    </p:spTree>
    <p:extLst>
      <p:ext uri="{BB962C8B-B14F-4D97-AF65-F5344CB8AC3E}">
        <p14:creationId xmlns:p14="http://schemas.microsoft.com/office/powerpoint/2010/main" val="922808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3"/>
            <a:ext cx="7772400" cy="1101725"/>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937D59-5EDB-4C39-B697-625748F703B6}" type="datetimeFigureOut">
              <a:rPr lang="en-US" smtClean="0"/>
              <a:pPr/>
              <a:t>2/26/20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p14="http://schemas.microsoft.com/office/powerpoint/2010/main" val="1895959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937D59-5EDB-4C39-B697-625748F703B6}" type="datetimeFigureOut">
              <a:rPr lang="en-US" smtClean="0"/>
              <a:pPr/>
              <a:t>2/26/20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p14="http://schemas.microsoft.com/office/powerpoint/2010/main" val="815133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79638"/>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937D59-5EDB-4C39-B697-625748F703B6}" type="datetimeFigureOut">
              <a:rPr lang="en-US" smtClean="0"/>
              <a:pPr/>
              <a:t>2/26/20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p14="http://schemas.microsoft.com/office/powerpoint/2010/main" val="1860431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937D59-5EDB-4C39-B697-625748F703B6}" type="datetimeFigureOut">
              <a:rPr lang="en-US" smtClean="0"/>
              <a:pPr/>
              <a:t>2/26/20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p14="http://schemas.microsoft.com/office/powerpoint/2010/main" val="3505802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937D59-5EDB-4C39-B697-625748F703B6}" type="datetimeFigureOut">
              <a:rPr lang="en-US" smtClean="0"/>
              <a:pPr/>
              <a:t>2/26/20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p14="http://schemas.microsoft.com/office/powerpoint/2010/main" val="3538794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937D59-5EDB-4C39-B697-625748F703B6}" type="datetimeFigureOut">
              <a:rPr lang="en-US" smtClean="0"/>
              <a:pPr/>
              <a:t>2/26/20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31DC1F-5561-484E-AB46-68C682854F61}" type="slidenum">
              <a:rPr lang="en-US" smtClean="0"/>
              <a:pPr/>
              <a:t>‹#›</a:t>
            </a:fld>
            <a:endParaRPr lang="en-US"/>
          </a:p>
        </p:txBody>
      </p:sp>
    </p:spTree>
    <p:extLst>
      <p:ext uri="{BB962C8B-B14F-4D97-AF65-F5344CB8AC3E}">
        <p14:creationId xmlns:p14="http://schemas.microsoft.com/office/powerpoint/2010/main" val="11505109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23917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Lst>
  <p:txStyles>
    <p:titleStyle>
      <a:lvl1pPr algn="ctr" defTabSz="914400" rtl="0" eaLnBrk="1" latinLnBrk="1" hangingPunct="1">
        <a:spcBef>
          <a:spcPct val="0"/>
        </a:spcBef>
        <a:buNone/>
        <a:defRPr sz="3600" b="1" kern="1200">
          <a:solidFill>
            <a:schemeClr val="tx1"/>
          </a:solidFill>
          <a:latin typeface="Arial" pitchFamily="34" charset="0"/>
          <a:ea typeface="+mj-ea"/>
          <a:cs typeface="Arial" pitchFamily="34" charset="0"/>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0"/>
            <a:ext cx="8229600" cy="339407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63937D59-5EDB-4C39-B697-625748F703B6}" type="datetimeFigureOut">
              <a:rPr lang="en-US" smtClean="0"/>
              <a:pPr/>
              <a:t>2/26/20</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0F31DC1F-5561-484E-AB46-68C682854F61}" type="slidenum">
              <a:rPr lang="en-US" smtClean="0"/>
              <a:pPr/>
              <a:t>‹#›</a:t>
            </a:fld>
            <a:endParaRPr lang="en-US"/>
          </a:p>
        </p:txBody>
      </p:sp>
    </p:spTree>
    <p:extLst>
      <p:ext uri="{BB962C8B-B14F-4D97-AF65-F5344CB8AC3E}">
        <p14:creationId xmlns:p14="http://schemas.microsoft.com/office/powerpoint/2010/main" val="262123990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
          <p:cNvSpPr/>
          <p:nvPr/>
        </p:nvSpPr>
        <p:spPr>
          <a:xfrm>
            <a:off x="4572001" y="2404874"/>
            <a:ext cx="4572000" cy="1872208"/>
          </a:xfrm>
          <a:custGeom>
            <a:avLst/>
            <a:gdLst/>
            <a:ahLst/>
            <a:cxnLst/>
            <a:rect l="l" t="t" r="r" b="b"/>
            <a:pathLst>
              <a:path w="4328021" h="2160240">
                <a:moveTo>
                  <a:pt x="260655" y="0"/>
                </a:moveTo>
                <a:lnTo>
                  <a:pt x="4328021" y="0"/>
                </a:lnTo>
                <a:lnTo>
                  <a:pt x="4328021" y="2160240"/>
                </a:lnTo>
                <a:lnTo>
                  <a:pt x="260655" y="2160240"/>
                </a:lnTo>
                <a:cubicBezTo>
                  <a:pt x="116699" y="2160240"/>
                  <a:pt x="0" y="2043541"/>
                  <a:pt x="0" y="1899585"/>
                </a:cubicBezTo>
                <a:lnTo>
                  <a:pt x="0" y="260655"/>
                </a:lnTo>
                <a:cubicBezTo>
                  <a:pt x="0" y="116699"/>
                  <a:pt x="116699" y="0"/>
                  <a:pt x="260655" y="0"/>
                </a:cubicBezTo>
                <a:close/>
              </a:path>
            </a:pathLst>
          </a:custGeom>
          <a:solidFill>
            <a:schemeClr val="accent6">
              <a:lumMod val="50000"/>
              <a:alpha val="5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3" name="TextBox 1"/>
          <p:cNvSpPr txBox="1">
            <a:spLocks noChangeArrowheads="1"/>
          </p:cNvSpPr>
          <p:nvPr/>
        </p:nvSpPr>
        <p:spPr bwMode="auto">
          <a:xfrm>
            <a:off x="4283968" y="2608791"/>
            <a:ext cx="4608511" cy="1077218"/>
          </a:xfrm>
          <a:prstGeom prst="rect">
            <a:avLst/>
          </a:prstGeom>
          <a:noFill/>
          <a:ln w="9525">
            <a:noFill/>
            <a:miter lim="800000"/>
            <a:headEnd/>
            <a:tailEnd/>
          </a:ln>
        </p:spPr>
        <p:txBody>
          <a:bodyPr wrap="square">
            <a:spAutoFit/>
          </a:bodyPr>
          <a:lstStyle/>
          <a:p>
            <a:pPr algn="r"/>
            <a:r>
              <a:rPr lang="en-US" altLang="ko-KR" sz="3200" b="1" dirty="0">
                <a:solidFill>
                  <a:schemeClr val="accent6">
                    <a:lumMod val="20000"/>
                    <a:lumOff val="80000"/>
                  </a:schemeClr>
                </a:solidFill>
                <a:latin typeface="Arial" pitchFamily="34" charset="0"/>
                <a:ea typeface="맑은 고딕" pitchFamily="50" charset="-127"/>
                <a:cs typeface="Arial" pitchFamily="34" charset="0"/>
              </a:rPr>
              <a:t>Sheikh Mohammed bin Rashid al </a:t>
            </a:r>
            <a:r>
              <a:rPr lang="en-US" altLang="ko-KR" sz="3200" b="1" dirty="0" err="1">
                <a:solidFill>
                  <a:schemeClr val="accent6">
                    <a:lumMod val="20000"/>
                    <a:lumOff val="80000"/>
                  </a:schemeClr>
                </a:solidFill>
                <a:latin typeface="Arial" pitchFamily="34" charset="0"/>
                <a:ea typeface="맑은 고딕" pitchFamily="50" charset="-127"/>
                <a:cs typeface="Arial" pitchFamily="34" charset="0"/>
              </a:rPr>
              <a:t>Maktoum</a:t>
            </a:r>
            <a:endParaRPr lang="en-US" altLang="ko-KR" sz="3200" b="1" dirty="0">
              <a:solidFill>
                <a:schemeClr val="accent6">
                  <a:lumMod val="20000"/>
                  <a:lumOff val="80000"/>
                </a:schemeClr>
              </a:solidFill>
              <a:latin typeface="Arial" pitchFamily="34" charset="0"/>
              <a:ea typeface="맑은 고딕" pitchFamily="50" charset="-127"/>
              <a:cs typeface="Arial" pitchFamily="34" charset="0"/>
            </a:endParaRPr>
          </a:p>
        </p:txBody>
      </p:sp>
      <p:pic>
        <p:nvPicPr>
          <p:cNvPr id="1026" name="Picture 2" descr="C:\Users\user\Documents\Work\2020\Boniface\Feb 2\sheikh m b r a m\1.jpg"/>
          <p:cNvPicPr>
            <a:picLocks noChangeAspect="1" noChangeArrowheads="1"/>
          </p:cNvPicPr>
          <p:nvPr/>
        </p:nvPicPr>
        <p:blipFill>
          <a:blip r:embed="rId2" cstate="print"/>
          <a:srcRect/>
          <a:stretch>
            <a:fillRect/>
          </a:stretch>
        </p:blipFill>
        <p:spPr bwMode="auto">
          <a:xfrm>
            <a:off x="35496" y="51470"/>
            <a:ext cx="4343400" cy="4608512"/>
          </a:xfrm>
          <a:prstGeom prst="rect">
            <a:avLst/>
          </a:prstGeom>
          <a:noFill/>
        </p:spPr>
      </p:pic>
    </p:spTree>
    <p:extLst>
      <p:ext uri="{BB962C8B-B14F-4D97-AF65-F5344CB8AC3E}">
        <p14:creationId xmlns:p14="http://schemas.microsoft.com/office/powerpoint/2010/main" val="3034478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ko-KR" sz="2800" dirty="0">
                <a:ea typeface="맑은 고딕" pitchFamily="50" charset="-127"/>
              </a:rPr>
              <a:t>Sheikh Mohammed bin Rashid al </a:t>
            </a:r>
            <a:r>
              <a:rPr lang="en-US" altLang="ko-KR" sz="2800" dirty="0" err="1">
                <a:ea typeface="맑은 고딕" pitchFamily="50" charset="-127"/>
              </a:rPr>
              <a:t>Maktoum</a:t>
            </a:r>
            <a:endParaRPr lang="en-US" altLang="ko-KR" sz="2800" dirty="0">
              <a:ea typeface="맑은 고딕" pitchFamily="50" charset="-127"/>
            </a:endParaRPr>
          </a:p>
        </p:txBody>
      </p:sp>
      <p:sp>
        <p:nvSpPr>
          <p:cNvPr id="2" name="Content Placeholder 1"/>
          <p:cNvSpPr>
            <a:spLocks noGrp="1"/>
          </p:cNvSpPr>
          <p:nvPr>
            <p:ph idx="1"/>
          </p:nvPr>
        </p:nvSpPr>
        <p:spPr/>
        <p:txBody>
          <a:bodyPr/>
          <a:lstStyle/>
          <a:p>
            <a:pPr lvl="0"/>
            <a:r>
              <a:rPr lang="en-US" b="1" dirty="0"/>
              <a:t>Conclusion</a:t>
            </a:r>
          </a:p>
        </p:txBody>
      </p:sp>
      <p:sp>
        <p:nvSpPr>
          <p:cNvPr id="5" name="Content Placeholder 4"/>
          <p:cNvSpPr>
            <a:spLocks noGrp="1"/>
          </p:cNvSpPr>
          <p:nvPr>
            <p:ph idx="10"/>
          </p:nvPr>
        </p:nvSpPr>
        <p:spPr/>
        <p:txBody>
          <a:bodyPr/>
          <a:lstStyle/>
          <a:p>
            <a:pPr>
              <a:buFont typeface="Arial" pitchFamily="34" charset="0"/>
              <a:buChar char="•"/>
            </a:pPr>
            <a:r>
              <a:rPr lang="en-US" altLang="ko-KR" sz="2800" dirty="0">
                <a:latin typeface="Arial" pitchFamily="34" charset="0"/>
                <a:cs typeface="Arial" pitchFamily="34" charset="0"/>
              </a:rPr>
              <a:t>Has a diverse leadership style that has transformed Dubai to great achievements that have distinguished him from other leaders</a:t>
            </a:r>
          </a:p>
          <a:p>
            <a:pPr>
              <a:buFont typeface="Arial" pitchFamily="34" charset="0"/>
              <a:buChar char="•"/>
            </a:pPr>
            <a:r>
              <a:rPr lang="en-US" altLang="ko-KR" sz="2800" dirty="0"/>
              <a:t>His vision saw new possibilities for a country dependent on oil to a country that is business and tourist destination</a:t>
            </a:r>
            <a:endParaRPr lang="ko-KR" altLang="en-US" sz="2800" dirty="0">
              <a:latin typeface="Arial" pitchFamily="34" charset="0"/>
              <a:cs typeface="Arial" pitchFamily="34" charset="0"/>
            </a:endParaRPr>
          </a:p>
        </p:txBody>
      </p:sp>
      <p:pic>
        <p:nvPicPr>
          <p:cNvPr id="2050" name="Picture 2" descr="C:\Users\user\Documents\Work\2020\Boniface\Feb 2\sheikh m b r a m\1.jpg"/>
          <p:cNvPicPr>
            <a:picLocks noChangeAspect="1" noChangeArrowheads="1"/>
          </p:cNvPicPr>
          <p:nvPr/>
        </p:nvPicPr>
        <p:blipFill>
          <a:blip r:embed="rId3" cstate="print"/>
          <a:srcRect/>
          <a:stretch>
            <a:fillRect/>
          </a:stretch>
        </p:blipFill>
        <p:spPr bwMode="auto">
          <a:xfrm>
            <a:off x="0" y="-20538"/>
            <a:ext cx="1547664" cy="1904975"/>
          </a:xfrm>
          <a:prstGeom prst="rect">
            <a:avLst/>
          </a:prstGeom>
          <a:noFill/>
        </p:spPr>
      </p:pic>
    </p:spTree>
    <p:extLst>
      <p:ext uri="{BB962C8B-B14F-4D97-AF65-F5344CB8AC3E}">
        <p14:creationId xmlns:p14="http://schemas.microsoft.com/office/powerpoint/2010/main" val="9791076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ko-KR" sz="2800" dirty="0">
                <a:ea typeface="맑은 고딕" pitchFamily="50" charset="-127"/>
              </a:rPr>
              <a:t>Sheikh Mohammed bin Rashid al </a:t>
            </a:r>
            <a:r>
              <a:rPr lang="en-US" altLang="ko-KR" sz="2800" dirty="0" err="1">
                <a:ea typeface="맑은 고딕" pitchFamily="50" charset="-127"/>
              </a:rPr>
              <a:t>Maktoum</a:t>
            </a:r>
            <a:endParaRPr lang="en-US" altLang="ko-KR" sz="2800" dirty="0">
              <a:ea typeface="맑은 고딕" pitchFamily="50" charset="-127"/>
            </a:endParaRPr>
          </a:p>
        </p:txBody>
      </p:sp>
      <p:sp>
        <p:nvSpPr>
          <p:cNvPr id="2" name="Content Placeholder 1"/>
          <p:cNvSpPr>
            <a:spLocks noGrp="1"/>
          </p:cNvSpPr>
          <p:nvPr>
            <p:ph idx="1"/>
          </p:nvPr>
        </p:nvSpPr>
        <p:spPr/>
        <p:txBody>
          <a:bodyPr/>
          <a:lstStyle/>
          <a:p>
            <a:pPr lvl="0"/>
            <a:r>
              <a:rPr lang="en-US" b="1" dirty="0"/>
              <a:t>References</a:t>
            </a:r>
          </a:p>
        </p:txBody>
      </p:sp>
      <p:sp>
        <p:nvSpPr>
          <p:cNvPr id="5" name="Content Placeholder 4"/>
          <p:cNvSpPr>
            <a:spLocks noGrp="1"/>
          </p:cNvSpPr>
          <p:nvPr>
            <p:ph idx="10"/>
          </p:nvPr>
        </p:nvSpPr>
        <p:spPr>
          <a:xfrm>
            <a:off x="1990056" y="1491630"/>
            <a:ext cx="6912768" cy="2995737"/>
          </a:xfrm>
        </p:spPr>
        <p:txBody>
          <a:bodyPr/>
          <a:lstStyle/>
          <a:p>
            <a:pPr>
              <a:buFont typeface="Arial" pitchFamily="34" charset="0"/>
              <a:buChar char="•"/>
            </a:pPr>
            <a:r>
              <a:rPr lang="en-US" altLang="ko-KR" sz="1600" dirty="0"/>
              <a:t>Al Haddad, A. (2011). "Sheikh Mohammed Publishes Poetry". The National. Retrieved from https://www.thenational.ae/uae/heritage/sheikh-mohammed-publishes-poetry-1.453819</a:t>
            </a:r>
          </a:p>
          <a:p>
            <a:pPr>
              <a:buFont typeface="Arial" pitchFamily="34" charset="0"/>
              <a:buChar char="•"/>
            </a:pPr>
            <a:r>
              <a:rPr lang="en-US" altLang="ko-KR" sz="1600" dirty="0"/>
              <a:t>Al </a:t>
            </a:r>
            <a:r>
              <a:rPr lang="en-US" altLang="ko-KR" sz="1600" dirty="0" err="1"/>
              <a:t>Maktoum</a:t>
            </a:r>
            <a:r>
              <a:rPr lang="en-US" altLang="ko-KR" sz="1600" dirty="0"/>
              <a:t>, MBR. (2017). Reflections on happiness and positivity. Dubai: Explorer Publishing and Distribution</a:t>
            </a:r>
          </a:p>
          <a:p>
            <a:pPr>
              <a:buFont typeface="Arial" pitchFamily="34" charset="0"/>
              <a:buChar char="•"/>
            </a:pPr>
            <a:r>
              <a:rPr lang="en-US" altLang="ko-KR" sz="1600" dirty="0" err="1"/>
              <a:t>Hackman</a:t>
            </a:r>
            <a:r>
              <a:rPr lang="en-US" altLang="ko-KR" sz="1600" dirty="0"/>
              <a:t>, R. J., </a:t>
            </a:r>
            <a:r>
              <a:rPr lang="en-US" altLang="ko-KR" sz="1600" dirty="0" err="1"/>
              <a:t>Wageman</a:t>
            </a:r>
            <a:r>
              <a:rPr lang="en-US" altLang="ko-KR" sz="1600" dirty="0"/>
              <a:t>, R. (2005). When And How Team Leaders Matter. Research in Organizational Behavior, Volume 26, 37–74</a:t>
            </a:r>
          </a:p>
          <a:p>
            <a:pPr>
              <a:buFont typeface="Arial" pitchFamily="34" charset="0"/>
              <a:buChar char="•"/>
            </a:pPr>
            <a:r>
              <a:rPr lang="en-US" altLang="ko-KR" sz="1600" dirty="0"/>
              <a:t>Managers as Leaders (2014). Chapter 18. Managers as Leaders. Robbins &amp; Coulter, </a:t>
            </a:r>
            <a:r>
              <a:rPr lang="en-US" altLang="ko-KR" sz="1600" dirty="0" err="1"/>
              <a:t>Pearsons</a:t>
            </a:r>
            <a:r>
              <a:rPr lang="en-US" altLang="ko-KR" sz="1600" dirty="0"/>
              <a:t>: NY </a:t>
            </a:r>
          </a:p>
          <a:p>
            <a:pPr>
              <a:buFont typeface="Arial" pitchFamily="34" charset="0"/>
              <a:buChar char="•"/>
            </a:pPr>
            <a:r>
              <a:rPr lang="en-US" altLang="ko-KR" sz="1600" dirty="0"/>
              <a:t>WAM (2010). UAE Cabinet: 'We want to be among the best countries in the world by 2021'. Retrieved from https://gulfnews.com/uae/government/uae-cabinet-we-want-to-be-among-the-best-countries-in-the-world-by-2021-1.579412</a:t>
            </a:r>
          </a:p>
        </p:txBody>
      </p:sp>
      <p:pic>
        <p:nvPicPr>
          <p:cNvPr id="2050" name="Picture 2" descr="C:\Users\user\Documents\Work\2020\Boniface\Feb 2\sheikh m b r a m\1.jpg"/>
          <p:cNvPicPr>
            <a:picLocks noChangeAspect="1" noChangeArrowheads="1"/>
          </p:cNvPicPr>
          <p:nvPr/>
        </p:nvPicPr>
        <p:blipFill>
          <a:blip r:embed="rId2" cstate="print"/>
          <a:srcRect/>
          <a:stretch>
            <a:fillRect/>
          </a:stretch>
        </p:blipFill>
        <p:spPr bwMode="auto">
          <a:xfrm>
            <a:off x="0" y="-20538"/>
            <a:ext cx="1547664" cy="1904975"/>
          </a:xfrm>
          <a:prstGeom prst="rect">
            <a:avLst/>
          </a:prstGeom>
          <a:noFill/>
        </p:spPr>
      </p:pic>
    </p:spTree>
    <p:extLst>
      <p:ext uri="{BB962C8B-B14F-4D97-AF65-F5344CB8AC3E}">
        <p14:creationId xmlns:p14="http://schemas.microsoft.com/office/powerpoint/2010/main" val="979107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ko-KR" sz="2800" dirty="0">
                <a:ea typeface="맑은 고딕" pitchFamily="50" charset="-127"/>
              </a:rPr>
              <a:t>Sheikh Mohammed bin Rashid al </a:t>
            </a:r>
            <a:r>
              <a:rPr lang="en-US" altLang="ko-KR" sz="2800" dirty="0" err="1">
                <a:ea typeface="맑은 고딕" pitchFamily="50" charset="-127"/>
              </a:rPr>
              <a:t>Maktoum</a:t>
            </a:r>
            <a:endParaRPr lang="en-US" altLang="ko-KR" sz="2800" dirty="0">
              <a:ea typeface="맑은 고딕" pitchFamily="50" charset="-127"/>
            </a:endParaRPr>
          </a:p>
        </p:txBody>
      </p:sp>
      <p:sp>
        <p:nvSpPr>
          <p:cNvPr id="2" name="Content Placeholder 1"/>
          <p:cNvSpPr>
            <a:spLocks noGrp="1"/>
          </p:cNvSpPr>
          <p:nvPr>
            <p:ph idx="1"/>
          </p:nvPr>
        </p:nvSpPr>
        <p:spPr/>
        <p:txBody>
          <a:bodyPr/>
          <a:lstStyle/>
          <a:p>
            <a:pPr lvl="0"/>
            <a:r>
              <a:rPr lang="en-US" b="1" dirty="0"/>
              <a:t>Description</a:t>
            </a:r>
          </a:p>
        </p:txBody>
      </p:sp>
      <p:sp>
        <p:nvSpPr>
          <p:cNvPr id="5" name="Content Placeholder 4"/>
          <p:cNvSpPr>
            <a:spLocks noGrp="1"/>
          </p:cNvSpPr>
          <p:nvPr>
            <p:ph idx="10"/>
          </p:nvPr>
        </p:nvSpPr>
        <p:spPr/>
        <p:txBody>
          <a:bodyPr/>
          <a:lstStyle/>
          <a:p>
            <a:pPr>
              <a:buFont typeface="Arial" pitchFamily="34" charset="0"/>
              <a:buChar char="•"/>
            </a:pPr>
            <a:r>
              <a:rPr lang="en-US" altLang="ko-KR" sz="2800" dirty="0">
                <a:latin typeface="Arial" pitchFamily="34" charset="0"/>
                <a:cs typeface="Arial" pitchFamily="34" charset="0"/>
              </a:rPr>
              <a:t>Vice President and Prime Minister of UAE</a:t>
            </a:r>
          </a:p>
          <a:p>
            <a:pPr>
              <a:buFont typeface="Arial" pitchFamily="34" charset="0"/>
              <a:buChar char="•"/>
            </a:pPr>
            <a:r>
              <a:rPr lang="en-US" altLang="ko-KR" sz="2800" dirty="0"/>
              <a:t>Ruler of Dubai</a:t>
            </a:r>
          </a:p>
          <a:p>
            <a:pPr>
              <a:buFont typeface="Arial" pitchFamily="34" charset="0"/>
              <a:buChar char="•"/>
            </a:pPr>
            <a:r>
              <a:rPr lang="en-US" altLang="ko-KR" sz="2800" dirty="0"/>
              <a:t>Among other passions, Sheikh Mohammed al </a:t>
            </a:r>
            <a:r>
              <a:rPr lang="en-US" altLang="ko-KR" sz="2800" dirty="0" err="1"/>
              <a:t>Maktoum</a:t>
            </a:r>
            <a:r>
              <a:rPr lang="en-US" altLang="ko-KR" sz="2800" dirty="0"/>
              <a:t> is an accomplished poet in his native Arabic language (Al Haddad, 2011)</a:t>
            </a:r>
          </a:p>
          <a:p>
            <a:pPr>
              <a:buFont typeface="Arial" pitchFamily="34" charset="0"/>
              <a:buChar char="•"/>
            </a:pPr>
            <a:endParaRPr lang="ko-KR" altLang="en-US" sz="2800" dirty="0">
              <a:latin typeface="Arial" pitchFamily="34" charset="0"/>
              <a:cs typeface="Arial" pitchFamily="34" charset="0"/>
            </a:endParaRPr>
          </a:p>
        </p:txBody>
      </p:sp>
      <p:pic>
        <p:nvPicPr>
          <p:cNvPr id="2050" name="Picture 2" descr="C:\Users\user\Documents\Work\2020\Boniface\Feb 2\sheikh m b r a m\1.jpg"/>
          <p:cNvPicPr>
            <a:picLocks noChangeAspect="1" noChangeArrowheads="1"/>
          </p:cNvPicPr>
          <p:nvPr/>
        </p:nvPicPr>
        <p:blipFill>
          <a:blip r:embed="rId3" cstate="print"/>
          <a:srcRect/>
          <a:stretch>
            <a:fillRect/>
          </a:stretch>
        </p:blipFill>
        <p:spPr bwMode="auto">
          <a:xfrm>
            <a:off x="0" y="-20538"/>
            <a:ext cx="1547664" cy="1904975"/>
          </a:xfrm>
          <a:prstGeom prst="rect">
            <a:avLst/>
          </a:prstGeom>
          <a:noFill/>
        </p:spPr>
      </p:pic>
    </p:spTree>
    <p:extLst>
      <p:ext uri="{BB962C8B-B14F-4D97-AF65-F5344CB8AC3E}">
        <p14:creationId xmlns:p14="http://schemas.microsoft.com/office/powerpoint/2010/main" val="979107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ko-KR" sz="2800" dirty="0">
                <a:ea typeface="맑은 고딕" pitchFamily="50" charset="-127"/>
              </a:rPr>
              <a:t>Sheikh Mohammed bin Rashid al </a:t>
            </a:r>
            <a:r>
              <a:rPr lang="en-US" altLang="ko-KR" sz="2800" dirty="0" err="1">
                <a:ea typeface="맑은 고딕" pitchFamily="50" charset="-127"/>
              </a:rPr>
              <a:t>Maktoum</a:t>
            </a:r>
            <a:endParaRPr lang="en-US" altLang="ko-KR" sz="2800" dirty="0">
              <a:ea typeface="맑은 고딕" pitchFamily="50" charset="-127"/>
            </a:endParaRPr>
          </a:p>
        </p:txBody>
      </p:sp>
      <p:sp>
        <p:nvSpPr>
          <p:cNvPr id="2" name="Content Placeholder 1"/>
          <p:cNvSpPr>
            <a:spLocks noGrp="1"/>
          </p:cNvSpPr>
          <p:nvPr>
            <p:ph idx="1"/>
          </p:nvPr>
        </p:nvSpPr>
        <p:spPr/>
        <p:txBody>
          <a:bodyPr/>
          <a:lstStyle/>
          <a:p>
            <a:pPr lvl="0"/>
            <a:r>
              <a:rPr lang="en-US" b="1" dirty="0"/>
              <a:t>Description</a:t>
            </a:r>
          </a:p>
        </p:txBody>
      </p:sp>
      <p:sp>
        <p:nvSpPr>
          <p:cNvPr id="5" name="Content Placeholder 4"/>
          <p:cNvSpPr>
            <a:spLocks noGrp="1"/>
          </p:cNvSpPr>
          <p:nvPr>
            <p:ph idx="10"/>
          </p:nvPr>
        </p:nvSpPr>
        <p:spPr>
          <a:xfrm>
            <a:off x="1990056" y="1419622"/>
            <a:ext cx="6912768" cy="2995737"/>
          </a:xfrm>
        </p:spPr>
        <p:txBody>
          <a:bodyPr/>
          <a:lstStyle/>
          <a:p>
            <a:pPr>
              <a:buFont typeface="Arial" pitchFamily="34" charset="0"/>
              <a:buChar char="•"/>
            </a:pPr>
            <a:r>
              <a:rPr lang="en-US" altLang="ko-KR" sz="2800" dirty="0"/>
              <a:t>Has 30 children from various wives</a:t>
            </a:r>
          </a:p>
          <a:p>
            <a:pPr>
              <a:buFont typeface="Arial" pitchFamily="34" charset="0"/>
              <a:buChar char="•"/>
            </a:pPr>
            <a:r>
              <a:rPr lang="en-US" altLang="ko-KR" sz="2800" dirty="0">
                <a:latin typeface="Arial" pitchFamily="34" charset="0"/>
                <a:cs typeface="Arial" pitchFamily="34" charset="0"/>
              </a:rPr>
              <a:t>Sports: horse racing and a focus on thoroughbreds  </a:t>
            </a:r>
          </a:p>
          <a:p>
            <a:pPr>
              <a:buFont typeface="Arial" pitchFamily="34" charset="0"/>
              <a:buChar char="•"/>
            </a:pPr>
            <a:r>
              <a:rPr lang="en-US" altLang="ko-KR" sz="2800" dirty="0">
                <a:latin typeface="Arial" pitchFamily="34" charset="0"/>
                <a:cs typeface="Arial" pitchFamily="34" charset="0"/>
              </a:rPr>
              <a:t>Philanthropist: several aids</a:t>
            </a:r>
          </a:p>
          <a:p>
            <a:pPr>
              <a:buFont typeface="Arial" pitchFamily="34" charset="0"/>
              <a:buChar char="•"/>
            </a:pPr>
            <a:r>
              <a:rPr lang="en-US" altLang="ko-KR" sz="2800" dirty="0"/>
              <a:t>Sheikh Mohammed exemplifies the definition of a leader as one who can influence people to achieve a goal (Managers as Leaders, 2014).</a:t>
            </a:r>
            <a:endParaRPr lang="ko-KR" altLang="en-US" sz="2800" dirty="0">
              <a:latin typeface="Arial" pitchFamily="34" charset="0"/>
              <a:cs typeface="Arial" pitchFamily="34" charset="0"/>
            </a:endParaRPr>
          </a:p>
        </p:txBody>
      </p:sp>
      <p:pic>
        <p:nvPicPr>
          <p:cNvPr id="2050" name="Picture 2" descr="C:\Users\user\Documents\Work\2020\Boniface\Feb 2\sheikh m b r a m\1.jpg"/>
          <p:cNvPicPr>
            <a:picLocks noChangeAspect="1" noChangeArrowheads="1"/>
          </p:cNvPicPr>
          <p:nvPr/>
        </p:nvPicPr>
        <p:blipFill>
          <a:blip r:embed="rId3" cstate="print"/>
          <a:srcRect/>
          <a:stretch>
            <a:fillRect/>
          </a:stretch>
        </p:blipFill>
        <p:spPr bwMode="auto">
          <a:xfrm>
            <a:off x="0" y="-20538"/>
            <a:ext cx="1547664" cy="1904975"/>
          </a:xfrm>
          <a:prstGeom prst="rect">
            <a:avLst/>
          </a:prstGeom>
          <a:noFill/>
        </p:spPr>
      </p:pic>
    </p:spTree>
    <p:extLst>
      <p:ext uri="{BB962C8B-B14F-4D97-AF65-F5344CB8AC3E}">
        <p14:creationId xmlns:p14="http://schemas.microsoft.com/office/powerpoint/2010/main" val="979107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ko-KR" sz="2800" dirty="0">
                <a:ea typeface="맑은 고딕" pitchFamily="50" charset="-127"/>
              </a:rPr>
              <a:t>Sheikh Mohammed bin Rashid al </a:t>
            </a:r>
            <a:r>
              <a:rPr lang="en-US" altLang="ko-KR" sz="2800" dirty="0" err="1">
                <a:ea typeface="맑은 고딕" pitchFamily="50" charset="-127"/>
              </a:rPr>
              <a:t>Maktoum</a:t>
            </a:r>
            <a:endParaRPr lang="en-US" altLang="ko-KR" sz="2800" dirty="0">
              <a:ea typeface="맑은 고딕" pitchFamily="50" charset="-127"/>
            </a:endParaRPr>
          </a:p>
        </p:txBody>
      </p:sp>
      <p:sp>
        <p:nvSpPr>
          <p:cNvPr id="2" name="Content Placeholder 1"/>
          <p:cNvSpPr>
            <a:spLocks noGrp="1"/>
          </p:cNvSpPr>
          <p:nvPr>
            <p:ph idx="1"/>
          </p:nvPr>
        </p:nvSpPr>
        <p:spPr/>
        <p:txBody>
          <a:bodyPr/>
          <a:lstStyle/>
          <a:p>
            <a:pPr lvl="0"/>
            <a:r>
              <a:rPr lang="en-US" b="1" dirty="0"/>
              <a:t>Situation</a:t>
            </a:r>
          </a:p>
        </p:txBody>
      </p:sp>
      <p:sp>
        <p:nvSpPr>
          <p:cNvPr id="5" name="Content Placeholder 4"/>
          <p:cNvSpPr>
            <a:spLocks noGrp="1"/>
          </p:cNvSpPr>
          <p:nvPr>
            <p:ph idx="10"/>
          </p:nvPr>
        </p:nvSpPr>
        <p:spPr>
          <a:xfrm>
            <a:off x="1990056" y="1491630"/>
            <a:ext cx="6912768" cy="2995737"/>
          </a:xfrm>
        </p:spPr>
        <p:txBody>
          <a:bodyPr/>
          <a:lstStyle/>
          <a:p>
            <a:pPr>
              <a:buFont typeface="Arial" pitchFamily="34" charset="0"/>
              <a:buChar char="•"/>
            </a:pPr>
            <a:r>
              <a:rPr lang="en-US" altLang="ko-KR" sz="2800" dirty="0">
                <a:latin typeface="Arial" pitchFamily="34" charset="0"/>
                <a:cs typeface="Arial" pitchFamily="34" charset="0"/>
              </a:rPr>
              <a:t>Came int</a:t>
            </a:r>
            <a:r>
              <a:rPr lang="en-US" altLang="ko-KR" sz="2800" dirty="0"/>
              <a:t>o power in 2006 after death of his brother</a:t>
            </a:r>
          </a:p>
          <a:p>
            <a:pPr>
              <a:buFont typeface="Arial" pitchFamily="34" charset="0"/>
              <a:buChar char="•"/>
            </a:pPr>
            <a:r>
              <a:rPr lang="en-US" altLang="ko-KR" sz="2800" dirty="0"/>
              <a:t>At time of ascent, Dubai was looking to diversify its income streams from traditional oil to other sustainable investments</a:t>
            </a:r>
          </a:p>
          <a:p>
            <a:pPr>
              <a:buFont typeface="Arial" pitchFamily="34" charset="0"/>
              <a:buChar char="•"/>
            </a:pPr>
            <a:r>
              <a:rPr lang="en-US" altLang="ko-KR" sz="2800" dirty="0">
                <a:latin typeface="Arial" pitchFamily="34" charset="0"/>
                <a:cs typeface="Arial" pitchFamily="34" charset="0"/>
              </a:rPr>
              <a:t>Developed strategic vision 2021 – make Dubai a global city</a:t>
            </a:r>
            <a:endParaRPr lang="ko-KR" altLang="en-US" sz="2800" dirty="0">
              <a:latin typeface="Arial" pitchFamily="34" charset="0"/>
              <a:cs typeface="Arial" pitchFamily="34" charset="0"/>
            </a:endParaRPr>
          </a:p>
        </p:txBody>
      </p:sp>
      <p:pic>
        <p:nvPicPr>
          <p:cNvPr id="2050" name="Picture 2" descr="C:\Users\user\Documents\Work\2020\Boniface\Feb 2\sheikh m b r a m\1.jpg"/>
          <p:cNvPicPr>
            <a:picLocks noChangeAspect="1" noChangeArrowheads="1"/>
          </p:cNvPicPr>
          <p:nvPr/>
        </p:nvPicPr>
        <p:blipFill>
          <a:blip r:embed="rId3" cstate="print"/>
          <a:srcRect/>
          <a:stretch>
            <a:fillRect/>
          </a:stretch>
        </p:blipFill>
        <p:spPr bwMode="auto">
          <a:xfrm>
            <a:off x="0" y="-20538"/>
            <a:ext cx="1547664" cy="1904975"/>
          </a:xfrm>
          <a:prstGeom prst="rect">
            <a:avLst/>
          </a:prstGeom>
          <a:noFill/>
        </p:spPr>
      </p:pic>
    </p:spTree>
    <p:extLst>
      <p:ext uri="{BB962C8B-B14F-4D97-AF65-F5344CB8AC3E}">
        <p14:creationId xmlns:p14="http://schemas.microsoft.com/office/powerpoint/2010/main" val="979107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ko-KR" sz="2800" dirty="0">
                <a:ea typeface="맑은 고딕" pitchFamily="50" charset="-127"/>
              </a:rPr>
              <a:t>Sheikh Mohammed bin Rashid al </a:t>
            </a:r>
            <a:r>
              <a:rPr lang="en-US" altLang="ko-KR" sz="2800" dirty="0" err="1">
                <a:ea typeface="맑은 고딕" pitchFamily="50" charset="-127"/>
              </a:rPr>
              <a:t>Maktoum</a:t>
            </a:r>
            <a:endParaRPr lang="en-US" altLang="ko-KR" sz="2800" dirty="0">
              <a:ea typeface="맑은 고딕" pitchFamily="50" charset="-127"/>
            </a:endParaRPr>
          </a:p>
        </p:txBody>
      </p:sp>
      <p:sp>
        <p:nvSpPr>
          <p:cNvPr id="2" name="Content Placeholder 1"/>
          <p:cNvSpPr>
            <a:spLocks noGrp="1"/>
          </p:cNvSpPr>
          <p:nvPr>
            <p:ph idx="1"/>
          </p:nvPr>
        </p:nvSpPr>
        <p:spPr/>
        <p:txBody>
          <a:bodyPr/>
          <a:lstStyle/>
          <a:p>
            <a:pPr lvl="0"/>
            <a:r>
              <a:rPr lang="en-US" b="1" dirty="0"/>
              <a:t>Leadership Traits</a:t>
            </a:r>
          </a:p>
        </p:txBody>
      </p:sp>
      <p:sp>
        <p:nvSpPr>
          <p:cNvPr id="5" name="Content Placeholder 4"/>
          <p:cNvSpPr>
            <a:spLocks noGrp="1"/>
          </p:cNvSpPr>
          <p:nvPr>
            <p:ph idx="10"/>
          </p:nvPr>
        </p:nvSpPr>
        <p:spPr/>
        <p:txBody>
          <a:bodyPr/>
          <a:lstStyle/>
          <a:p>
            <a:pPr>
              <a:buFont typeface="Arial" pitchFamily="34" charset="0"/>
              <a:buChar char="•"/>
            </a:pPr>
            <a:r>
              <a:rPr lang="en-US" altLang="ko-KR" sz="2800" dirty="0"/>
              <a:t>He is a visionary with SMART goals</a:t>
            </a:r>
          </a:p>
          <a:p>
            <a:pPr>
              <a:buFont typeface="Arial" pitchFamily="34" charset="0"/>
              <a:buChar char="•"/>
            </a:pPr>
            <a:r>
              <a:rPr lang="en-US" altLang="ko-KR" sz="2800" dirty="0">
                <a:latin typeface="Arial" pitchFamily="34" charset="0"/>
                <a:cs typeface="Arial" pitchFamily="34" charset="0"/>
              </a:rPr>
              <a:t>Has a target to make Dubai </a:t>
            </a:r>
            <a:r>
              <a:rPr lang="en-US" altLang="ko-KR" sz="2800" dirty="0"/>
              <a:t>a global city by 2021 (WAM, 2010)</a:t>
            </a:r>
          </a:p>
          <a:p>
            <a:pPr>
              <a:buFont typeface="Arial" pitchFamily="34" charset="0"/>
              <a:buChar char="•"/>
            </a:pPr>
            <a:r>
              <a:rPr lang="en-US" altLang="ko-KR" sz="2800" dirty="0">
                <a:latin typeface="Arial" pitchFamily="34" charset="0"/>
                <a:cs typeface="Arial" pitchFamily="34" charset="0"/>
              </a:rPr>
              <a:t>The vision is anchored by 4 themes: unity in prosperity, knowledge, destiny, and in ambition and responsibility</a:t>
            </a:r>
            <a:endParaRPr lang="ko-KR" altLang="en-US" sz="2800" dirty="0">
              <a:latin typeface="Arial" pitchFamily="34" charset="0"/>
              <a:cs typeface="Arial" pitchFamily="34" charset="0"/>
            </a:endParaRPr>
          </a:p>
        </p:txBody>
      </p:sp>
      <p:pic>
        <p:nvPicPr>
          <p:cNvPr id="2050" name="Picture 2" descr="C:\Users\user\Documents\Work\2020\Boniface\Feb 2\sheikh m b r a m\1.jpg"/>
          <p:cNvPicPr>
            <a:picLocks noChangeAspect="1" noChangeArrowheads="1"/>
          </p:cNvPicPr>
          <p:nvPr/>
        </p:nvPicPr>
        <p:blipFill>
          <a:blip r:embed="rId3" cstate="print"/>
          <a:srcRect/>
          <a:stretch>
            <a:fillRect/>
          </a:stretch>
        </p:blipFill>
        <p:spPr bwMode="auto">
          <a:xfrm>
            <a:off x="0" y="-20538"/>
            <a:ext cx="1547664" cy="1904975"/>
          </a:xfrm>
          <a:prstGeom prst="rect">
            <a:avLst/>
          </a:prstGeom>
          <a:noFill/>
        </p:spPr>
      </p:pic>
    </p:spTree>
    <p:extLst>
      <p:ext uri="{BB962C8B-B14F-4D97-AF65-F5344CB8AC3E}">
        <p14:creationId xmlns:p14="http://schemas.microsoft.com/office/powerpoint/2010/main" val="979107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ko-KR" sz="2800" dirty="0">
                <a:ea typeface="맑은 고딕" pitchFamily="50" charset="-127"/>
              </a:rPr>
              <a:t>Sheikh Mohammed bin Rashid al </a:t>
            </a:r>
            <a:r>
              <a:rPr lang="en-US" altLang="ko-KR" sz="2800" dirty="0" err="1">
                <a:ea typeface="맑은 고딕" pitchFamily="50" charset="-127"/>
              </a:rPr>
              <a:t>Maktoum</a:t>
            </a:r>
            <a:endParaRPr lang="en-US" altLang="ko-KR" sz="2800" dirty="0">
              <a:ea typeface="맑은 고딕" pitchFamily="50" charset="-127"/>
            </a:endParaRPr>
          </a:p>
        </p:txBody>
      </p:sp>
      <p:sp>
        <p:nvSpPr>
          <p:cNvPr id="2" name="Content Placeholder 1"/>
          <p:cNvSpPr>
            <a:spLocks noGrp="1"/>
          </p:cNvSpPr>
          <p:nvPr>
            <p:ph idx="1"/>
          </p:nvPr>
        </p:nvSpPr>
        <p:spPr/>
        <p:txBody>
          <a:bodyPr/>
          <a:lstStyle/>
          <a:p>
            <a:r>
              <a:rPr lang="en-US" b="1" dirty="0"/>
              <a:t>Leadership Traits</a:t>
            </a:r>
          </a:p>
        </p:txBody>
      </p:sp>
      <p:sp>
        <p:nvSpPr>
          <p:cNvPr id="5" name="Content Placeholder 4"/>
          <p:cNvSpPr>
            <a:spLocks noGrp="1"/>
          </p:cNvSpPr>
          <p:nvPr>
            <p:ph idx="10"/>
          </p:nvPr>
        </p:nvSpPr>
        <p:spPr>
          <a:xfrm>
            <a:off x="1990056" y="1419622"/>
            <a:ext cx="6912768" cy="2995737"/>
          </a:xfrm>
        </p:spPr>
        <p:txBody>
          <a:bodyPr/>
          <a:lstStyle/>
          <a:p>
            <a:pPr>
              <a:buFont typeface="Arial" pitchFamily="34" charset="0"/>
              <a:buChar char="•"/>
            </a:pPr>
            <a:r>
              <a:rPr lang="en-US" altLang="ko-KR" sz="2800" dirty="0"/>
              <a:t>Self-confident in his beliefs and vision</a:t>
            </a:r>
          </a:p>
          <a:p>
            <a:pPr>
              <a:buFont typeface="Arial" pitchFamily="34" charset="0"/>
              <a:buChar char="•"/>
            </a:pPr>
            <a:r>
              <a:rPr lang="en-US" altLang="ko-KR" sz="2800" dirty="0"/>
              <a:t>Sheikh Mohammed al </a:t>
            </a:r>
            <a:r>
              <a:rPr lang="en-US" altLang="ko-KR" sz="2800" dirty="0" err="1"/>
              <a:t>Maktoum</a:t>
            </a:r>
            <a:r>
              <a:rPr lang="en-US" altLang="ko-KR" sz="2800" dirty="0"/>
              <a:t> faced lots of criticism about his reforms especially building the tallest building in the world, </a:t>
            </a:r>
            <a:r>
              <a:rPr lang="en-US" altLang="ko-KR" sz="2800" dirty="0" err="1"/>
              <a:t>Burj</a:t>
            </a:r>
            <a:r>
              <a:rPr lang="en-US" altLang="ko-KR" sz="2800" dirty="0"/>
              <a:t> Al </a:t>
            </a:r>
            <a:r>
              <a:rPr lang="en-US" altLang="ko-KR" sz="2800" dirty="0" err="1"/>
              <a:t>Khalifa</a:t>
            </a:r>
            <a:endParaRPr lang="en-US" altLang="ko-KR" sz="2800" dirty="0"/>
          </a:p>
          <a:p>
            <a:pPr>
              <a:buFont typeface="Arial" pitchFamily="34" charset="0"/>
              <a:buChar char="•"/>
            </a:pPr>
            <a:r>
              <a:rPr lang="en-US" altLang="ko-KR" sz="2800" dirty="0"/>
              <a:t>This situation exemplifies a contextual constraint to leadership by institutional forces (</a:t>
            </a:r>
            <a:r>
              <a:rPr lang="en-US" altLang="ko-KR" sz="2800" dirty="0" err="1"/>
              <a:t>Hackman</a:t>
            </a:r>
            <a:r>
              <a:rPr lang="en-US" altLang="ko-KR" sz="2800" dirty="0"/>
              <a:t> &amp; </a:t>
            </a:r>
            <a:r>
              <a:rPr lang="en-US" altLang="ko-KR" sz="2800" dirty="0" err="1"/>
              <a:t>Wageman</a:t>
            </a:r>
            <a:r>
              <a:rPr lang="en-US" altLang="ko-KR" sz="2800" dirty="0"/>
              <a:t>, 2005)</a:t>
            </a:r>
          </a:p>
        </p:txBody>
      </p:sp>
      <p:pic>
        <p:nvPicPr>
          <p:cNvPr id="2050" name="Picture 2" descr="C:\Users\user\Documents\Work\2020\Boniface\Feb 2\sheikh m b r a m\1.jpg"/>
          <p:cNvPicPr>
            <a:picLocks noChangeAspect="1" noChangeArrowheads="1"/>
          </p:cNvPicPr>
          <p:nvPr/>
        </p:nvPicPr>
        <p:blipFill>
          <a:blip r:embed="rId3" cstate="print"/>
          <a:srcRect/>
          <a:stretch>
            <a:fillRect/>
          </a:stretch>
        </p:blipFill>
        <p:spPr bwMode="auto">
          <a:xfrm>
            <a:off x="0" y="-20538"/>
            <a:ext cx="1547664" cy="1904975"/>
          </a:xfrm>
          <a:prstGeom prst="rect">
            <a:avLst/>
          </a:prstGeom>
          <a:noFill/>
        </p:spPr>
      </p:pic>
    </p:spTree>
    <p:extLst>
      <p:ext uri="{BB962C8B-B14F-4D97-AF65-F5344CB8AC3E}">
        <p14:creationId xmlns:p14="http://schemas.microsoft.com/office/powerpoint/2010/main" val="979107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ko-KR" sz="2800" dirty="0">
                <a:ea typeface="맑은 고딕" pitchFamily="50" charset="-127"/>
              </a:rPr>
              <a:t>Sheikh Mohammed bin Rashid al </a:t>
            </a:r>
            <a:r>
              <a:rPr lang="en-US" altLang="ko-KR" sz="2800" dirty="0" err="1">
                <a:ea typeface="맑은 고딕" pitchFamily="50" charset="-127"/>
              </a:rPr>
              <a:t>Maktoum</a:t>
            </a:r>
            <a:endParaRPr lang="en-US" altLang="ko-KR" sz="2800" dirty="0">
              <a:ea typeface="맑은 고딕" pitchFamily="50" charset="-127"/>
            </a:endParaRPr>
          </a:p>
        </p:txBody>
      </p:sp>
      <p:sp>
        <p:nvSpPr>
          <p:cNvPr id="2" name="Content Placeholder 1"/>
          <p:cNvSpPr>
            <a:spLocks noGrp="1"/>
          </p:cNvSpPr>
          <p:nvPr>
            <p:ph idx="1"/>
          </p:nvPr>
        </p:nvSpPr>
        <p:spPr/>
        <p:txBody>
          <a:bodyPr/>
          <a:lstStyle/>
          <a:p>
            <a:r>
              <a:rPr lang="en-US" b="1" dirty="0"/>
              <a:t>Leadership Traits</a:t>
            </a:r>
          </a:p>
        </p:txBody>
      </p:sp>
      <p:sp>
        <p:nvSpPr>
          <p:cNvPr id="5" name="Content Placeholder 4"/>
          <p:cNvSpPr>
            <a:spLocks noGrp="1"/>
          </p:cNvSpPr>
          <p:nvPr>
            <p:ph idx="10"/>
          </p:nvPr>
        </p:nvSpPr>
        <p:spPr/>
        <p:txBody>
          <a:bodyPr/>
          <a:lstStyle/>
          <a:p>
            <a:pPr>
              <a:buFont typeface="Arial" pitchFamily="34" charset="0"/>
              <a:buChar char="•"/>
            </a:pPr>
            <a:r>
              <a:rPr lang="en-US" altLang="ko-KR" sz="2800" dirty="0"/>
              <a:t>Effective communicator</a:t>
            </a:r>
          </a:p>
          <a:p>
            <a:pPr>
              <a:buFont typeface="Arial" pitchFamily="34" charset="0"/>
              <a:buChar char="•"/>
            </a:pPr>
            <a:r>
              <a:rPr lang="en-US" altLang="ko-KR" sz="2800" dirty="0"/>
              <a:t>Uses social media platforms to continuously communicate with his followers – Twitter and </a:t>
            </a:r>
            <a:r>
              <a:rPr lang="en-US" altLang="ko-KR" sz="2800" dirty="0" err="1"/>
              <a:t>Facebook</a:t>
            </a:r>
            <a:endParaRPr lang="en-US" altLang="ko-KR" sz="2800" dirty="0"/>
          </a:p>
          <a:p>
            <a:pPr>
              <a:buFont typeface="Arial" pitchFamily="34" charset="0"/>
              <a:buChar char="•"/>
            </a:pPr>
            <a:r>
              <a:rPr lang="en-US" altLang="ko-KR" sz="2800" dirty="0"/>
              <a:t>Uses poetry to communicate his feelings and ideas</a:t>
            </a:r>
          </a:p>
          <a:p>
            <a:pPr>
              <a:buFont typeface="Arial" pitchFamily="34" charset="0"/>
              <a:buChar char="•"/>
            </a:pPr>
            <a:endParaRPr lang="ko-KR" altLang="en-US" sz="2800" dirty="0">
              <a:latin typeface="Arial" pitchFamily="34" charset="0"/>
              <a:cs typeface="Arial" pitchFamily="34" charset="0"/>
            </a:endParaRPr>
          </a:p>
        </p:txBody>
      </p:sp>
      <p:pic>
        <p:nvPicPr>
          <p:cNvPr id="2050" name="Picture 2" descr="C:\Users\user\Documents\Work\2020\Boniface\Feb 2\sheikh m b r a m\1.jpg"/>
          <p:cNvPicPr>
            <a:picLocks noChangeAspect="1" noChangeArrowheads="1"/>
          </p:cNvPicPr>
          <p:nvPr/>
        </p:nvPicPr>
        <p:blipFill>
          <a:blip r:embed="rId3" cstate="print"/>
          <a:srcRect/>
          <a:stretch>
            <a:fillRect/>
          </a:stretch>
        </p:blipFill>
        <p:spPr bwMode="auto">
          <a:xfrm>
            <a:off x="0" y="-20538"/>
            <a:ext cx="1547664" cy="1904975"/>
          </a:xfrm>
          <a:prstGeom prst="rect">
            <a:avLst/>
          </a:prstGeom>
          <a:noFill/>
        </p:spPr>
      </p:pic>
    </p:spTree>
    <p:extLst>
      <p:ext uri="{BB962C8B-B14F-4D97-AF65-F5344CB8AC3E}">
        <p14:creationId xmlns:p14="http://schemas.microsoft.com/office/powerpoint/2010/main" val="979107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ko-KR" sz="2800" dirty="0">
                <a:ea typeface="맑은 고딕" pitchFamily="50" charset="-127"/>
              </a:rPr>
              <a:t>Sheikh Mohammed bin Rashid al </a:t>
            </a:r>
            <a:r>
              <a:rPr lang="en-US" altLang="ko-KR" sz="2800" dirty="0" err="1">
                <a:ea typeface="맑은 고딕" pitchFamily="50" charset="-127"/>
              </a:rPr>
              <a:t>Maktoum</a:t>
            </a:r>
            <a:endParaRPr lang="en-US" altLang="ko-KR" sz="2800" dirty="0">
              <a:ea typeface="맑은 고딕" pitchFamily="50" charset="-127"/>
            </a:endParaRPr>
          </a:p>
        </p:txBody>
      </p:sp>
      <p:sp>
        <p:nvSpPr>
          <p:cNvPr id="2" name="Content Placeholder 1"/>
          <p:cNvSpPr>
            <a:spLocks noGrp="1"/>
          </p:cNvSpPr>
          <p:nvPr>
            <p:ph idx="1"/>
          </p:nvPr>
        </p:nvSpPr>
        <p:spPr/>
        <p:txBody>
          <a:bodyPr/>
          <a:lstStyle/>
          <a:p>
            <a:r>
              <a:rPr lang="en-US" b="1" dirty="0"/>
              <a:t>Transformative Leadership Style</a:t>
            </a:r>
          </a:p>
        </p:txBody>
      </p:sp>
      <p:sp>
        <p:nvSpPr>
          <p:cNvPr id="5" name="Content Placeholder 4"/>
          <p:cNvSpPr>
            <a:spLocks noGrp="1"/>
          </p:cNvSpPr>
          <p:nvPr>
            <p:ph idx="10"/>
          </p:nvPr>
        </p:nvSpPr>
        <p:spPr>
          <a:xfrm>
            <a:off x="1990056" y="1563638"/>
            <a:ext cx="6912768" cy="2995737"/>
          </a:xfrm>
        </p:spPr>
        <p:txBody>
          <a:bodyPr/>
          <a:lstStyle/>
          <a:p>
            <a:pPr>
              <a:buFont typeface="Arial" pitchFamily="34" charset="0"/>
              <a:buChar char="•"/>
            </a:pPr>
            <a:r>
              <a:rPr lang="en-US" sz="2800" dirty="0"/>
              <a:t>Transformational leader -people and their well-being. In </a:t>
            </a:r>
            <a:r>
              <a:rPr lang="en-US" altLang="ko-KR" sz="2800" dirty="0"/>
              <a:t>his book, </a:t>
            </a:r>
            <a:r>
              <a:rPr lang="en-US" altLang="ko-KR" sz="2800" i="1" dirty="0"/>
              <a:t>Reflections on Happiness and Positivity, </a:t>
            </a:r>
            <a:r>
              <a:rPr lang="en-US" altLang="ko-KR" sz="2800" dirty="0"/>
              <a:t>states that happiness and positivity is a lifestyle goal for his leadership (Al </a:t>
            </a:r>
            <a:r>
              <a:rPr lang="en-US" altLang="ko-KR" sz="2800" dirty="0" err="1"/>
              <a:t>Maktoum</a:t>
            </a:r>
            <a:r>
              <a:rPr lang="en-US" altLang="ko-KR" sz="2800" dirty="0"/>
              <a:t>, 2017)</a:t>
            </a:r>
          </a:p>
          <a:p>
            <a:pPr>
              <a:buFont typeface="Arial" pitchFamily="34" charset="0"/>
              <a:buChar char="•"/>
            </a:pPr>
            <a:r>
              <a:rPr lang="en-US" altLang="ko-KR" sz="2800" dirty="0">
                <a:latin typeface="Arial" pitchFamily="34" charset="0"/>
                <a:cs typeface="Arial" pitchFamily="34" charset="0"/>
              </a:rPr>
              <a:t>This philosophy has fueled his drive to reignite development in Dubai and UAE</a:t>
            </a:r>
            <a:endParaRPr lang="ko-KR" altLang="en-US" sz="2800" dirty="0">
              <a:latin typeface="Arial" pitchFamily="34" charset="0"/>
              <a:cs typeface="Arial" pitchFamily="34" charset="0"/>
            </a:endParaRPr>
          </a:p>
        </p:txBody>
      </p:sp>
      <p:pic>
        <p:nvPicPr>
          <p:cNvPr id="2050" name="Picture 2" descr="C:\Users\user\Documents\Work\2020\Boniface\Feb 2\sheikh m b r a m\1.jpg"/>
          <p:cNvPicPr>
            <a:picLocks noChangeAspect="1" noChangeArrowheads="1"/>
          </p:cNvPicPr>
          <p:nvPr/>
        </p:nvPicPr>
        <p:blipFill>
          <a:blip r:embed="rId3" cstate="print"/>
          <a:srcRect/>
          <a:stretch>
            <a:fillRect/>
          </a:stretch>
        </p:blipFill>
        <p:spPr bwMode="auto">
          <a:xfrm>
            <a:off x="0" y="-20538"/>
            <a:ext cx="1547664" cy="1904975"/>
          </a:xfrm>
          <a:prstGeom prst="rect">
            <a:avLst/>
          </a:prstGeom>
          <a:noFill/>
        </p:spPr>
      </p:pic>
    </p:spTree>
    <p:extLst>
      <p:ext uri="{BB962C8B-B14F-4D97-AF65-F5344CB8AC3E}">
        <p14:creationId xmlns:p14="http://schemas.microsoft.com/office/powerpoint/2010/main" val="979107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ko-KR" sz="2800" dirty="0">
                <a:ea typeface="맑은 고딕" pitchFamily="50" charset="-127"/>
              </a:rPr>
              <a:t>Sheikh Mohammed bin Rashid al </a:t>
            </a:r>
            <a:r>
              <a:rPr lang="en-US" altLang="ko-KR" sz="2800" dirty="0" err="1">
                <a:ea typeface="맑은 고딕" pitchFamily="50" charset="-127"/>
              </a:rPr>
              <a:t>Maktoum</a:t>
            </a:r>
            <a:endParaRPr lang="en-US" altLang="ko-KR" sz="2800" dirty="0">
              <a:ea typeface="맑은 고딕" pitchFamily="50" charset="-127"/>
            </a:endParaRPr>
          </a:p>
        </p:txBody>
      </p:sp>
      <p:sp>
        <p:nvSpPr>
          <p:cNvPr id="2" name="Content Placeholder 1"/>
          <p:cNvSpPr>
            <a:spLocks noGrp="1"/>
          </p:cNvSpPr>
          <p:nvPr>
            <p:ph idx="1"/>
          </p:nvPr>
        </p:nvSpPr>
        <p:spPr/>
        <p:txBody>
          <a:bodyPr/>
          <a:lstStyle/>
          <a:p>
            <a:r>
              <a:rPr lang="en-US" b="1" dirty="0"/>
              <a:t>Transformative Leadership Style</a:t>
            </a:r>
          </a:p>
        </p:txBody>
      </p:sp>
      <p:sp>
        <p:nvSpPr>
          <p:cNvPr id="5" name="Content Placeholder 4"/>
          <p:cNvSpPr>
            <a:spLocks noGrp="1"/>
          </p:cNvSpPr>
          <p:nvPr>
            <p:ph idx="10"/>
          </p:nvPr>
        </p:nvSpPr>
        <p:spPr>
          <a:xfrm>
            <a:off x="1990056" y="1376213"/>
            <a:ext cx="6912768" cy="2995737"/>
          </a:xfrm>
        </p:spPr>
        <p:txBody>
          <a:bodyPr/>
          <a:lstStyle/>
          <a:p>
            <a:pPr>
              <a:buFont typeface="Arial" pitchFamily="34" charset="0"/>
              <a:buChar char="•"/>
            </a:pPr>
            <a:r>
              <a:rPr lang="en-US" altLang="ko-KR" sz="2800" dirty="0"/>
              <a:t>Has led various projects that have transformed the landscape of Dubai</a:t>
            </a:r>
          </a:p>
          <a:p>
            <a:pPr>
              <a:buFont typeface="Arial" pitchFamily="34" charset="0"/>
              <a:buChar char="•"/>
            </a:pPr>
            <a:r>
              <a:rPr lang="en-US" altLang="ko-KR" sz="2800" dirty="0">
                <a:latin typeface="Arial" pitchFamily="34" charset="0"/>
                <a:cs typeface="Arial" pitchFamily="34" charset="0"/>
              </a:rPr>
              <a:t>Developed Dubai Internet city back in 1999 – a regional technological hub</a:t>
            </a:r>
          </a:p>
          <a:p>
            <a:pPr>
              <a:buFont typeface="Arial" pitchFamily="34" charset="0"/>
              <a:buChar char="•"/>
            </a:pPr>
            <a:r>
              <a:rPr lang="en-US" altLang="ko-KR" sz="2800" dirty="0">
                <a:latin typeface="Arial" pitchFamily="34" charset="0"/>
                <a:cs typeface="Arial" pitchFamily="34" charset="0"/>
              </a:rPr>
              <a:t>Has developed Dubai industrial city and Dubai healthcare city to offer services to locals and internationals in the region</a:t>
            </a:r>
          </a:p>
          <a:p>
            <a:pPr>
              <a:buFont typeface="Arial" pitchFamily="34" charset="0"/>
              <a:buChar char="•"/>
            </a:pPr>
            <a:r>
              <a:rPr lang="en-US" altLang="ko-KR" sz="2800" dirty="0" err="1"/>
              <a:t>Burj</a:t>
            </a:r>
            <a:r>
              <a:rPr lang="en-US" altLang="ko-KR" sz="2800" dirty="0"/>
              <a:t> Al </a:t>
            </a:r>
            <a:r>
              <a:rPr lang="en-US" altLang="ko-KR" sz="2800" dirty="0" err="1"/>
              <a:t>Khalifa</a:t>
            </a:r>
            <a:r>
              <a:rPr lang="en-US" altLang="ko-KR" sz="2800" dirty="0"/>
              <a:t> – world’s tallest building </a:t>
            </a:r>
            <a:endParaRPr lang="ko-KR" altLang="en-US" sz="2800" dirty="0">
              <a:latin typeface="Arial" pitchFamily="34" charset="0"/>
              <a:cs typeface="Arial" pitchFamily="34" charset="0"/>
            </a:endParaRPr>
          </a:p>
        </p:txBody>
      </p:sp>
      <p:pic>
        <p:nvPicPr>
          <p:cNvPr id="2050" name="Picture 2" descr="C:\Users\user\Documents\Work\2020\Boniface\Feb 2\sheikh m b r a m\1.jpg"/>
          <p:cNvPicPr>
            <a:picLocks noChangeAspect="1" noChangeArrowheads="1"/>
          </p:cNvPicPr>
          <p:nvPr/>
        </p:nvPicPr>
        <p:blipFill>
          <a:blip r:embed="rId3" cstate="print"/>
          <a:srcRect/>
          <a:stretch>
            <a:fillRect/>
          </a:stretch>
        </p:blipFill>
        <p:spPr bwMode="auto">
          <a:xfrm>
            <a:off x="0" y="-20538"/>
            <a:ext cx="1547664" cy="1904975"/>
          </a:xfrm>
          <a:prstGeom prst="rect">
            <a:avLst/>
          </a:prstGeom>
          <a:noFill/>
        </p:spPr>
      </p:pic>
    </p:spTree>
    <p:extLst>
      <p:ext uri="{BB962C8B-B14F-4D97-AF65-F5344CB8AC3E}">
        <p14:creationId xmlns:p14="http://schemas.microsoft.com/office/powerpoint/2010/main" val="9791076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637</TotalTime>
  <Words>1331</Words>
  <Application>Microsoft Macintosh PowerPoint</Application>
  <PresentationFormat>On-screen Show (16:9)</PresentationFormat>
  <Paragraphs>71</Paragraphs>
  <Slides>11</Slides>
  <Notes>9</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맑은 고딕</vt:lpstr>
      <vt:lpstr>Arial</vt:lpstr>
      <vt:lpstr>Calibri</vt:lpstr>
      <vt:lpstr>Office Theme</vt:lpstr>
      <vt:lpstr>Custom Design</vt:lpstr>
      <vt:lpstr>PowerPoint Presentation</vt:lpstr>
      <vt:lpstr>Sheikh Mohammed bin Rashid al Maktoum</vt:lpstr>
      <vt:lpstr>Sheikh Mohammed bin Rashid al Maktoum</vt:lpstr>
      <vt:lpstr>Sheikh Mohammed bin Rashid al Maktoum</vt:lpstr>
      <vt:lpstr>Sheikh Mohammed bin Rashid al Maktoum</vt:lpstr>
      <vt:lpstr>Sheikh Mohammed bin Rashid al Maktoum</vt:lpstr>
      <vt:lpstr>Sheikh Mohammed bin Rashid al Maktoum</vt:lpstr>
      <vt:lpstr>Sheikh Mohammed bin Rashid al Maktoum</vt:lpstr>
      <vt:lpstr>Sheikh Mohammed bin Rashid al Maktoum</vt:lpstr>
      <vt:lpstr>Sheikh Mohammed bin Rashid al Maktoum</vt:lpstr>
      <vt:lpstr>Sheikh Mohammed bin Rashid al Maktoum</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Aljuwaybir, Aeshah</cp:lastModifiedBy>
  <cp:revision>51</cp:revision>
  <dcterms:created xsi:type="dcterms:W3CDTF">2014-04-01T16:27:38Z</dcterms:created>
  <dcterms:modified xsi:type="dcterms:W3CDTF">2020-02-26T18:34:13Z</dcterms:modified>
</cp:coreProperties>
</file>