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2" r:id="rId5"/>
    <p:sldId id="259" r:id="rId6"/>
    <p:sldId id="260"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0" d="100"/>
          <a:sy n="70"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wani Brian" userId="fc131205b22d72a8" providerId="LiveId" clId="{E1FB9E41-3BED-4B92-957C-9FFDBE1B3C36}"/>
    <pc:docChg chg="modSld">
      <pc:chgData name="Aswani Brian" userId="fc131205b22d72a8" providerId="LiveId" clId="{E1FB9E41-3BED-4B92-957C-9FFDBE1B3C36}" dt="2020-02-28T11:51:44.184" v="4"/>
      <pc:docMkLst>
        <pc:docMk/>
      </pc:docMkLst>
      <pc:sldChg chg="modTransition">
        <pc:chgData name="Aswani Brian" userId="fc131205b22d72a8" providerId="LiveId" clId="{E1FB9E41-3BED-4B92-957C-9FFDBE1B3C36}" dt="2020-02-28T11:51:44.184" v="4"/>
        <pc:sldMkLst>
          <pc:docMk/>
          <pc:sldMk cId="2549031958" sldId="256"/>
        </pc:sldMkLst>
      </pc:sldChg>
      <pc:sldChg chg="modTransition">
        <pc:chgData name="Aswani Brian" userId="fc131205b22d72a8" providerId="LiveId" clId="{E1FB9E41-3BED-4B92-957C-9FFDBE1B3C36}" dt="2020-02-28T11:51:41.299" v="3"/>
        <pc:sldMkLst>
          <pc:docMk/>
          <pc:sldMk cId="643626305" sldId="257"/>
        </pc:sldMkLst>
      </pc:sldChg>
      <pc:sldChg chg="modTransition">
        <pc:chgData name="Aswani Brian" userId="fc131205b22d72a8" providerId="LiveId" clId="{E1FB9E41-3BED-4B92-957C-9FFDBE1B3C36}" dt="2020-02-28T11:51:41.299" v="3"/>
        <pc:sldMkLst>
          <pc:docMk/>
          <pc:sldMk cId="3821587838" sldId="258"/>
        </pc:sldMkLst>
      </pc:sldChg>
      <pc:sldChg chg="modTransition">
        <pc:chgData name="Aswani Brian" userId="fc131205b22d72a8" providerId="LiveId" clId="{E1FB9E41-3BED-4B92-957C-9FFDBE1B3C36}" dt="2020-02-28T11:51:41.299" v="3"/>
        <pc:sldMkLst>
          <pc:docMk/>
          <pc:sldMk cId="2330403271" sldId="259"/>
        </pc:sldMkLst>
      </pc:sldChg>
      <pc:sldChg chg="modTransition">
        <pc:chgData name="Aswani Brian" userId="fc131205b22d72a8" providerId="LiveId" clId="{E1FB9E41-3BED-4B92-957C-9FFDBE1B3C36}" dt="2020-02-28T11:51:41.299" v="3"/>
        <pc:sldMkLst>
          <pc:docMk/>
          <pc:sldMk cId="3322990773" sldId="260"/>
        </pc:sldMkLst>
      </pc:sldChg>
      <pc:sldChg chg="modTransition">
        <pc:chgData name="Aswani Brian" userId="fc131205b22d72a8" providerId="LiveId" clId="{E1FB9E41-3BED-4B92-957C-9FFDBE1B3C36}" dt="2020-02-28T11:51:41.299" v="3"/>
        <pc:sldMkLst>
          <pc:docMk/>
          <pc:sldMk cId="1362631757" sldId="261"/>
        </pc:sldMkLst>
      </pc:sldChg>
      <pc:sldChg chg="modTransition">
        <pc:chgData name="Aswani Brian" userId="fc131205b22d72a8" providerId="LiveId" clId="{E1FB9E41-3BED-4B92-957C-9FFDBE1B3C36}" dt="2020-02-28T11:51:41.299" v="3"/>
        <pc:sldMkLst>
          <pc:docMk/>
          <pc:sldMk cId="1060015288" sldId="262"/>
        </pc:sldMkLst>
      </pc:sldChg>
      <pc:sldChg chg="modSp mod modTransition">
        <pc:chgData name="Aswani Brian" userId="fc131205b22d72a8" providerId="LiveId" clId="{E1FB9E41-3BED-4B92-957C-9FFDBE1B3C36}" dt="2020-02-28T11:51:41.299" v="3"/>
        <pc:sldMkLst>
          <pc:docMk/>
          <pc:sldMk cId="2598322979" sldId="263"/>
        </pc:sldMkLst>
        <pc:spChg chg="mod">
          <ac:chgData name="Aswani Brian" userId="fc131205b22d72a8" providerId="LiveId" clId="{E1FB9E41-3BED-4B92-957C-9FFDBE1B3C36}" dt="2020-02-28T11:51:25.088" v="2" actId="20577"/>
          <ac:spMkLst>
            <pc:docMk/>
            <pc:sldMk cId="2598322979" sldId="263"/>
            <ac:spMk id="3" creationId="{88A8CC47-18F3-4660-8931-E3E72B0E990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6C770D-BF09-47E6-9708-82A0706E8E16}" type="datetimeFigureOut">
              <a:rPr lang="en-US" smtClean="0"/>
              <a:t>2/28/2020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208E-7C51-46B8-BFE4-6447D466D442}" type="slidenum">
              <a:rPr lang="en-US" smtClean="0"/>
              <a:t>‹#›</a:t>
            </a:fld>
            <a:endParaRPr lang="en-US"/>
          </a:p>
        </p:txBody>
      </p:sp>
    </p:spTree>
    <p:extLst>
      <p:ext uri="{BB962C8B-B14F-4D97-AF65-F5344CB8AC3E}">
        <p14:creationId xmlns:p14="http://schemas.microsoft.com/office/powerpoint/2010/main" val="4130420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Leadership is a skill that encompasses a person’s ability to guide other people, organizations or teams to attain certain objectives. Over the years, various leaders have portrayed different leadership styles, with some ending up being very beneficial to them and their followers and others being a complete failure. In this presentation, we focus on Malala Yousafzai. Malala is a young girl born in 1997 to a teacher and a housewife. The region she was born in was often under Taliban threat and a confining culture that required girls and women only to give birth, cook and take care of men. No effort was made in the community to develop women as they were deprived of the right to an education and working to make a living. Such deprivation made women entirely dependent on men. With the above said, it is enough to conclude that Malala’s place of birth was socially and politically volatile. </a:t>
            </a:r>
            <a:endParaRPr lang="en-US" dirty="0"/>
          </a:p>
        </p:txBody>
      </p:sp>
      <p:sp>
        <p:nvSpPr>
          <p:cNvPr id="4" name="Slide Number Placeholder 3"/>
          <p:cNvSpPr>
            <a:spLocks noGrp="1"/>
          </p:cNvSpPr>
          <p:nvPr>
            <p:ph type="sldNum" sz="quarter" idx="5"/>
          </p:nvPr>
        </p:nvSpPr>
        <p:spPr/>
        <p:txBody>
          <a:bodyPr/>
          <a:lstStyle/>
          <a:p>
            <a:fld id="{FD89208E-7C51-46B8-BFE4-6447D466D442}" type="slidenum">
              <a:rPr lang="en-US" smtClean="0"/>
              <a:t>2</a:t>
            </a:fld>
            <a:endParaRPr lang="en-US"/>
          </a:p>
        </p:txBody>
      </p:sp>
    </p:spTree>
    <p:extLst>
      <p:ext uri="{BB962C8B-B14F-4D97-AF65-F5344CB8AC3E}">
        <p14:creationId xmlns:p14="http://schemas.microsoft.com/office/powerpoint/2010/main" val="690245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mn-lt"/>
                <a:ea typeface="+mn-ea"/>
                <a:cs typeface="+mn-cs"/>
              </a:rPr>
              <a:t> From Yousafzai’s works, it is safe to say that she is using the transformational leadership style. The style involves identification of a much-needed change, coming with a plan to make a change, and then executing the plan. Although Malala’s family tried their best to shield her from the Islamic extremism, she always felt the need to express herself, prompting her to write to BBC in 2009 about the Islamic extremism and its effects on women in her community (Ryder, 2015). </a:t>
            </a:r>
            <a:endParaRPr lang="en-US" dirty="0"/>
          </a:p>
        </p:txBody>
      </p:sp>
      <p:sp>
        <p:nvSpPr>
          <p:cNvPr id="4" name="Slide Number Placeholder 3"/>
          <p:cNvSpPr>
            <a:spLocks noGrp="1"/>
          </p:cNvSpPr>
          <p:nvPr>
            <p:ph type="sldNum" sz="quarter" idx="5"/>
          </p:nvPr>
        </p:nvSpPr>
        <p:spPr/>
        <p:txBody>
          <a:bodyPr/>
          <a:lstStyle/>
          <a:p>
            <a:fld id="{FD89208E-7C51-46B8-BFE4-6447D466D442}" type="slidenum">
              <a:rPr lang="en-US" smtClean="0"/>
              <a:t>3</a:t>
            </a:fld>
            <a:endParaRPr lang="en-US"/>
          </a:p>
        </p:txBody>
      </p:sp>
    </p:spTree>
    <p:extLst>
      <p:ext uri="{BB962C8B-B14F-4D97-AF65-F5344CB8AC3E}">
        <p14:creationId xmlns:p14="http://schemas.microsoft.com/office/powerpoint/2010/main" val="1104846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smtClean="0">
                <a:solidFill>
                  <a:schemeClr val="tx1"/>
                </a:solidFill>
                <a:effectLst/>
                <a:latin typeface="+mn-lt"/>
                <a:ea typeface="+mn-ea"/>
                <a:cs typeface="+mn-cs"/>
              </a:rPr>
              <a:t>At a very tender age, she </a:t>
            </a:r>
            <a:r>
              <a:rPr lang="en-US" sz="1200" b="0" i="0" u="none" strike="noStrike" kern="1200" dirty="0" smtClean="0">
                <a:solidFill>
                  <a:schemeClr val="tx1"/>
                </a:solidFill>
                <a:effectLst/>
                <a:latin typeface="+mn-lt"/>
                <a:ea typeface="+mn-ea"/>
                <a:cs typeface="+mn-cs"/>
              </a:rPr>
              <a:t>dared </a:t>
            </a:r>
            <a:r>
              <a:rPr lang="en-US" sz="1200" b="0" i="0" u="none" strike="noStrike" kern="1200" dirty="0" smtClean="0">
                <a:solidFill>
                  <a:schemeClr val="tx1"/>
                </a:solidFill>
                <a:effectLst/>
                <a:latin typeface="+mn-lt"/>
                <a:ea typeface="+mn-ea"/>
                <a:cs typeface="+mn-cs"/>
              </a:rPr>
              <a:t>to give a talk addressing her concerns on why the Taliban had taken away her right to get an education. The speech did not sit well with the extremists, making her their target because of her determination to speak out about girl's rights. Because of her courage to speak out, Islamic extremists shot her in the head, sending her to a comma (</a:t>
            </a:r>
            <a:r>
              <a:rPr lang="en-US" sz="1200" b="0" i="0" u="none" strike="noStrike" kern="1200" dirty="0" err="1" smtClean="0">
                <a:solidFill>
                  <a:schemeClr val="tx1"/>
                </a:solidFill>
                <a:effectLst/>
                <a:latin typeface="+mn-lt"/>
                <a:ea typeface="+mn-ea"/>
                <a:cs typeface="+mn-cs"/>
              </a:rPr>
              <a:t>Hesford</a:t>
            </a:r>
            <a:r>
              <a:rPr lang="en-US" sz="1200" b="0" i="0" u="none" strike="noStrike" kern="1200" dirty="0" smtClean="0">
                <a:solidFill>
                  <a:schemeClr val="tx1"/>
                </a:solidFill>
                <a:effectLst/>
                <a:latin typeface="+mn-lt"/>
                <a:ea typeface="+mn-ea"/>
                <a:cs typeface="+mn-cs"/>
              </a:rPr>
              <a:t>, 2013).</a:t>
            </a:r>
            <a:endParaRPr lang="en-US" b="0" dirty="0" smtClean="0">
              <a:effectLst/>
            </a:endParaRPr>
          </a:p>
          <a:p>
            <a:pPr rtl="0"/>
            <a:r>
              <a:rPr lang="en-US" sz="1200" b="0" i="0" u="none" strike="noStrike" kern="1200" dirty="0" smtClean="0">
                <a:solidFill>
                  <a:schemeClr val="tx1"/>
                </a:solidFill>
                <a:effectLst/>
                <a:latin typeface="+mn-lt"/>
                <a:ea typeface="+mn-ea"/>
                <a:cs typeface="+mn-cs"/>
              </a:rPr>
              <a:t> The assassination attempt resulted in protests, and over two million people signed a petition to support the right to education, ratifying Pakistani's right to education bill. Religious leaders in Pakistani were also involved in the signing banning the Taliban, citing they had no religious justification.</a:t>
            </a:r>
            <a:endParaRPr lang="en-US" b="0" dirty="0" smtClean="0">
              <a:effectLst/>
            </a:endParaRPr>
          </a:p>
          <a:p>
            <a:r>
              <a:rPr lang="en-US" dirty="0" smtClean="0"/>
              <a:t/>
            </a:r>
            <a:br>
              <a:rPr lang="en-US" dirty="0" smtClean="0"/>
            </a:br>
            <a:endParaRPr lang="en-US" dirty="0" smtClean="0"/>
          </a:p>
          <a:p>
            <a:endParaRPr lang="en-US" dirty="0"/>
          </a:p>
        </p:txBody>
      </p:sp>
      <p:sp>
        <p:nvSpPr>
          <p:cNvPr id="4" name="Slide Number Placeholder 3"/>
          <p:cNvSpPr>
            <a:spLocks noGrp="1"/>
          </p:cNvSpPr>
          <p:nvPr>
            <p:ph type="sldNum" sz="quarter" idx="10"/>
          </p:nvPr>
        </p:nvSpPr>
        <p:spPr/>
        <p:txBody>
          <a:bodyPr/>
          <a:lstStyle/>
          <a:p>
            <a:fld id="{FD89208E-7C51-46B8-BFE4-6447D466D442}" type="slidenum">
              <a:rPr lang="en-US" smtClean="0"/>
              <a:t>4</a:t>
            </a:fld>
            <a:endParaRPr lang="en-US"/>
          </a:p>
        </p:txBody>
      </p:sp>
    </p:spTree>
    <p:extLst>
      <p:ext uri="{BB962C8B-B14F-4D97-AF65-F5344CB8AC3E}">
        <p14:creationId xmlns:p14="http://schemas.microsoft.com/office/powerpoint/2010/main" val="1215717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mn-lt"/>
                <a:ea typeface="+mn-ea"/>
                <a:cs typeface="+mn-cs"/>
              </a:rPr>
              <a:t>Transformational leadership engages followers. The style recognizes the needs and demands of the followers and seeks to find a solution (Diaz-Saenz, 2011). When followers feel that a particular cause is righteous, they become even more motivated and enthusiastic about working with the leader. For example, in the case of </a:t>
            </a:r>
            <a:r>
              <a:rPr lang="en-US" sz="1200" b="0" i="0" u="none" strike="noStrike" kern="1200" dirty="0" err="1">
                <a:solidFill>
                  <a:schemeClr val="tx1"/>
                </a:solidFill>
                <a:effectLst/>
                <a:latin typeface="+mn-lt"/>
                <a:ea typeface="+mn-ea"/>
                <a:cs typeface="+mn-cs"/>
              </a:rPr>
              <a:t>Yousafza</a:t>
            </a:r>
            <a:r>
              <a:rPr lang="en-US" sz="1200" b="0" i="0" u="none" strike="noStrike" kern="1200" dirty="0">
                <a:solidFill>
                  <a:schemeClr val="tx1"/>
                </a:solidFill>
                <a:effectLst/>
                <a:latin typeface="+mn-lt"/>
                <a:ea typeface="+mn-ea"/>
                <a:cs typeface="+mn-cs"/>
              </a:rPr>
              <a:t>, many women and girls felt oppressed because of their deprivation of primary education. Seeing </a:t>
            </a:r>
            <a:r>
              <a:rPr lang="en-US" sz="1200" b="0" i="0" u="none" strike="noStrike" kern="1200" dirty="0" err="1">
                <a:solidFill>
                  <a:schemeClr val="tx1"/>
                </a:solidFill>
                <a:effectLst/>
                <a:latin typeface="+mn-lt"/>
                <a:ea typeface="+mn-ea"/>
                <a:cs typeface="+mn-cs"/>
              </a:rPr>
              <a:t>Yousafza’s</a:t>
            </a:r>
            <a:r>
              <a:rPr lang="en-US" sz="1200" b="0" i="0" u="none" strike="noStrike" kern="1200" dirty="0">
                <a:solidFill>
                  <a:schemeClr val="tx1"/>
                </a:solidFill>
                <a:effectLst/>
                <a:latin typeface="+mn-lt"/>
                <a:ea typeface="+mn-ea"/>
                <a:cs typeface="+mn-cs"/>
              </a:rPr>
              <a:t> campaign to defend their rights encouraged them to sign the right to education bill because they knew they would eventually benefit from it. </a:t>
            </a:r>
            <a:endParaRPr lang="en-US" b="0" dirty="0">
              <a:effectLst/>
            </a:endParaRPr>
          </a:p>
          <a:p>
            <a:pPr rtl="0"/>
            <a:r>
              <a:rPr lang="en-US" sz="1200" b="0" i="0" u="none" strike="noStrike" kern="1200" dirty="0">
                <a:solidFill>
                  <a:schemeClr val="tx1"/>
                </a:solidFill>
                <a:effectLst/>
                <a:latin typeface="+mn-lt"/>
                <a:ea typeface="+mn-ea"/>
                <a:cs typeface="+mn-cs"/>
              </a:rPr>
              <a:t> Another benefit of transformational leadership is that it creates a significant change because leaders and their followers have a belief in the whole process. In </a:t>
            </a:r>
            <a:r>
              <a:rPr lang="en-US" sz="1200" b="0" i="0" u="none" strike="noStrike" kern="1200" dirty="0" err="1">
                <a:solidFill>
                  <a:schemeClr val="tx1"/>
                </a:solidFill>
                <a:effectLst/>
                <a:latin typeface="+mn-lt"/>
                <a:ea typeface="+mn-ea"/>
                <a:cs typeface="+mn-cs"/>
              </a:rPr>
              <a:t>Yousafza’s</a:t>
            </a:r>
            <a:r>
              <a:rPr lang="en-US" sz="1200" b="0" i="0" u="none" strike="noStrike" kern="1200" dirty="0">
                <a:solidFill>
                  <a:schemeClr val="tx1"/>
                </a:solidFill>
                <a:effectLst/>
                <a:latin typeface="+mn-lt"/>
                <a:ea typeface="+mn-ea"/>
                <a:cs typeface="+mn-cs"/>
              </a:rPr>
              <a:t> case, she believed that banning the Islamic extremist culture would be of great help to the women in her community. Even with the various threats, she did not give up on her pursuit to fight for women rights. Believing in the process, her followers rallied behind her, resulting in the ban of the Taliban. </a:t>
            </a:r>
            <a:endParaRPr lang="en-US" b="0" dirty="0">
              <a:effectLst/>
            </a:endParaRPr>
          </a:p>
          <a:p>
            <a:r>
              <a:rPr lang="en-US" dirty="0"/>
              <a:t/>
            </a:r>
            <a:br>
              <a:rPr lang="en-US" dirty="0"/>
            </a:br>
            <a:endParaRPr lang="en-US" dirty="0"/>
          </a:p>
        </p:txBody>
      </p:sp>
      <p:sp>
        <p:nvSpPr>
          <p:cNvPr id="4" name="Slide Number Placeholder 3"/>
          <p:cNvSpPr>
            <a:spLocks noGrp="1"/>
          </p:cNvSpPr>
          <p:nvPr>
            <p:ph type="sldNum" sz="quarter" idx="5"/>
          </p:nvPr>
        </p:nvSpPr>
        <p:spPr/>
        <p:txBody>
          <a:bodyPr/>
          <a:lstStyle/>
          <a:p>
            <a:fld id="{FD89208E-7C51-46B8-BFE4-6447D466D442}" type="slidenum">
              <a:rPr lang="en-US" smtClean="0"/>
              <a:t>5</a:t>
            </a:fld>
            <a:endParaRPr lang="en-US"/>
          </a:p>
        </p:txBody>
      </p:sp>
    </p:spTree>
    <p:extLst>
      <p:ext uri="{BB962C8B-B14F-4D97-AF65-F5344CB8AC3E}">
        <p14:creationId xmlns:p14="http://schemas.microsoft.com/office/powerpoint/2010/main" val="3604791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mn-lt"/>
                <a:ea typeface="+mn-ea"/>
                <a:cs typeface="+mn-cs"/>
              </a:rPr>
              <a:t>Through her style of leadership, she got to attain her goal, which was the abolishment of Islamic extremism. She was able to champion for women rights, enabling them to get their right to education. Many girls in Pakistan can comfortably go to school thanks to her campaign. Also, women do not have to stay at home and do house chores. They now can put up businesses and get jobs to fend for themselves.</a:t>
            </a:r>
            <a:endParaRPr lang="en-US" b="0" dirty="0">
              <a:effectLst/>
            </a:endParaRPr>
          </a:p>
          <a:p>
            <a:pPr rtl="0"/>
            <a:r>
              <a:rPr lang="en-US" sz="1200" b="0" i="0" u="none" strike="noStrike" kern="1200" dirty="0">
                <a:solidFill>
                  <a:schemeClr val="tx1"/>
                </a:solidFill>
                <a:effectLst/>
                <a:latin typeface="+mn-lt"/>
                <a:ea typeface="+mn-ea"/>
                <a:cs typeface="+mn-cs"/>
              </a:rPr>
              <a:t>Additionally, she won several awards such as the Nobel Prize in 2014 and European Union Sakharov prize. She is also the United Nations peace messenger for promoting girl child education. In 2017, the Canadian government awarded Canadian Citizenship. </a:t>
            </a:r>
            <a:endParaRPr lang="en-US" b="0" dirty="0">
              <a:effectLst/>
            </a:endParaRPr>
          </a:p>
          <a:p>
            <a:r>
              <a:rPr lang="en-US" dirty="0"/>
              <a:t/>
            </a:r>
            <a:br>
              <a:rPr lang="en-US" dirty="0"/>
            </a:br>
            <a:endParaRPr lang="en-US" dirty="0"/>
          </a:p>
        </p:txBody>
      </p:sp>
      <p:sp>
        <p:nvSpPr>
          <p:cNvPr id="4" name="Slide Number Placeholder 3"/>
          <p:cNvSpPr>
            <a:spLocks noGrp="1"/>
          </p:cNvSpPr>
          <p:nvPr>
            <p:ph type="sldNum" sz="quarter" idx="5"/>
          </p:nvPr>
        </p:nvSpPr>
        <p:spPr/>
        <p:txBody>
          <a:bodyPr/>
          <a:lstStyle/>
          <a:p>
            <a:fld id="{FD89208E-7C51-46B8-BFE4-6447D466D442}" type="slidenum">
              <a:rPr lang="en-US" smtClean="0"/>
              <a:t>6</a:t>
            </a:fld>
            <a:endParaRPr lang="en-US"/>
          </a:p>
        </p:txBody>
      </p:sp>
    </p:spTree>
    <p:extLst>
      <p:ext uri="{BB962C8B-B14F-4D97-AF65-F5344CB8AC3E}">
        <p14:creationId xmlns:p14="http://schemas.microsoft.com/office/powerpoint/2010/main" val="904594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a:solidFill>
                  <a:schemeClr val="tx1"/>
                </a:solidFill>
                <a:effectLst/>
                <a:latin typeface="+mn-lt"/>
                <a:ea typeface="+mn-ea"/>
                <a:cs typeface="+mn-cs"/>
              </a:rPr>
              <a:t>Transformational leadership is a style that most leaders should strive to use in their various activities. The method makes sure that all followers are engaged in the process, giving them the morale and enthusiasm to work hand in hand with their leader. By so doing, leaders have an easy time in the execution of their roles. Transformational leaders also encourage their followers to achieve things that may seem out of reach. </a:t>
            </a:r>
            <a:endParaRPr lang="en-US" b="0" dirty="0">
              <a:effectLst/>
            </a:endParaRPr>
          </a:p>
          <a:p>
            <a:r>
              <a:rPr lang="en-US" dirty="0"/>
              <a:t/>
            </a:r>
            <a:br>
              <a:rPr lang="en-US" dirty="0"/>
            </a:br>
            <a:endParaRPr lang="en-US" dirty="0"/>
          </a:p>
        </p:txBody>
      </p:sp>
      <p:sp>
        <p:nvSpPr>
          <p:cNvPr id="4" name="Slide Number Placeholder 3"/>
          <p:cNvSpPr>
            <a:spLocks noGrp="1"/>
          </p:cNvSpPr>
          <p:nvPr>
            <p:ph type="sldNum" sz="quarter" idx="5"/>
          </p:nvPr>
        </p:nvSpPr>
        <p:spPr/>
        <p:txBody>
          <a:bodyPr/>
          <a:lstStyle/>
          <a:p>
            <a:fld id="{FD89208E-7C51-46B8-BFE4-6447D466D442}" type="slidenum">
              <a:rPr lang="en-US" smtClean="0"/>
              <a:t>7</a:t>
            </a:fld>
            <a:endParaRPr lang="en-US"/>
          </a:p>
        </p:txBody>
      </p:sp>
    </p:spTree>
    <p:extLst>
      <p:ext uri="{BB962C8B-B14F-4D97-AF65-F5344CB8AC3E}">
        <p14:creationId xmlns:p14="http://schemas.microsoft.com/office/powerpoint/2010/main" val="3459880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E655FF-4036-405A-96F4-344C1A82F8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55682A60-A895-45BF-B8CE-50F83F8F4C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3E5CE5BC-58BD-400B-A9AC-284283075BAB}"/>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5" name="Footer Placeholder 4">
            <a:extLst>
              <a:ext uri="{FF2B5EF4-FFF2-40B4-BE49-F238E27FC236}">
                <a16:creationId xmlns="" xmlns:a16="http://schemas.microsoft.com/office/drawing/2014/main" id="{412E7C50-CF0F-4A19-903F-3C91C31D23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12C43F1-6D6D-489A-8907-DDDA05CA44D7}"/>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839587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7CEE6F6-1856-47CF-B17D-882378CFAF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ACE663E6-342F-4188-AE40-95CE42EB59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361D0F8-EE7E-41B1-AE3D-AC073B5C959D}"/>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5" name="Footer Placeholder 4">
            <a:extLst>
              <a:ext uri="{FF2B5EF4-FFF2-40B4-BE49-F238E27FC236}">
                <a16:creationId xmlns="" xmlns:a16="http://schemas.microsoft.com/office/drawing/2014/main" id="{5090A936-207D-4A78-8143-8A025E58C6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FDE5C4C-EA25-46ED-9A0F-9CCC658D0054}"/>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3972496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1C24321A-754F-4ADD-8D81-6DCE71A1FF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EBCDEE93-A0B0-4973-B3A4-CA8D593201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A600111-C004-4650-8D4A-D5A4BA1BD5D7}"/>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5" name="Footer Placeholder 4">
            <a:extLst>
              <a:ext uri="{FF2B5EF4-FFF2-40B4-BE49-F238E27FC236}">
                <a16:creationId xmlns="" xmlns:a16="http://schemas.microsoft.com/office/drawing/2014/main" id="{E4C9B985-5445-4693-A4BD-D9395233A1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D12A7C2-8BA4-4E6A-900B-EEC280982AF5}"/>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3770868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DDC4DAC-B1CD-4A4C-81B0-A94DFF44E1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73241D57-9B8C-4885-87C0-81DF49A7BF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E997034-DB94-48F1-9801-580D65CE0998}"/>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5" name="Footer Placeholder 4">
            <a:extLst>
              <a:ext uri="{FF2B5EF4-FFF2-40B4-BE49-F238E27FC236}">
                <a16:creationId xmlns="" xmlns:a16="http://schemas.microsoft.com/office/drawing/2014/main" id="{822D6AE6-3474-4C4F-9D8A-1C9CA0A1A0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7D7009D-2203-489E-84EF-CC8C4717CF4B}"/>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625362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C9DD83-6E5E-4419-89A6-7B32F4ADEB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FFE09E02-9AE4-46DB-875F-114FBD87B1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501D9B0C-8F7C-4C09-8092-D791F11369CC}"/>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5" name="Footer Placeholder 4">
            <a:extLst>
              <a:ext uri="{FF2B5EF4-FFF2-40B4-BE49-F238E27FC236}">
                <a16:creationId xmlns="" xmlns:a16="http://schemas.microsoft.com/office/drawing/2014/main" id="{752E435A-4849-4B47-8F9E-FF04F580A7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37679F4-4580-4C38-ACAC-C3E9D9FE1A56}"/>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2779759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0456AE6-C7DD-4AA1-B372-9652603117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058AF8FB-279A-4723-8DAA-B9C8DEB7C61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AF06011B-EEDA-4B76-8956-8FB72F5859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A374778A-847B-4C89-99BC-5FFDA7CA5A31}"/>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6" name="Footer Placeholder 5">
            <a:extLst>
              <a:ext uri="{FF2B5EF4-FFF2-40B4-BE49-F238E27FC236}">
                <a16:creationId xmlns="" xmlns:a16="http://schemas.microsoft.com/office/drawing/2014/main" id="{7B5B5A92-4A1F-4930-9415-6B3F3B4E05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CC5A438A-0FAC-4756-A424-2C9376F61C9B}"/>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2340539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E9EB1C4-A0C3-404F-BC45-CA5D300061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6C53F6D2-721B-474E-8B62-DB119EBD2D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E1774B5A-5B67-4F63-876E-6A0654AE53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DCA1CA54-44D4-49FA-A045-2CBA819F4A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D25B475B-967A-4E22-A243-26E8DBA751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E213D3AE-ED71-4693-AE20-4AA9F827483F}"/>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8" name="Footer Placeholder 7">
            <a:extLst>
              <a:ext uri="{FF2B5EF4-FFF2-40B4-BE49-F238E27FC236}">
                <a16:creationId xmlns="" xmlns:a16="http://schemas.microsoft.com/office/drawing/2014/main" id="{F9E93E30-4E07-434D-A485-9583578F3B3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0B99282E-F398-430F-84EC-3B60776155BA}"/>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706844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411E0A-1304-414B-98E4-E75469B585C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FFAE4CBC-CF0E-4CD3-BB1B-CFE24488A45F}"/>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4" name="Footer Placeholder 3">
            <a:extLst>
              <a:ext uri="{FF2B5EF4-FFF2-40B4-BE49-F238E27FC236}">
                <a16:creationId xmlns="" xmlns:a16="http://schemas.microsoft.com/office/drawing/2014/main" id="{71C11933-9BF0-4A7C-BBA7-19FDE263F9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77061447-E653-49F8-83B3-3ED3F4AB2451}"/>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901549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EAB32B20-8694-4CDE-B1CA-7964D4BBCE7E}"/>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3" name="Footer Placeholder 2">
            <a:extLst>
              <a:ext uri="{FF2B5EF4-FFF2-40B4-BE49-F238E27FC236}">
                <a16:creationId xmlns="" xmlns:a16="http://schemas.microsoft.com/office/drawing/2014/main" id="{E6058FFD-C309-422E-93FD-8FAB9CEF7A0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DC8E9EFF-D5A8-4EE5-AD36-23986F82D781}"/>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1506232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EED942-76AA-475C-B92A-E83E2033BC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9B6BCC75-862B-4E8C-BD1D-FF324F1255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D8DD85A1-F184-4B55-8D81-0D5663AC3E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6B1C1505-6A34-49EC-8697-F3416CA20536}"/>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6" name="Footer Placeholder 5">
            <a:extLst>
              <a:ext uri="{FF2B5EF4-FFF2-40B4-BE49-F238E27FC236}">
                <a16:creationId xmlns="" xmlns:a16="http://schemas.microsoft.com/office/drawing/2014/main" id="{5D2A2BC5-CAB2-4433-B342-6835F1E12E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6AD7B91-0A7D-4FA6-BB1F-E6196900A945}"/>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172437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1E34D23-7CED-4F03-A5E0-5C5C0DF660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27703ACA-D72F-4416-A46A-3C5A0CD4C7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876FAF70-CD20-4D05-8E9D-A964116203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D79CE8F-FE50-4EEC-B63A-D213ACD3BCFF}"/>
              </a:ext>
            </a:extLst>
          </p:cNvPr>
          <p:cNvSpPr>
            <a:spLocks noGrp="1"/>
          </p:cNvSpPr>
          <p:nvPr>
            <p:ph type="dt" sz="half" idx="10"/>
          </p:nvPr>
        </p:nvSpPr>
        <p:spPr/>
        <p:txBody>
          <a:bodyPr/>
          <a:lstStyle/>
          <a:p>
            <a:fld id="{9C3C2F20-B04A-41E9-9796-385AF9CF6BB9}" type="datetimeFigureOut">
              <a:rPr lang="en-US" smtClean="0"/>
              <a:t>2/28/2020</a:t>
            </a:fld>
            <a:endParaRPr lang="en-US"/>
          </a:p>
        </p:txBody>
      </p:sp>
      <p:sp>
        <p:nvSpPr>
          <p:cNvPr id="6" name="Footer Placeholder 5">
            <a:extLst>
              <a:ext uri="{FF2B5EF4-FFF2-40B4-BE49-F238E27FC236}">
                <a16:creationId xmlns="" xmlns:a16="http://schemas.microsoft.com/office/drawing/2014/main" id="{35E9D91E-A560-4A6E-88E8-7927A937FF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C5D5A523-A171-4D9D-84FA-854B4293771D}"/>
              </a:ext>
            </a:extLst>
          </p:cNvPr>
          <p:cNvSpPr>
            <a:spLocks noGrp="1"/>
          </p:cNvSpPr>
          <p:nvPr>
            <p:ph type="sldNum" sz="quarter" idx="12"/>
          </p:nvPr>
        </p:nvSpPr>
        <p:spPr/>
        <p:txBody>
          <a:bodyPr/>
          <a:lstStyle/>
          <a:p>
            <a:fld id="{50B915B9-56C1-4404-B21C-DE666943EA5A}" type="slidenum">
              <a:rPr lang="en-US" smtClean="0"/>
              <a:t>‹#›</a:t>
            </a:fld>
            <a:endParaRPr lang="en-US"/>
          </a:p>
        </p:txBody>
      </p:sp>
    </p:spTree>
    <p:extLst>
      <p:ext uri="{BB962C8B-B14F-4D97-AF65-F5344CB8AC3E}">
        <p14:creationId xmlns:p14="http://schemas.microsoft.com/office/powerpoint/2010/main" val="2451646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F862E7E0-7E01-4D22-A263-AA169945C2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5C419D35-BD4E-48F7-8699-E4B1067C2C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7E01547-CF35-4743-AC1A-B4BB24F3A3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3C2F20-B04A-41E9-9796-385AF9CF6BB9}" type="datetimeFigureOut">
              <a:rPr lang="en-US" smtClean="0"/>
              <a:t>2/28/2020</a:t>
            </a:fld>
            <a:endParaRPr lang="en-US"/>
          </a:p>
        </p:txBody>
      </p:sp>
      <p:sp>
        <p:nvSpPr>
          <p:cNvPr id="5" name="Footer Placeholder 4">
            <a:extLst>
              <a:ext uri="{FF2B5EF4-FFF2-40B4-BE49-F238E27FC236}">
                <a16:creationId xmlns="" xmlns:a16="http://schemas.microsoft.com/office/drawing/2014/main" id="{E933674A-60CA-40B2-AEEF-BE1D70349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268BC354-7497-45DE-94A6-723EA8F470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B915B9-56C1-4404-B21C-DE666943EA5A}" type="slidenum">
              <a:rPr lang="en-US" smtClean="0"/>
              <a:t>‹#›</a:t>
            </a:fld>
            <a:endParaRPr lang="en-US"/>
          </a:p>
        </p:txBody>
      </p:sp>
    </p:spTree>
    <p:extLst>
      <p:ext uri="{BB962C8B-B14F-4D97-AF65-F5344CB8AC3E}">
        <p14:creationId xmlns:p14="http://schemas.microsoft.com/office/powerpoint/2010/main" val="2945995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30B99D-53F6-4884-9D17-E2C1FCD45E01}"/>
              </a:ext>
            </a:extLst>
          </p:cNvPr>
          <p:cNvSpPr>
            <a:spLocks noGrp="1"/>
          </p:cNvSpPr>
          <p:nvPr>
            <p:ph type="ctrTitle"/>
          </p:nvPr>
        </p:nvSpPr>
        <p:spPr/>
        <p:txBody>
          <a:bodyPr/>
          <a:lstStyle/>
          <a:p>
            <a:r>
              <a:rPr lang="en-US" dirty="0"/>
              <a:t>Malala Yousafzai</a:t>
            </a:r>
          </a:p>
        </p:txBody>
      </p:sp>
      <p:sp>
        <p:nvSpPr>
          <p:cNvPr id="3" name="Subtitle 2">
            <a:extLst>
              <a:ext uri="{FF2B5EF4-FFF2-40B4-BE49-F238E27FC236}">
                <a16:creationId xmlns="" xmlns:a16="http://schemas.microsoft.com/office/drawing/2014/main" id="{BC809D83-CC88-45BB-BB06-F9B799AFE313}"/>
              </a:ext>
            </a:extLst>
          </p:cNvPr>
          <p:cNvSpPr>
            <a:spLocks noGrp="1"/>
          </p:cNvSpPr>
          <p:nvPr>
            <p:ph type="subTitle" idx="1"/>
          </p:nvPr>
        </p:nvSpPr>
        <p:spPr/>
        <p:txBody>
          <a:bodyPr/>
          <a:lstStyle/>
          <a:p>
            <a:r>
              <a:rPr lang="en-US" dirty="0"/>
              <a:t>Name</a:t>
            </a:r>
          </a:p>
          <a:p>
            <a:r>
              <a:rPr lang="en-US" dirty="0"/>
              <a:t>Institution affiliated</a:t>
            </a:r>
          </a:p>
        </p:txBody>
      </p:sp>
    </p:spTree>
    <p:extLst>
      <p:ext uri="{BB962C8B-B14F-4D97-AF65-F5344CB8AC3E}">
        <p14:creationId xmlns:p14="http://schemas.microsoft.com/office/powerpoint/2010/main" val="25490319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E1F3D4-D8E6-46E2-8CE4-F536C0512CE6}"/>
              </a:ext>
            </a:extLst>
          </p:cNvPr>
          <p:cNvSpPr>
            <a:spLocks noGrp="1"/>
          </p:cNvSpPr>
          <p:nvPr>
            <p:ph type="title"/>
          </p:nvPr>
        </p:nvSpPr>
        <p:spPr>
          <a:xfrm>
            <a:off x="838200" y="365125"/>
            <a:ext cx="10515600" cy="709913"/>
          </a:xfrm>
        </p:spPr>
        <p:txBody>
          <a:bodyPr/>
          <a:lstStyle/>
          <a:p>
            <a:pPr algn="ctr"/>
            <a:r>
              <a:rPr lang="en-US" dirty="0"/>
              <a:t>Introduction</a:t>
            </a:r>
          </a:p>
        </p:txBody>
      </p:sp>
      <p:sp>
        <p:nvSpPr>
          <p:cNvPr id="3" name="Content Placeholder 2">
            <a:extLst>
              <a:ext uri="{FF2B5EF4-FFF2-40B4-BE49-F238E27FC236}">
                <a16:creationId xmlns="" xmlns:a16="http://schemas.microsoft.com/office/drawing/2014/main" id="{88A8CC47-18F3-4660-8931-E3E72B0E990E}"/>
              </a:ext>
            </a:extLst>
          </p:cNvPr>
          <p:cNvSpPr>
            <a:spLocks noGrp="1"/>
          </p:cNvSpPr>
          <p:nvPr>
            <p:ph idx="1"/>
          </p:nvPr>
        </p:nvSpPr>
        <p:spPr>
          <a:xfrm>
            <a:off x="838200" y="1359243"/>
            <a:ext cx="10515600" cy="4817720"/>
          </a:xfrm>
        </p:spPr>
        <p:txBody>
          <a:bodyPr>
            <a:normAutofit/>
          </a:bodyPr>
          <a:lstStyle/>
          <a:p>
            <a:r>
              <a:rPr lang="en-US" sz="3000" dirty="0"/>
              <a:t>Leadership is a skill that encompasses a person’s ability to guide other people, organizations or teams to attain certain objectives</a:t>
            </a:r>
          </a:p>
          <a:p>
            <a:r>
              <a:rPr lang="en-US" sz="3000" dirty="0"/>
              <a:t>The presentation examines Malala Yousafzai, including her leadership style and how it benefited her as a leader</a:t>
            </a:r>
          </a:p>
          <a:p>
            <a:r>
              <a:rPr lang="en-US" sz="3000" dirty="0"/>
              <a:t>She is a young girl born in 1997 to a teacher and a housewife</a:t>
            </a:r>
          </a:p>
          <a:p>
            <a:r>
              <a:rPr lang="en-US" sz="3000" dirty="0"/>
              <a:t>A Nobel Prize winner at a very tender age, Yousafzai has lived in a very hostile environment </a:t>
            </a:r>
          </a:p>
          <a:p>
            <a:r>
              <a:rPr lang="en-US" sz="3000" dirty="0"/>
              <a:t>Her environment inspired her to leadership</a:t>
            </a:r>
          </a:p>
          <a:p>
            <a:r>
              <a:rPr lang="en-US" sz="3000" dirty="0"/>
              <a:t>She is a lesson to many people who aspire to be leaders</a:t>
            </a:r>
          </a:p>
        </p:txBody>
      </p:sp>
    </p:spTree>
    <p:extLst>
      <p:ext uri="{BB962C8B-B14F-4D97-AF65-F5344CB8AC3E}">
        <p14:creationId xmlns:p14="http://schemas.microsoft.com/office/powerpoint/2010/main" val="643626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E1F3D4-D8E6-46E2-8CE4-F536C0512CE6}"/>
              </a:ext>
            </a:extLst>
          </p:cNvPr>
          <p:cNvSpPr>
            <a:spLocks noGrp="1"/>
          </p:cNvSpPr>
          <p:nvPr>
            <p:ph type="title"/>
          </p:nvPr>
        </p:nvSpPr>
        <p:spPr>
          <a:xfrm>
            <a:off x="838200" y="365125"/>
            <a:ext cx="10515600" cy="870551"/>
          </a:xfrm>
        </p:spPr>
        <p:txBody>
          <a:bodyPr/>
          <a:lstStyle/>
          <a:p>
            <a:pPr algn="ctr"/>
            <a:r>
              <a:rPr lang="en-US" dirty="0"/>
              <a:t>Yousafzai’s leadership style</a:t>
            </a:r>
          </a:p>
        </p:txBody>
      </p:sp>
      <p:sp>
        <p:nvSpPr>
          <p:cNvPr id="3" name="Content Placeholder 2">
            <a:extLst>
              <a:ext uri="{FF2B5EF4-FFF2-40B4-BE49-F238E27FC236}">
                <a16:creationId xmlns="" xmlns:a16="http://schemas.microsoft.com/office/drawing/2014/main" id="{88A8CC47-18F3-4660-8931-E3E72B0E990E}"/>
              </a:ext>
            </a:extLst>
          </p:cNvPr>
          <p:cNvSpPr>
            <a:spLocks noGrp="1"/>
          </p:cNvSpPr>
          <p:nvPr>
            <p:ph idx="1"/>
          </p:nvPr>
        </p:nvSpPr>
        <p:spPr>
          <a:xfrm>
            <a:off x="838200" y="1235677"/>
            <a:ext cx="10515600" cy="4714748"/>
          </a:xfrm>
        </p:spPr>
        <p:txBody>
          <a:bodyPr>
            <a:normAutofit/>
          </a:bodyPr>
          <a:lstStyle/>
          <a:p>
            <a:r>
              <a:rPr lang="en-US" sz="3200" dirty="0"/>
              <a:t>She uses transformational leadership style</a:t>
            </a:r>
          </a:p>
          <a:p>
            <a:r>
              <a:rPr lang="en-US" sz="3200" dirty="0"/>
              <a:t>This style involves identification of a much-needed change, coming with a plan to make a change, and then executing the </a:t>
            </a:r>
            <a:r>
              <a:rPr lang="en-US" sz="3200" dirty="0" smtClean="0"/>
              <a:t>plan</a:t>
            </a:r>
          </a:p>
          <a:p>
            <a:r>
              <a:rPr lang="en-US" sz="3200" dirty="0" err="1" smtClean="0"/>
              <a:t>Yousafzai’s</a:t>
            </a:r>
            <a:r>
              <a:rPr lang="en-US" sz="3200" dirty="0" smtClean="0"/>
              <a:t> family shielded her from Islamic extremism</a:t>
            </a:r>
          </a:p>
          <a:p>
            <a:r>
              <a:rPr lang="en-US" sz="3200" dirty="0" smtClean="0"/>
              <a:t>She was bright enough to see how women were treated</a:t>
            </a:r>
          </a:p>
          <a:p>
            <a:r>
              <a:rPr lang="en-US" sz="3200" dirty="0" err="1" smtClean="0"/>
              <a:t>Yousafzai</a:t>
            </a:r>
            <a:r>
              <a:rPr lang="en-US" sz="3200" dirty="0" smtClean="0"/>
              <a:t> developed a plan to expose Islamic extremism </a:t>
            </a:r>
          </a:p>
          <a:p>
            <a:r>
              <a:rPr lang="en-US" sz="3200" dirty="0" smtClean="0"/>
              <a:t>She was not afraid of the Taliban and went ahead and executed her plan.  </a:t>
            </a:r>
          </a:p>
          <a:p>
            <a:endParaRPr lang="en-US" sz="3200" dirty="0"/>
          </a:p>
        </p:txBody>
      </p:sp>
    </p:spTree>
    <p:extLst>
      <p:ext uri="{BB962C8B-B14F-4D97-AF65-F5344CB8AC3E}">
        <p14:creationId xmlns:p14="http://schemas.microsoft.com/office/powerpoint/2010/main" val="3821587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E1F3D4-D8E6-46E2-8CE4-F536C0512CE6}"/>
              </a:ext>
            </a:extLst>
          </p:cNvPr>
          <p:cNvSpPr>
            <a:spLocks noGrp="1"/>
          </p:cNvSpPr>
          <p:nvPr>
            <p:ph type="title"/>
          </p:nvPr>
        </p:nvSpPr>
        <p:spPr>
          <a:xfrm>
            <a:off x="838200" y="365125"/>
            <a:ext cx="10515600" cy="870551"/>
          </a:xfrm>
        </p:spPr>
        <p:txBody>
          <a:bodyPr/>
          <a:lstStyle/>
          <a:p>
            <a:pPr algn="ctr"/>
            <a:r>
              <a:rPr lang="en-US" dirty="0"/>
              <a:t>Examples from her life</a:t>
            </a:r>
          </a:p>
        </p:txBody>
      </p:sp>
      <p:sp>
        <p:nvSpPr>
          <p:cNvPr id="3" name="Content Placeholder 2">
            <a:extLst>
              <a:ext uri="{FF2B5EF4-FFF2-40B4-BE49-F238E27FC236}">
                <a16:creationId xmlns="" xmlns:a16="http://schemas.microsoft.com/office/drawing/2014/main" id="{88A8CC47-18F3-4660-8931-E3E72B0E990E}"/>
              </a:ext>
            </a:extLst>
          </p:cNvPr>
          <p:cNvSpPr>
            <a:spLocks noGrp="1"/>
          </p:cNvSpPr>
          <p:nvPr>
            <p:ph idx="1"/>
          </p:nvPr>
        </p:nvSpPr>
        <p:spPr>
          <a:xfrm>
            <a:off x="838200" y="1235676"/>
            <a:ext cx="10515600" cy="4941287"/>
          </a:xfrm>
        </p:spPr>
        <p:txBody>
          <a:bodyPr>
            <a:normAutofit/>
          </a:bodyPr>
          <a:lstStyle/>
          <a:p>
            <a:r>
              <a:rPr lang="en-US" sz="3000" dirty="0"/>
              <a:t>She is very courageous, always speaking her mind and fighting for what she believes in</a:t>
            </a:r>
          </a:p>
          <a:p>
            <a:r>
              <a:rPr lang="en-US" sz="3000" dirty="0"/>
              <a:t>She is not afraid of extremists, whom she has always made angry due to her ideas </a:t>
            </a:r>
          </a:p>
          <a:p>
            <a:r>
              <a:rPr lang="en-US" sz="3000" dirty="0"/>
              <a:t>Her haters attempted to assassinate her, prompting protests and petitions</a:t>
            </a:r>
          </a:p>
          <a:p>
            <a:r>
              <a:rPr lang="en-US" sz="3000" dirty="0" smtClean="0"/>
              <a:t>She survived a head shot to the head</a:t>
            </a:r>
          </a:p>
          <a:p>
            <a:r>
              <a:rPr lang="en-US" sz="3000" dirty="0" smtClean="0"/>
              <a:t>The assassination attempt did not stop her</a:t>
            </a:r>
          </a:p>
          <a:p>
            <a:r>
              <a:rPr lang="en-US" sz="3000" dirty="0" smtClean="0"/>
              <a:t>Her vocalism led to abolishment of the </a:t>
            </a:r>
            <a:r>
              <a:rPr lang="en-US" sz="3000" dirty="0"/>
              <a:t>T</a:t>
            </a:r>
            <a:r>
              <a:rPr lang="en-US" sz="3000" dirty="0" smtClean="0"/>
              <a:t>aliban</a:t>
            </a:r>
            <a:endParaRPr lang="en-US" sz="3000" dirty="0"/>
          </a:p>
        </p:txBody>
      </p:sp>
    </p:spTree>
    <p:extLst>
      <p:ext uri="{BB962C8B-B14F-4D97-AF65-F5344CB8AC3E}">
        <p14:creationId xmlns:p14="http://schemas.microsoft.com/office/powerpoint/2010/main" val="1060015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E1F3D4-D8E6-46E2-8CE4-F536C0512CE6}"/>
              </a:ext>
            </a:extLst>
          </p:cNvPr>
          <p:cNvSpPr>
            <a:spLocks noGrp="1"/>
          </p:cNvSpPr>
          <p:nvPr>
            <p:ph type="title"/>
          </p:nvPr>
        </p:nvSpPr>
        <p:spPr>
          <a:xfrm>
            <a:off x="838200" y="365125"/>
            <a:ext cx="10515600" cy="870551"/>
          </a:xfrm>
        </p:spPr>
        <p:txBody>
          <a:bodyPr>
            <a:normAutofit/>
          </a:bodyPr>
          <a:lstStyle/>
          <a:p>
            <a:pPr algn="ctr"/>
            <a:r>
              <a:rPr lang="en-US" dirty="0"/>
              <a:t>Benefits of transformational leadership</a:t>
            </a:r>
          </a:p>
        </p:txBody>
      </p:sp>
      <p:sp>
        <p:nvSpPr>
          <p:cNvPr id="3" name="Content Placeholder 2">
            <a:extLst>
              <a:ext uri="{FF2B5EF4-FFF2-40B4-BE49-F238E27FC236}">
                <a16:creationId xmlns="" xmlns:a16="http://schemas.microsoft.com/office/drawing/2014/main" id="{88A8CC47-18F3-4660-8931-E3E72B0E990E}"/>
              </a:ext>
            </a:extLst>
          </p:cNvPr>
          <p:cNvSpPr>
            <a:spLocks noGrp="1"/>
          </p:cNvSpPr>
          <p:nvPr>
            <p:ph idx="1"/>
          </p:nvPr>
        </p:nvSpPr>
        <p:spPr>
          <a:xfrm>
            <a:off x="838200" y="1235676"/>
            <a:ext cx="10515600" cy="4941287"/>
          </a:xfrm>
        </p:spPr>
        <p:txBody>
          <a:bodyPr>
            <a:normAutofit/>
          </a:bodyPr>
          <a:lstStyle/>
          <a:p>
            <a:r>
              <a:rPr lang="en-US" sz="3000" dirty="0"/>
              <a:t>Transformational leadership engages followers</a:t>
            </a:r>
          </a:p>
          <a:p>
            <a:r>
              <a:rPr lang="en-US" sz="3000" dirty="0"/>
              <a:t> It recognizes the needs and demands of the followers and seeks to find a solution (Diaz-Saenz, 2011).</a:t>
            </a:r>
          </a:p>
          <a:p>
            <a:r>
              <a:rPr lang="en-US" sz="3000" dirty="0"/>
              <a:t>Transformational leadership creates a significant change</a:t>
            </a:r>
          </a:p>
          <a:p>
            <a:pPr lvl="1"/>
            <a:r>
              <a:rPr lang="en-US" sz="2600" dirty="0"/>
              <a:t>Leaders and their followers have a belief in the whole process</a:t>
            </a:r>
          </a:p>
          <a:p>
            <a:r>
              <a:rPr lang="en-US" sz="3000" dirty="0" err="1"/>
              <a:t>Yousafza</a:t>
            </a:r>
            <a:r>
              <a:rPr lang="en-US" sz="3000" dirty="0"/>
              <a:t>, for instance, believed that banning the Islamic extremist culture would be of great help to the women in her community</a:t>
            </a:r>
          </a:p>
          <a:p>
            <a:r>
              <a:rPr lang="en-US" sz="3000" dirty="0"/>
              <a:t>It inspires and develops people, thereby empowering them to lead the change they want</a:t>
            </a:r>
          </a:p>
        </p:txBody>
      </p:sp>
    </p:spTree>
    <p:extLst>
      <p:ext uri="{BB962C8B-B14F-4D97-AF65-F5344CB8AC3E}">
        <p14:creationId xmlns:p14="http://schemas.microsoft.com/office/powerpoint/2010/main" val="2330403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E1F3D4-D8E6-46E2-8CE4-F536C0512CE6}"/>
              </a:ext>
            </a:extLst>
          </p:cNvPr>
          <p:cNvSpPr>
            <a:spLocks noGrp="1"/>
          </p:cNvSpPr>
          <p:nvPr>
            <p:ph type="title"/>
          </p:nvPr>
        </p:nvSpPr>
        <p:spPr>
          <a:xfrm>
            <a:off x="838200" y="365125"/>
            <a:ext cx="10515600" cy="1167461"/>
          </a:xfrm>
        </p:spPr>
        <p:txBody>
          <a:bodyPr>
            <a:normAutofit fontScale="90000"/>
          </a:bodyPr>
          <a:lstStyle/>
          <a:p>
            <a:pPr algn="ctr"/>
            <a:r>
              <a:rPr lang="en-US" dirty="0"/>
              <a:t>How transformational leadership benefited </a:t>
            </a:r>
            <a:r>
              <a:rPr lang="en-US" dirty="0" err="1"/>
              <a:t>Yousafza</a:t>
            </a:r>
            <a:endParaRPr lang="en-US" dirty="0"/>
          </a:p>
        </p:txBody>
      </p:sp>
      <p:sp>
        <p:nvSpPr>
          <p:cNvPr id="3" name="Content Placeholder 2">
            <a:extLst>
              <a:ext uri="{FF2B5EF4-FFF2-40B4-BE49-F238E27FC236}">
                <a16:creationId xmlns="" xmlns:a16="http://schemas.microsoft.com/office/drawing/2014/main" id="{88A8CC47-18F3-4660-8931-E3E72B0E990E}"/>
              </a:ext>
            </a:extLst>
          </p:cNvPr>
          <p:cNvSpPr>
            <a:spLocks noGrp="1"/>
          </p:cNvSpPr>
          <p:nvPr>
            <p:ph idx="1"/>
          </p:nvPr>
        </p:nvSpPr>
        <p:spPr>
          <a:xfrm>
            <a:off x="838200" y="1674254"/>
            <a:ext cx="10515600" cy="4502709"/>
          </a:xfrm>
        </p:spPr>
        <p:txBody>
          <a:bodyPr>
            <a:normAutofit/>
          </a:bodyPr>
          <a:lstStyle/>
          <a:p>
            <a:r>
              <a:rPr lang="en-US" sz="3000" dirty="0"/>
              <a:t>It helped her to attain her goal, which was the abolishment of Islamic extremism</a:t>
            </a:r>
          </a:p>
          <a:p>
            <a:r>
              <a:rPr lang="en-US" sz="3000" dirty="0"/>
              <a:t>She was able to champion for women rights, enabling them to get their right to education</a:t>
            </a:r>
          </a:p>
          <a:p>
            <a:r>
              <a:rPr lang="en-US" sz="3000" dirty="0"/>
              <a:t>Many girls in Pakistan can comfortably go to school, thanks to her campaign</a:t>
            </a:r>
          </a:p>
          <a:p>
            <a:r>
              <a:rPr lang="en-US" sz="3000" dirty="0"/>
              <a:t>Women do not have to stay at home and do house chores</a:t>
            </a:r>
          </a:p>
          <a:p>
            <a:r>
              <a:rPr lang="en-US" sz="3000" dirty="0"/>
              <a:t>They can now put up businesses and get jobs to fend for themselves.</a:t>
            </a:r>
          </a:p>
          <a:p>
            <a:endParaRPr lang="en-US" sz="3000" dirty="0"/>
          </a:p>
        </p:txBody>
      </p:sp>
    </p:spTree>
    <p:extLst>
      <p:ext uri="{BB962C8B-B14F-4D97-AF65-F5344CB8AC3E}">
        <p14:creationId xmlns:p14="http://schemas.microsoft.com/office/powerpoint/2010/main" val="3322990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E1F3D4-D8E6-46E2-8CE4-F536C0512CE6}"/>
              </a:ext>
            </a:extLst>
          </p:cNvPr>
          <p:cNvSpPr>
            <a:spLocks noGrp="1"/>
          </p:cNvSpPr>
          <p:nvPr>
            <p:ph type="title"/>
          </p:nvPr>
        </p:nvSpPr>
        <p:spPr>
          <a:xfrm>
            <a:off x="838200" y="365125"/>
            <a:ext cx="10515600" cy="870551"/>
          </a:xfrm>
        </p:spPr>
        <p:txBody>
          <a:bodyPr>
            <a:normAutofit/>
          </a:bodyPr>
          <a:lstStyle/>
          <a:p>
            <a:pPr algn="ctr"/>
            <a:r>
              <a:rPr lang="en-US" dirty="0"/>
              <a:t>Conclusion</a:t>
            </a:r>
          </a:p>
        </p:txBody>
      </p:sp>
      <p:sp>
        <p:nvSpPr>
          <p:cNvPr id="3" name="Content Placeholder 2">
            <a:extLst>
              <a:ext uri="{FF2B5EF4-FFF2-40B4-BE49-F238E27FC236}">
                <a16:creationId xmlns="" xmlns:a16="http://schemas.microsoft.com/office/drawing/2014/main" id="{88A8CC47-18F3-4660-8931-E3E72B0E990E}"/>
              </a:ext>
            </a:extLst>
          </p:cNvPr>
          <p:cNvSpPr>
            <a:spLocks noGrp="1"/>
          </p:cNvSpPr>
          <p:nvPr>
            <p:ph idx="1"/>
          </p:nvPr>
        </p:nvSpPr>
        <p:spPr>
          <a:xfrm>
            <a:off x="838200" y="1235676"/>
            <a:ext cx="10515600" cy="4941287"/>
          </a:xfrm>
        </p:spPr>
        <p:txBody>
          <a:bodyPr>
            <a:normAutofit/>
          </a:bodyPr>
          <a:lstStyle/>
          <a:p>
            <a:r>
              <a:rPr lang="en-US" sz="3000" dirty="0"/>
              <a:t>Transformational leadership is a style that most leaders should strive to use in their various activities</a:t>
            </a:r>
          </a:p>
          <a:p>
            <a:r>
              <a:rPr lang="en-US" sz="3000" dirty="0"/>
              <a:t>It makes sure that all followers are engaged in the process, giving them the morale and enthusiasm to work hand in hand with their leader</a:t>
            </a:r>
          </a:p>
          <a:p>
            <a:r>
              <a:rPr lang="en-US" sz="3000" dirty="0"/>
              <a:t>It gives leaders an easy time in the execution of their roles.</a:t>
            </a:r>
          </a:p>
          <a:p>
            <a:r>
              <a:rPr lang="en-US" sz="3000" dirty="0"/>
              <a:t>Transformational leaders also encourage their followers to achieve things that may seem out of reach</a:t>
            </a:r>
          </a:p>
          <a:p>
            <a:r>
              <a:rPr lang="en-US" sz="3000" dirty="0" err="1"/>
              <a:t>Yousafza</a:t>
            </a:r>
            <a:r>
              <a:rPr lang="en-US" sz="3000" dirty="0"/>
              <a:t> uses transformational leadership style, and it has enabled her to accomplish a lot of things </a:t>
            </a:r>
          </a:p>
          <a:p>
            <a:endParaRPr lang="en-US" sz="3000" dirty="0"/>
          </a:p>
        </p:txBody>
      </p:sp>
    </p:spTree>
    <p:extLst>
      <p:ext uri="{BB962C8B-B14F-4D97-AF65-F5344CB8AC3E}">
        <p14:creationId xmlns:p14="http://schemas.microsoft.com/office/powerpoint/2010/main" val="1362631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E1F3D4-D8E6-46E2-8CE4-F536C0512CE6}"/>
              </a:ext>
            </a:extLst>
          </p:cNvPr>
          <p:cNvSpPr>
            <a:spLocks noGrp="1"/>
          </p:cNvSpPr>
          <p:nvPr>
            <p:ph type="title"/>
          </p:nvPr>
        </p:nvSpPr>
        <p:spPr>
          <a:xfrm>
            <a:off x="838200" y="365125"/>
            <a:ext cx="10515600" cy="709913"/>
          </a:xfrm>
        </p:spPr>
        <p:txBody>
          <a:bodyPr/>
          <a:lstStyle/>
          <a:p>
            <a:pPr algn="ctr"/>
            <a:r>
              <a:rPr lang="en-US" dirty="0"/>
              <a:t>References</a:t>
            </a:r>
          </a:p>
        </p:txBody>
      </p:sp>
      <p:sp>
        <p:nvSpPr>
          <p:cNvPr id="3" name="Content Placeholder 2">
            <a:extLst>
              <a:ext uri="{FF2B5EF4-FFF2-40B4-BE49-F238E27FC236}">
                <a16:creationId xmlns="" xmlns:a16="http://schemas.microsoft.com/office/drawing/2014/main" id="{88A8CC47-18F3-4660-8931-E3E72B0E990E}"/>
              </a:ext>
            </a:extLst>
          </p:cNvPr>
          <p:cNvSpPr>
            <a:spLocks noGrp="1"/>
          </p:cNvSpPr>
          <p:nvPr>
            <p:ph idx="1"/>
          </p:nvPr>
        </p:nvSpPr>
        <p:spPr>
          <a:xfrm>
            <a:off x="838200" y="1235676"/>
            <a:ext cx="10515600" cy="4941287"/>
          </a:xfrm>
        </p:spPr>
        <p:txBody>
          <a:bodyPr>
            <a:normAutofit/>
          </a:bodyPr>
          <a:lstStyle/>
          <a:p>
            <a:r>
              <a:rPr lang="en-US" dirty="0"/>
              <a:t>Diaz-Saenz, H. R. (2011). Transformational leadership. The SAGE handbook of leadership, 5(1), 299-310.</a:t>
            </a:r>
          </a:p>
          <a:p>
            <a:r>
              <a:rPr lang="en-US" dirty="0"/>
              <a:t>Hackman, J. R., &amp; </a:t>
            </a:r>
            <a:r>
              <a:rPr lang="en-US" dirty="0" err="1"/>
              <a:t>Wageman</a:t>
            </a:r>
            <a:r>
              <a:rPr lang="en-US" dirty="0"/>
              <a:t>, R. (2004). When and how team leaders matter. </a:t>
            </a:r>
            <a:r>
              <a:rPr lang="en-US" i="1" dirty="0"/>
              <a:t>Research in organizational behavior</a:t>
            </a:r>
            <a:r>
              <a:rPr lang="en-US" dirty="0"/>
              <a:t>, </a:t>
            </a:r>
            <a:r>
              <a:rPr lang="en-US" i="1" dirty="0"/>
              <a:t>26</a:t>
            </a:r>
            <a:r>
              <a:rPr lang="en-US" dirty="0"/>
              <a:t>, 37-74.</a:t>
            </a:r>
          </a:p>
          <a:p>
            <a:r>
              <a:rPr lang="en-US" dirty="0" err="1"/>
              <a:t>Hesford</a:t>
            </a:r>
            <a:r>
              <a:rPr lang="en-US" dirty="0"/>
              <a:t>, W. S. (2013). Introduction: Facing Malala Yousafzai, facing ourselves. JAC, 407-423.</a:t>
            </a:r>
          </a:p>
          <a:p>
            <a:r>
              <a:rPr lang="en-US" dirty="0"/>
              <a:t>Robbins, S. P., &amp; Coulter, M. (2016). </a:t>
            </a:r>
            <a:r>
              <a:rPr lang="en-US" i="1" dirty="0"/>
              <a:t>Management 13E</a:t>
            </a:r>
            <a:r>
              <a:rPr lang="en-US" dirty="0"/>
              <a:t>. Harlow: Pearson.</a:t>
            </a:r>
          </a:p>
          <a:p>
            <a:r>
              <a:rPr lang="en-US" dirty="0"/>
              <a:t>Ryder, P. M. (2015). Beyond critique: Global activism and the case of </a:t>
            </a:r>
            <a:r>
              <a:rPr lang="en-US" dirty="0" err="1"/>
              <a:t>malala</a:t>
            </a:r>
            <a:r>
              <a:rPr lang="en-US" dirty="0"/>
              <a:t> </a:t>
            </a:r>
            <a:r>
              <a:rPr lang="en-US" dirty="0" err="1"/>
              <a:t>yousafzai</a:t>
            </a:r>
            <a:r>
              <a:rPr lang="en-US" dirty="0"/>
              <a:t>. Literacy in Composition Studies, 3(1), 175-187.</a:t>
            </a:r>
          </a:p>
        </p:txBody>
      </p:sp>
    </p:spTree>
    <p:extLst>
      <p:ext uri="{BB962C8B-B14F-4D97-AF65-F5344CB8AC3E}">
        <p14:creationId xmlns:p14="http://schemas.microsoft.com/office/powerpoint/2010/main" val="2598322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1083</Words>
  <Application>Microsoft Office PowerPoint</Application>
  <PresentationFormat>Widescreen</PresentationFormat>
  <Paragraphs>68</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Malala Yousafzai</vt:lpstr>
      <vt:lpstr>Introduction</vt:lpstr>
      <vt:lpstr>Yousafzai’s leadership style</vt:lpstr>
      <vt:lpstr>Examples from her life</vt:lpstr>
      <vt:lpstr>Benefits of transformational leadership</vt:lpstr>
      <vt:lpstr>How transformational leadership benefited Yousafza</vt:lpstr>
      <vt:lpstr>Conclusion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Malala Yousafzai</dc:title>
  <dc:creator>Aswani Brian</dc:creator>
  <cp:lastModifiedBy>NZIOKA</cp:lastModifiedBy>
  <cp:revision>6</cp:revision>
  <dcterms:created xsi:type="dcterms:W3CDTF">2020-02-28T11:14:38Z</dcterms:created>
  <dcterms:modified xsi:type="dcterms:W3CDTF">2020-02-28T12:18:29Z</dcterms:modified>
</cp:coreProperties>
</file>