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60" r:id="rId4"/>
    <p:sldId id="258" r:id="rId5"/>
    <p:sldId id="259"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1"/>
    <p:restoredTop sz="94663"/>
  </p:normalViewPr>
  <p:slideViewPr>
    <p:cSldViewPr snapToGrid="0" snapToObjects="1">
      <p:cViewPr varScale="1">
        <p:scale>
          <a:sx n="57" d="100"/>
          <a:sy n="57" d="100"/>
        </p:scale>
        <p:origin x="176" y="1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3/26/20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3/26/20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3/26/20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3/26/20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3/26/20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hyperlink" Target="https://www.youtube.com/watch?v=Bo7o2LYATD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QdOp3COfS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DDA2BA-A42B-4247-B856-594E3B341890}"/>
              </a:ext>
            </a:extLst>
          </p:cNvPr>
          <p:cNvSpPr>
            <a:spLocks noGrp="1"/>
          </p:cNvSpPr>
          <p:nvPr>
            <p:ph type="ctrTitle"/>
          </p:nvPr>
        </p:nvSpPr>
        <p:spPr/>
        <p:txBody>
          <a:bodyPr/>
          <a:lstStyle/>
          <a:p>
            <a:r>
              <a:rPr lang="en-US" sz="6600" dirty="0"/>
              <a:t>Gender’s relationship to sexuality </a:t>
            </a:r>
          </a:p>
        </p:txBody>
      </p:sp>
      <p:sp>
        <p:nvSpPr>
          <p:cNvPr id="3" name="Subtitle 2">
            <a:extLst>
              <a:ext uri="{FF2B5EF4-FFF2-40B4-BE49-F238E27FC236}">
                <a16:creationId xmlns:a16="http://schemas.microsoft.com/office/drawing/2014/main" xmlns="" id="{9F96202D-AED9-D843-9F13-46D20E99F964}"/>
              </a:ext>
            </a:extLst>
          </p:cNvPr>
          <p:cNvSpPr>
            <a:spLocks noGrp="1"/>
          </p:cNvSpPr>
          <p:nvPr>
            <p:ph type="subTitle" idx="1"/>
          </p:nvPr>
        </p:nvSpPr>
        <p:spPr/>
        <p:txBody>
          <a:bodyPr/>
          <a:lstStyle/>
          <a:p>
            <a:r>
              <a:rPr lang="en-US" dirty="0"/>
              <a:t>HUMAN SEXUALITY 3.26.20</a:t>
            </a:r>
          </a:p>
        </p:txBody>
      </p:sp>
    </p:spTree>
    <p:extLst>
      <p:ext uri="{BB962C8B-B14F-4D97-AF65-F5344CB8AC3E}">
        <p14:creationId xmlns:p14="http://schemas.microsoft.com/office/powerpoint/2010/main" val="97975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3E25BDA2-3F4D-4B38-90E7-989465ECDD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xmlns="" id="{F65EEA05-AD42-442F-B6C6-CB9FC2894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BC96869A-A70D-42F7-876F-605CB1718F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xmlns="" id="{6CD407CC-EF5C-486F-9A14-7F681F986D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xmlns="" id="{B35BBD5C-2CAA-8844-9719-7D7171734A1E}"/>
              </a:ext>
            </a:extLst>
          </p:cNvPr>
          <p:cNvSpPr>
            <a:spLocks noGrp="1"/>
          </p:cNvSpPr>
          <p:nvPr>
            <p:ph type="title"/>
          </p:nvPr>
        </p:nvSpPr>
        <p:spPr>
          <a:xfrm>
            <a:off x="7532835" y="1420706"/>
            <a:ext cx="3466540" cy="4016587"/>
          </a:xfrm>
        </p:spPr>
        <p:txBody>
          <a:bodyPr>
            <a:normAutofit/>
          </a:bodyPr>
          <a:lstStyle/>
          <a:p>
            <a:r>
              <a:rPr lang="en-US" sz="3600"/>
              <a:t>Watch Judith Butler and Gender Performativity</a:t>
            </a:r>
          </a:p>
        </p:txBody>
      </p:sp>
      <p:sp>
        <p:nvSpPr>
          <p:cNvPr id="3" name="Content Placeholder 2">
            <a:extLst>
              <a:ext uri="{FF2B5EF4-FFF2-40B4-BE49-F238E27FC236}">
                <a16:creationId xmlns:a16="http://schemas.microsoft.com/office/drawing/2014/main" xmlns="" id="{EBD08BE6-D908-F54D-87D1-F0D2033A695A}"/>
              </a:ext>
            </a:extLst>
          </p:cNvPr>
          <p:cNvSpPr>
            <a:spLocks noGrp="1"/>
          </p:cNvSpPr>
          <p:nvPr>
            <p:ph idx="1"/>
          </p:nvPr>
        </p:nvSpPr>
        <p:spPr>
          <a:xfrm>
            <a:off x="1440519" y="1420706"/>
            <a:ext cx="5514758" cy="4016587"/>
          </a:xfrm>
        </p:spPr>
        <p:txBody>
          <a:bodyPr anchor="ctr">
            <a:normAutofit/>
          </a:bodyPr>
          <a:lstStyle/>
          <a:p>
            <a:r>
              <a:rPr lang="en-US" u="sng" dirty="0">
                <a:solidFill>
                  <a:schemeClr val="tx1">
                    <a:lumMod val="75000"/>
                    <a:lumOff val="25000"/>
                  </a:schemeClr>
                </a:solidFill>
                <a:hlinkClick r:id="rId3"/>
              </a:rPr>
              <a:t>https://www.youtube.com/watch?v=Bo7o2LYATDc</a:t>
            </a:r>
            <a:r>
              <a:rPr lang="en-US" dirty="0">
                <a:solidFill>
                  <a:schemeClr val="tx1">
                    <a:lumMod val="75000"/>
                    <a:lumOff val="25000"/>
                  </a:schemeClr>
                </a:solidFill>
              </a:rPr>
              <a:t>  </a:t>
            </a:r>
          </a:p>
        </p:txBody>
      </p:sp>
      <p:cxnSp>
        <p:nvCxnSpPr>
          <p:cNvPr id="16" name="Straight Connector 15">
            <a:extLst>
              <a:ext uri="{FF2B5EF4-FFF2-40B4-BE49-F238E27FC236}">
                <a16:creationId xmlns:a16="http://schemas.microsoft.com/office/drawing/2014/main" xmlns="" id="{0DD76B5F-5BAA-48C6-9065-9AEF15D30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08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452BAD-FD12-3F42-94BA-348134FCA4C5}"/>
              </a:ext>
            </a:extLst>
          </p:cNvPr>
          <p:cNvSpPr>
            <a:spLocks noGrp="1"/>
          </p:cNvSpPr>
          <p:nvPr>
            <p:ph type="title"/>
          </p:nvPr>
        </p:nvSpPr>
        <p:spPr/>
        <p:txBody>
          <a:bodyPr/>
          <a:lstStyle/>
          <a:p>
            <a:r>
              <a:rPr lang="en-US" dirty="0"/>
              <a:t>Judith Butler on Gender</a:t>
            </a:r>
          </a:p>
        </p:txBody>
      </p:sp>
      <p:sp>
        <p:nvSpPr>
          <p:cNvPr id="3" name="Content Placeholder 2">
            <a:extLst>
              <a:ext uri="{FF2B5EF4-FFF2-40B4-BE49-F238E27FC236}">
                <a16:creationId xmlns:a16="http://schemas.microsoft.com/office/drawing/2014/main" xmlns="" id="{179A35B9-FAC3-B148-B4A2-8ADE843E655F}"/>
              </a:ext>
            </a:extLst>
          </p:cNvPr>
          <p:cNvSpPr>
            <a:spLocks noGrp="1"/>
          </p:cNvSpPr>
          <p:nvPr>
            <p:ph idx="1"/>
          </p:nvPr>
        </p:nvSpPr>
        <p:spPr/>
        <p:txBody>
          <a:bodyPr/>
          <a:lstStyle/>
          <a:p>
            <a:r>
              <a:rPr lang="en-US" dirty="0"/>
              <a:t>Gender is performative: creates a series of effects and meanings (this is difference from performance) </a:t>
            </a:r>
          </a:p>
          <a:p>
            <a:r>
              <a:rPr lang="en-US" dirty="0"/>
              <a:t>Performance: Acting, taking on a role, individualized  </a:t>
            </a:r>
          </a:p>
          <a:p>
            <a:r>
              <a:rPr lang="en-US" dirty="0"/>
              <a:t>Performative: series of repeated acts that create and symbolize collective meaning </a:t>
            </a:r>
          </a:p>
          <a:p>
            <a:r>
              <a:rPr lang="en-US" dirty="0"/>
              <a:t>Traditional conventional beliefs characterize gender as something inherent, essential, internal in all of us</a:t>
            </a:r>
          </a:p>
          <a:p>
            <a:r>
              <a:rPr lang="en-US" dirty="0"/>
              <a:t>Gender is actually a set of meanings that are constantly being produced and reproduced through our performative acts such as language, laws, representations, etc. These meanings/symbols that construct Gender changes over time </a:t>
            </a:r>
          </a:p>
        </p:txBody>
      </p:sp>
    </p:spTree>
    <p:extLst>
      <p:ext uri="{BB962C8B-B14F-4D97-AF65-F5344CB8AC3E}">
        <p14:creationId xmlns:p14="http://schemas.microsoft.com/office/powerpoint/2010/main" val="250108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4B759C-3C5E-E44F-9B23-3B3FA03F6D3E}"/>
              </a:ext>
            </a:extLst>
          </p:cNvPr>
          <p:cNvSpPr>
            <a:spLocks noGrp="1"/>
          </p:cNvSpPr>
          <p:nvPr>
            <p:ph type="title"/>
          </p:nvPr>
        </p:nvSpPr>
        <p:spPr>
          <a:xfrm>
            <a:off x="1066800" y="642594"/>
            <a:ext cx="10058400" cy="1371600"/>
          </a:xfrm>
        </p:spPr>
        <p:txBody>
          <a:bodyPr>
            <a:normAutofit/>
          </a:bodyPr>
          <a:lstStyle/>
          <a:p>
            <a:pPr algn="ctr"/>
            <a:r>
              <a:rPr lang="en-US" dirty="0"/>
              <a:t>Watch intersex documentary </a:t>
            </a:r>
            <a:endParaRPr lang="en-US"/>
          </a:p>
        </p:txBody>
      </p:sp>
      <p:graphicFrame>
        <p:nvGraphicFramePr>
          <p:cNvPr id="7" name="Content Placeholder 6">
            <a:extLst>
              <a:ext uri="{FF2B5EF4-FFF2-40B4-BE49-F238E27FC236}">
                <a16:creationId xmlns:a16="http://schemas.microsoft.com/office/drawing/2014/main" xmlns="" id="{9B7A3C1F-DB16-6643-A61F-9C2FA4189171}"/>
              </a:ext>
            </a:extLst>
          </p:cNvPr>
          <p:cNvGraphicFramePr>
            <a:graphicFrameLocks noGrp="1"/>
          </p:cNvGraphicFramePr>
          <p:nvPr>
            <p:ph idx="1"/>
            <p:extLst>
              <p:ext uri="{D42A27DB-BD31-4B8C-83A1-F6EECF244321}">
                <p14:modId xmlns:p14="http://schemas.microsoft.com/office/powerpoint/2010/main" val="3723426089"/>
              </p:ext>
            </p:extLst>
          </p:nvPr>
        </p:nvGraphicFramePr>
        <p:xfrm>
          <a:off x="1178242" y="3834635"/>
          <a:ext cx="9835515" cy="676467"/>
        </p:xfrm>
        <a:graphic>
          <a:graphicData uri="http://schemas.openxmlformats.org/drawingml/2006/table">
            <a:tbl>
              <a:tblPr/>
              <a:tblGrid>
                <a:gridCol w="9835515">
                  <a:extLst>
                    <a:ext uri="{9D8B030D-6E8A-4147-A177-3AD203B41FA5}">
                      <a16:colId xmlns:a16="http://schemas.microsoft.com/office/drawing/2014/main" xmlns="" val="2719593482"/>
                    </a:ext>
                  </a:extLst>
                </a:gridCol>
              </a:tblGrid>
              <a:tr h="676467">
                <a:tc>
                  <a:txBody>
                    <a:bodyPr/>
                    <a:lstStyle/>
                    <a:p>
                      <a:pPr marL="0" marR="0" algn="l" fontAlgn="t">
                        <a:lnSpc>
                          <a:spcPct val="107000"/>
                        </a:lnSpc>
                        <a:spcBef>
                          <a:spcPts val="0"/>
                        </a:spcBef>
                        <a:spcAft>
                          <a:spcPts val="800"/>
                        </a:spcAft>
                      </a:pPr>
                      <a:r>
                        <a:rPr lang="en-US" sz="3300" b="0" i="0" u="sng" strike="noStrik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https://www.youtube.com/watch?v=QQdOp3COfSs</a:t>
                      </a:r>
                      <a:endParaRPr lang="en-US" sz="5400" b="0" i="0" u="none" strike="noStrike" dirty="0">
                        <a:effectLst/>
                        <a:latin typeface="Arial" panose="020B0604020202020204" pitchFamily="34" charset="0"/>
                      </a:endParaRPr>
                    </a:p>
                  </a:txBody>
                  <a:tcPr marL="342900" marR="342900" marT="28575" marB="0">
                    <a:lnL>
                      <a:noFill/>
                    </a:lnL>
                    <a:lnR>
                      <a:noFill/>
                    </a:lnR>
                    <a:lnT>
                      <a:noFill/>
                    </a:lnT>
                    <a:lnB>
                      <a:noFill/>
                    </a:lnB>
                  </a:tcPr>
                </a:tc>
                <a:extLst>
                  <a:ext uri="{0D108BD9-81ED-4DB2-BD59-A6C34878D82A}">
                    <a16:rowId xmlns:a16="http://schemas.microsoft.com/office/drawing/2014/main" xmlns="" val="1104625754"/>
                  </a:ext>
                </a:extLst>
              </a:tr>
            </a:tbl>
          </a:graphicData>
        </a:graphic>
      </p:graphicFrame>
    </p:spTree>
    <p:extLst>
      <p:ext uri="{BB962C8B-B14F-4D97-AF65-F5344CB8AC3E}">
        <p14:creationId xmlns:p14="http://schemas.microsoft.com/office/powerpoint/2010/main" val="117014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B32F73EB-B46F-4F77-B3DC-7C374906F3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xmlns="" id="{ADDB10B3-CF45-4294-8994-0E8AD1FC6E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xmlns="" id="{5145417F-1D1B-48A7-B4DA-BAD73B02C8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xmlns="" id="{13CF9D9F-1672-4D0C-934E-CD9EE1BE54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xmlns="" id="{1558C702-CA14-4264-B8FC-A5120F75DE0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6" name="Straight Connector 25">
              <a:extLst>
                <a:ext uri="{FF2B5EF4-FFF2-40B4-BE49-F238E27FC236}">
                  <a16:creationId xmlns:a16="http://schemas.microsoft.com/office/drawing/2014/main" xmlns="" id="{6621A72C-7343-4A22-8700-696C5860A21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BB44A4DC-7861-4DCC-9931-5A075855D6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E16C316F-BFB5-424F-A951-E962A3B745C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xmlns="" id="{D071C0CD-5EFD-45A1-AAFD-61C3D4A651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xmlns="" id="{8A03302C-20A2-4C4F-9760-E85AE10413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4" name="Rectangle 33">
            <a:extLst>
              <a:ext uri="{FF2B5EF4-FFF2-40B4-BE49-F238E27FC236}">
                <a16:creationId xmlns:a16="http://schemas.microsoft.com/office/drawing/2014/main" xmlns="" id="{D00F093B-0739-4429-B30D-D72924D088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xmlns="" id="{EE17F62C-3908-0E43-A9AC-E99017F6C9A6}"/>
              </a:ext>
            </a:extLst>
          </p:cNvPr>
          <p:cNvSpPr>
            <a:spLocks noGrp="1"/>
          </p:cNvSpPr>
          <p:nvPr>
            <p:ph type="title"/>
          </p:nvPr>
        </p:nvSpPr>
        <p:spPr>
          <a:xfrm>
            <a:off x="1243632" y="1559768"/>
            <a:ext cx="9678368" cy="3135379"/>
          </a:xfrm>
        </p:spPr>
        <p:txBody>
          <a:bodyPr vert="horz" lIns="91440" tIns="45720" rIns="91440" bIns="45720" rtlCol="0" anchor="ctr">
            <a:normAutofit/>
          </a:bodyPr>
          <a:lstStyle/>
          <a:p>
            <a:pPr algn="ctr">
              <a:lnSpc>
                <a:spcPct val="83000"/>
              </a:lnSpc>
            </a:pPr>
            <a:r>
              <a:rPr lang="en-US" sz="6600" cap="all" spc="-100" dirty="0"/>
              <a:t>Read </a:t>
            </a:r>
            <a:r>
              <a:rPr lang="en-US" sz="6600" i="1" cap="all" spc="-100" dirty="0" err="1"/>
              <a:t>WordSlut</a:t>
            </a:r>
            <a:r>
              <a:rPr lang="en-US" sz="6600" i="1" cap="all" spc="-100" dirty="0"/>
              <a:t>, </a:t>
            </a:r>
            <a:r>
              <a:rPr lang="en-US" sz="6600" cap="all" spc="-100" dirty="0"/>
              <a:t>Chapter 2</a:t>
            </a:r>
            <a:endParaRPr lang="en-US" sz="6600" i="1" cap="all" spc="-100" dirty="0"/>
          </a:p>
        </p:txBody>
      </p:sp>
      <p:sp>
        <p:nvSpPr>
          <p:cNvPr id="36" name="Rectangle 35">
            <a:extLst>
              <a:ext uri="{FF2B5EF4-FFF2-40B4-BE49-F238E27FC236}">
                <a16:creationId xmlns:a16="http://schemas.microsoft.com/office/drawing/2014/main" xmlns="" id="{1BB92999-6A40-480A-8965-2F20DFB032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8" name="Straight Connector 37">
            <a:extLst>
              <a:ext uri="{FF2B5EF4-FFF2-40B4-BE49-F238E27FC236}">
                <a16:creationId xmlns:a16="http://schemas.microsoft.com/office/drawing/2014/main" xmlns="" id="{15573B87-7D61-460C-9ADA-EF63674E3A9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0AAF6B7C-985D-4351-9564-8DBDF5BB03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F88433F4-33AB-4CE1-9DE3-72A8403654F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12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32F73EB-B46F-4F77-B3DC-7C374906F3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xmlns="" id="{ADDB10B3-CF45-4294-8994-0E8AD1FC6E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xmlns="" id="{5145417F-1D1B-48A7-B4DA-BAD73B02C8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xmlns="" id="{13CF9D9F-1672-4D0C-934E-CD9EE1BE54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xmlns="" id="{1558C702-CA14-4264-B8FC-A5120F75DE0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6" name="Straight Connector 15">
              <a:extLst>
                <a:ext uri="{FF2B5EF4-FFF2-40B4-BE49-F238E27FC236}">
                  <a16:creationId xmlns:a16="http://schemas.microsoft.com/office/drawing/2014/main" xmlns="" id="{6621A72C-7343-4A22-8700-696C5860A21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BB44A4DC-7861-4DCC-9931-5A075855D6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16C316F-BFB5-424F-A951-E962A3B745C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xmlns="" id="{D071C0CD-5EFD-45A1-AAFD-61C3D4A651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8A03302C-20A2-4C4F-9760-E85AE10413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xmlns="" id="{D00F093B-0739-4429-B30D-D72924D088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xmlns="" id="{F45583FD-51C1-D342-864C-DE3CB200CDDA}"/>
              </a:ext>
            </a:extLst>
          </p:cNvPr>
          <p:cNvSpPr>
            <a:spLocks noGrp="1"/>
          </p:cNvSpPr>
          <p:nvPr>
            <p:ph type="title"/>
          </p:nvPr>
        </p:nvSpPr>
        <p:spPr>
          <a:xfrm>
            <a:off x="1256816" y="2174551"/>
            <a:ext cx="9678368" cy="3135379"/>
          </a:xfrm>
        </p:spPr>
        <p:txBody>
          <a:bodyPr vert="horz" lIns="91440" tIns="45720" rIns="91440" bIns="45720" rtlCol="0" anchor="ctr">
            <a:normAutofit fontScale="90000"/>
          </a:bodyPr>
          <a:lstStyle/>
          <a:p>
            <a:pPr algn="ctr">
              <a:lnSpc>
                <a:spcPct val="83000"/>
              </a:lnSpc>
            </a:pPr>
            <a:r>
              <a:rPr lang="en-US" sz="6600" cap="all" spc="-100"/>
              <a:t>Read </a:t>
            </a:r>
            <a:r>
              <a:rPr lang="en-US" sz="6600" i="1" cap="all" spc="-100"/>
              <a:t>Dude</a:t>
            </a:r>
            <a:r>
              <a:rPr lang="en-US" sz="6600" i="1" cap="all" spc="-100" dirty="0"/>
              <a:t>, you’re a Fag</a:t>
            </a:r>
            <a:r>
              <a:rPr lang="en-US" sz="6600" cap="all" spc="-100" dirty="0"/>
              <a:t> Chapter 1 “Making Masculinity” </a:t>
            </a:r>
            <a:endParaRPr lang="en-US" sz="6600" i="1" cap="all" spc="-100" dirty="0"/>
          </a:p>
        </p:txBody>
      </p:sp>
      <p:sp>
        <p:nvSpPr>
          <p:cNvPr id="26" name="Rectangle 25">
            <a:extLst>
              <a:ext uri="{FF2B5EF4-FFF2-40B4-BE49-F238E27FC236}">
                <a16:creationId xmlns:a16="http://schemas.microsoft.com/office/drawing/2014/main" xmlns="" id="{1BB92999-6A40-480A-8965-2F20DFB032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xmlns="" id="{15573B87-7D61-460C-9ADA-EF63674E3A9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0AAF6B7C-985D-4351-9564-8DBDF5BB03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F88433F4-33AB-4CE1-9DE3-72A8403654F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54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07659A-597A-4649-8B96-8FC5FA2100E7}"/>
              </a:ext>
            </a:extLst>
          </p:cNvPr>
          <p:cNvSpPr>
            <a:spLocks noGrp="1"/>
          </p:cNvSpPr>
          <p:nvPr>
            <p:ph type="title"/>
          </p:nvPr>
        </p:nvSpPr>
        <p:spPr/>
        <p:txBody>
          <a:bodyPr>
            <a:normAutofit fontScale="90000"/>
          </a:bodyPr>
          <a:lstStyle/>
          <a:p>
            <a:r>
              <a:rPr lang="en-US" dirty="0"/>
              <a:t>Gender’s Relationship to Sexuality</a:t>
            </a:r>
          </a:p>
        </p:txBody>
      </p:sp>
      <p:sp>
        <p:nvSpPr>
          <p:cNvPr id="3" name="Content Placeholder 2">
            <a:extLst>
              <a:ext uri="{FF2B5EF4-FFF2-40B4-BE49-F238E27FC236}">
                <a16:creationId xmlns:a16="http://schemas.microsoft.com/office/drawing/2014/main" xmlns="" id="{0D01A771-C797-904C-894F-AD88F92246D1}"/>
              </a:ext>
            </a:extLst>
          </p:cNvPr>
          <p:cNvSpPr>
            <a:spLocks noGrp="1"/>
          </p:cNvSpPr>
          <p:nvPr>
            <p:ph idx="1"/>
          </p:nvPr>
        </p:nvSpPr>
        <p:spPr/>
        <p:txBody>
          <a:bodyPr/>
          <a:lstStyle/>
          <a:p>
            <a:r>
              <a:rPr lang="en-US" dirty="0"/>
              <a:t>Gender influences the way we perceive sexual behavior and sexuality, both culturally and individually because we define sexuality in relation to the gender of the people performing sexual acts or possessing sexual desire. </a:t>
            </a:r>
          </a:p>
          <a:p>
            <a:r>
              <a:rPr lang="en-US" dirty="0"/>
              <a:t>For example: </a:t>
            </a:r>
          </a:p>
          <a:p>
            <a:pPr lvl="1"/>
            <a:r>
              <a:rPr lang="en-US" dirty="0"/>
              <a:t>Straight= attraction between men and women</a:t>
            </a:r>
          </a:p>
          <a:p>
            <a:pPr lvl="1"/>
            <a:r>
              <a:rPr lang="en-US" dirty="0"/>
              <a:t>Gay= Attraction between men</a:t>
            </a:r>
          </a:p>
          <a:p>
            <a:pPr lvl="1"/>
            <a:r>
              <a:rPr lang="en-US" dirty="0"/>
              <a:t>Lesbian= Attraction between two men </a:t>
            </a:r>
          </a:p>
          <a:p>
            <a:pPr lvl="1"/>
            <a:r>
              <a:rPr lang="en-US" dirty="0"/>
              <a:t>Bisexuality= Attraction to multiple genders </a:t>
            </a:r>
          </a:p>
          <a:p>
            <a:r>
              <a:rPr lang="en-US" dirty="0"/>
              <a:t>Our social attitudes towards sexuality and gender are influenced by each other </a:t>
            </a:r>
          </a:p>
        </p:txBody>
      </p:sp>
    </p:spTree>
    <p:extLst>
      <p:ext uri="{BB962C8B-B14F-4D97-AF65-F5344CB8AC3E}">
        <p14:creationId xmlns:p14="http://schemas.microsoft.com/office/powerpoint/2010/main" val="229236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32F73EB-B46F-4F77-B3DC-7C374906F3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xmlns="" id="{ADDB10B3-CF45-4294-8994-0E8AD1FC6E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xmlns="" id="{5145417F-1D1B-48A7-B4DA-BAD73B02C8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xmlns="" id="{13CF9D9F-1672-4D0C-934E-CD9EE1BE54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xmlns="" id="{1558C702-CA14-4264-B8FC-A5120F75DE0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6" name="Straight Connector 15">
              <a:extLst>
                <a:ext uri="{FF2B5EF4-FFF2-40B4-BE49-F238E27FC236}">
                  <a16:creationId xmlns:a16="http://schemas.microsoft.com/office/drawing/2014/main" xmlns="" id="{6621A72C-7343-4A22-8700-696C5860A21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BB44A4DC-7861-4DCC-9931-5A075855D6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16C316F-BFB5-424F-A951-E962A3B745C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0" name="Rectangle 19">
            <a:extLst>
              <a:ext uri="{FF2B5EF4-FFF2-40B4-BE49-F238E27FC236}">
                <a16:creationId xmlns:a16="http://schemas.microsoft.com/office/drawing/2014/main" xmlns="" id="{B645BD8A-B13F-463A-9101-4FB883F064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94003B42-F17E-473C-9366-9369C04711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xmlns="" id="{149DDF01-2EFB-49D0-864E-0CE29F33A6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accent1"/>
          </a:solidFill>
          <a:ln w="6350" cap="sq" cmpd="sng" algn="ctr">
            <a:noFill/>
            <a:prstDash val="solid"/>
            <a:miter lim="800000"/>
          </a:ln>
          <a:effectLst/>
        </p:spPr>
      </p:sp>
      <p:sp>
        <p:nvSpPr>
          <p:cNvPr id="2" name="Title 1">
            <a:extLst>
              <a:ext uri="{FF2B5EF4-FFF2-40B4-BE49-F238E27FC236}">
                <a16:creationId xmlns:a16="http://schemas.microsoft.com/office/drawing/2014/main" xmlns="" id="{52CBE29D-31EA-5647-8D1E-550BF9C61D8E}"/>
              </a:ext>
            </a:extLst>
          </p:cNvPr>
          <p:cNvSpPr>
            <a:spLocks noGrp="1"/>
          </p:cNvSpPr>
          <p:nvPr>
            <p:ph type="title"/>
          </p:nvPr>
        </p:nvSpPr>
        <p:spPr>
          <a:xfrm>
            <a:off x="1209040" y="1754659"/>
            <a:ext cx="9860547" cy="3005463"/>
          </a:xfrm>
        </p:spPr>
        <p:txBody>
          <a:bodyPr vert="horz" lIns="91440" tIns="45720" rIns="91440" bIns="45720" rtlCol="0" anchor="ctr">
            <a:normAutofit/>
          </a:bodyPr>
          <a:lstStyle/>
          <a:p>
            <a:pPr algn="ctr">
              <a:lnSpc>
                <a:spcPct val="83000"/>
              </a:lnSpc>
            </a:pPr>
            <a:r>
              <a:rPr lang="en-US" sz="7200" cap="all" spc="-100" dirty="0">
                <a:solidFill>
                  <a:srgbClr val="FFFFFF"/>
                </a:solidFill>
              </a:rPr>
              <a:t>Answer </a:t>
            </a:r>
            <a:r>
              <a:rPr lang="en-US" sz="7200" cap="all" spc="-100" dirty="0" err="1">
                <a:solidFill>
                  <a:srgbClr val="FFFFFF"/>
                </a:solidFill>
              </a:rPr>
              <a:t>DisCussion</a:t>
            </a:r>
            <a:r>
              <a:rPr lang="en-US" sz="7200" cap="all" spc="-100" dirty="0">
                <a:solidFill>
                  <a:srgbClr val="FFFFFF"/>
                </a:solidFill>
              </a:rPr>
              <a:t> Board</a:t>
            </a:r>
          </a:p>
        </p:txBody>
      </p:sp>
      <p:sp>
        <p:nvSpPr>
          <p:cNvPr id="26" name="Rectangle 25">
            <a:extLst>
              <a:ext uri="{FF2B5EF4-FFF2-40B4-BE49-F238E27FC236}">
                <a16:creationId xmlns:a16="http://schemas.microsoft.com/office/drawing/2014/main" xmlns="" id="{8EEA5BB7-5B71-4B52-AD7F-3BA82A6177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xmlns="" id="{2A1BDD5A-B952-463D-8BF6-F89EC6F21CA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A2C2EF86-4721-4AC5-AC3A-5343FE12BA8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F42A6C7C-49DA-4D7E-9647-1696C74DF81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788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14</TotalTime>
  <Words>216</Words>
  <Application>Microsoft Macintosh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Century Gothic</vt:lpstr>
      <vt:lpstr>Garamond</vt:lpstr>
      <vt:lpstr>Times New Roman</vt:lpstr>
      <vt:lpstr>Arial</vt:lpstr>
      <vt:lpstr>Savon</vt:lpstr>
      <vt:lpstr>Gender’s relationship to sexuality </vt:lpstr>
      <vt:lpstr>Watch Judith Butler and Gender Performativity</vt:lpstr>
      <vt:lpstr>Judith Butler on Gender</vt:lpstr>
      <vt:lpstr>Watch intersex documentary </vt:lpstr>
      <vt:lpstr>Read WordSlut, Chapter 2</vt:lpstr>
      <vt:lpstr>Read Dude, you’re a Fag Chapter 1 “Making Masculinity” </vt:lpstr>
      <vt:lpstr>Gender’s Relationship to Sexuality</vt:lpstr>
      <vt:lpstr>Answer DisCussion Board</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Gender’s relationship to sexuality </dc:title>
  <dc:creator>Barron, Rory (barroney)</dc:creator>
  <cp:lastModifiedBy>Jamie Misleh</cp:lastModifiedBy>
  <cp:revision>5</cp:revision>
  <dcterms:created xsi:type="dcterms:W3CDTF">2020-03-23T20:30:41Z</dcterms:created>
  <dcterms:modified xsi:type="dcterms:W3CDTF">2020-03-26T15:05:12Z</dcterms:modified>
</cp:coreProperties>
</file>