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507" r:id="rId2"/>
    <p:sldId id="380" r:id="rId3"/>
    <p:sldId id="467" r:id="rId4"/>
    <p:sldId id="470" r:id="rId5"/>
    <p:sldId id="506" r:id="rId6"/>
    <p:sldId id="471" r:id="rId7"/>
    <p:sldId id="472" r:id="rId8"/>
    <p:sldId id="473" r:id="rId9"/>
    <p:sldId id="474" r:id="rId10"/>
    <p:sldId id="476" r:id="rId11"/>
    <p:sldId id="477" r:id="rId12"/>
    <p:sldId id="478" r:id="rId13"/>
    <p:sldId id="479" r:id="rId14"/>
    <p:sldId id="480" r:id="rId15"/>
    <p:sldId id="481" r:id="rId16"/>
    <p:sldId id="482" r:id="rId17"/>
    <p:sldId id="483" r:id="rId18"/>
    <p:sldId id="484" r:id="rId19"/>
    <p:sldId id="485" r:id="rId20"/>
    <p:sldId id="486" r:id="rId21"/>
    <p:sldId id="487" r:id="rId22"/>
    <p:sldId id="488" r:id="rId23"/>
    <p:sldId id="505" r:id="rId24"/>
    <p:sldId id="490" r:id="rId25"/>
    <p:sldId id="491" r:id="rId26"/>
    <p:sldId id="492" r:id="rId27"/>
    <p:sldId id="493" r:id="rId28"/>
    <p:sldId id="494" r:id="rId29"/>
    <p:sldId id="495" r:id="rId30"/>
    <p:sldId id="496" r:id="rId31"/>
    <p:sldId id="497" r:id="rId32"/>
    <p:sldId id="498" r:id="rId33"/>
    <p:sldId id="499" r:id="rId34"/>
    <p:sldId id="500" r:id="rId35"/>
    <p:sldId id="501" r:id="rId36"/>
    <p:sldId id="504" r:id="rId37"/>
  </p:sldIdLst>
  <p:sldSz cx="9144000" cy="6858000" type="screen4x3"/>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7FA3"/>
    <a:srgbClr val="6666FF"/>
    <a:srgbClr val="3366CC"/>
    <a:srgbClr val="333399"/>
    <a:srgbClr val="2F3675"/>
    <a:srgbClr val="123D92"/>
    <a:srgbClr val="FDB940"/>
    <a:srgbClr val="D4EAE4"/>
    <a:srgbClr val="00158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55" autoAdjust="0"/>
    <p:restoredTop sz="89943" autoAdjust="0"/>
  </p:normalViewPr>
  <p:slideViewPr>
    <p:cSldViewPr>
      <p:cViewPr>
        <p:scale>
          <a:sx n="100" d="100"/>
          <a:sy n="100" d="100"/>
        </p:scale>
        <p:origin x="-90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87" d="100"/>
          <a:sy n="87" d="100"/>
        </p:scale>
        <p:origin x="-17" y="-224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12/20/2017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12/20/2017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a:t>
            </a:r>
            <a:r>
              <a:rPr lang="en-IN" dirty="0" err="1" smtClean="0"/>
              <a:t>MathType</a:t>
            </a:r>
            <a:r>
              <a:rPr lang="en-IN" dirty="0" smtClean="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available)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ea typeface="ＭＳ Ｐゴシック" pitchFamily="34"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Welcome to this Organizational Behavior course that uses the 18</a:t>
            </a:r>
            <a:r>
              <a:rPr lang="en-US" baseline="30000" dirty="0" smtClean="0">
                <a:ea typeface="ＭＳ Ｐゴシック" pitchFamily="34" charset="-128"/>
              </a:rPr>
              <a:t>th</a:t>
            </a:r>
            <a:r>
              <a:rPr lang="en-US" dirty="0" smtClean="0">
                <a:ea typeface="ＭＳ Ｐゴシック" pitchFamily="34" charset="-128"/>
              </a:rPr>
              <a:t> edition of the textbook, </a:t>
            </a:r>
            <a:r>
              <a:rPr lang="en-US" i="1" dirty="0" smtClean="0">
                <a:ea typeface="ＭＳ Ｐゴシック" pitchFamily="34" charset="-128"/>
              </a:rPr>
              <a:t>Organizational Behavior</a:t>
            </a:r>
            <a:r>
              <a:rPr lang="en-US" dirty="0" smtClean="0">
                <a:ea typeface="ＭＳ Ｐゴシック" pitchFamily="34" charset="-128"/>
              </a:rPr>
              <a:t> by Robbins and Judge. This is considered among the most widely used OB textbooks in the world. Robbins and Judge are recognized as definitive aggregators of OB concepts, applications, and practices. The course and this book will provide you with a resource that will benefit you throughout your degree program and your professional life.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Chapter 16: Organizational Culture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 xmlns:p14="http://schemas.microsoft.com/office/powerpoint/2010/main" val="2613255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i="1" dirty="0"/>
              <a:t>Organizational climate</a:t>
            </a:r>
            <a:r>
              <a:rPr lang="en-US" b="1" i="1" dirty="0"/>
              <a:t> </a:t>
            </a:r>
            <a:r>
              <a:rPr lang="en-US" dirty="0"/>
              <a:t>refers to the shared perceptions organizational members have about their organization and work environment. This aspect of culture is like team spirit at the organizational level. When everyone has the same general feelings about what’s important or how well things are working, the effect of these attitudes will be more than the sum of the individual parts. A positive overall workplace climate has been linked to higher customer satisfaction and financial performance. </a:t>
            </a:r>
          </a:p>
          <a:p>
            <a:pPr>
              <a:spcBef>
                <a:spcPct val="0"/>
              </a:spcBef>
            </a:pPr>
            <a:endParaRPr lang="en-US" dirty="0"/>
          </a:p>
          <a:p>
            <a:pPr>
              <a:spcBef>
                <a:spcPct val="0"/>
              </a:spcBef>
            </a:pPr>
            <a:r>
              <a:rPr lang="en-US" dirty="0"/>
              <a:t>Climates can interact with one another to produce behavior. For example, a positive climate for worker empowerment can lead to higher levels of performance in organizations that also have a climate for personal accountability. </a:t>
            </a:r>
          </a:p>
          <a:p>
            <a:pPr>
              <a:spcBef>
                <a:spcPct val="0"/>
              </a:spcBef>
            </a:pPr>
            <a:endParaRPr lang="en-US" dirty="0"/>
          </a:p>
          <a:p>
            <a:pPr>
              <a:spcBef>
                <a:spcPct val="0"/>
              </a:spcBef>
            </a:pPr>
            <a:r>
              <a:rPr lang="en-US" dirty="0"/>
              <a:t>Climate also influences the habits people adopt. If the climate for safety is positive, for example, everyone wears safety gear and follows safety procedures even if individually they wouldn’t normally think very often about being safe.</a:t>
            </a:r>
            <a:r>
              <a:rPr lang="en-US" baseline="0" dirty="0"/>
              <a:t> I</a:t>
            </a:r>
            <a:r>
              <a:rPr lang="en-US" dirty="0"/>
              <a:t>ndeed, many studies have shown that a positive safety climate decreases the number of documented injuries on the job.</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a:solidFill>
                  <a:schemeClr val="tx1"/>
                </a:solidFill>
                <a:effectLst/>
                <a:latin typeface="+mn-lt"/>
                <a:ea typeface="+mn-ea"/>
                <a:cs typeface="+mn-cs"/>
              </a:rPr>
              <a:t>Organizational cultures are not neutral in their ethical orientation, even when they are not openly pursuing ethical goals. Over time, the </a:t>
            </a:r>
            <a:r>
              <a:rPr lang="en-US" sz="1200" b="0" i="1" kern="1200" dirty="0">
                <a:solidFill>
                  <a:schemeClr val="tx1"/>
                </a:solidFill>
                <a:effectLst/>
                <a:latin typeface="+mn-lt"/>
                <a:ea typeface="+mn-ea"/>
                <a:cs typeface="+mn-cs"/>
              </a:rPr>
              <a:t>ethical culture</a:t>
            </a: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or the shared concept of right and wrong behavior in that workplace, develops as part of the organizational climate. The ethical climate reflects the true values of the organization and shapes the ethical decision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making of its members.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a:solidFill>
                  <a:schemeClr val="tx1"/>
                </a:solidFill>
                <a:effectLst/>
                <a:latin typeface="+mn-lt"/>
                <a:ea typeface="+mn-ea"/>
                <a:cs typeface="+mn-cs"/>
              </a:rPr>
              <a:t>Researchers have developed the ethical climate theory (ECT) and the ethical climate index (ECI) to categorize and measure the ethical dimensions of organizational cultures. Of the nine identified climate categories, five are found to be most prevalent in organizations: </a:t>
            </a:r>
            <a:r>
              <a:rPr lang="en-US" sz="1200" i="1" kern="1200" dirty="0">
                <a:solidFill>
                  <a:schemeClr val="tx1"/>
                </a:solidFill>
                <a:effectLst/>
                <a:latin typeface="+mn-lt"/>
                <a:ea typeface="+mn-ea"/>
                <a:cs typeface="+mn-cs"/>
              </a:rPr>
              <a:t>instrumental, caring, independence, law and code, </a:t>
            </a:r>
            <a:r>
              <a:rPr lang="en-US" sz="1200" kern="1200" dirty="0">
                <a:solidFill>
                  <a:schemeClr val="tx1"/>
                </a:solidFill>
                <a:effectLst/>
                <a:latin typeface="+mn-lt"/>
                <a:ea typeface="+mn-ea"/>
                <a:cs typeface="+mn-cs"/>
              </a:rPr>
              <a:t>and</a:t>
            </a:r>
            <a:r>
              <a:rPr lang="en-US" sz="1200" i="1" kern="1200" dirty="0">
                <a:solidFill>
                  <a:schemeClr val="tx1"/>
                </a:solidFill>
                <a:effectLst/>
                <a:latin typeface="+mn-lt"/>
                <a:ea typeface="+mn-ea"/>
                <a:cs typeface="+mn-cs"/>
              </a:rPr>
              <a:t> rules</a:t>
            </a:r>
            <a:r>
              <a:rPr lang="en-US" sz="1200" kern="1200" dirty="0">
                <a:solidFill>
                  <a:schemeClr val="tx1"/>
                </a:solidFill>
                <a:effectLst/>
                <a:latin typeface="+mn-lt"/>
                <a:ea typeface="+mn-ea"/>
                <a:cs typeface="+mn-cs"/>
              </a:rPr>
              <a:t>. Each explains the general mindset, expectations, and values of the managers and employees in relationship to their organization. </a:t>
            </a:r>
          </a:p>
          <a:p>
            <a:pPr lvl="0"/>
            <a:r>
              <a:rPr lang="en-US" sz="1200" kern="1200" dirty="0">
                <a:solidFill>
                  <a:schemeClr val="tx1"/>
                </a:solidFill>
                <a:effectLst/>
                <a:latin typeface="+mn-lt"/>
                <a:ea typeface="+mn-ea"/>
                <a:cs typeface="+mn-cs"/>
              </a:rPr>
              <a:t>Organizations often progress through different categories as they move through their business life cycle.</a:t>
            </a:r>
            <a:r>
              <a:rPr lang="en-US" sz="1200" kern="1200" baseline="0" dirty="0">
                <a:solidFill>
                  <a:schemeClr val="tx1"/>
                </a:solidFill>
                <a:effectLst/>
                <a:latin typeface="+mn-lt"/>
                <a:ea typeface="+mn-ea"/>
                <a:cs typeface="+mn-cs"/>
              </a:rPr>
              <a:t>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 organization’s ethical climate powerfully influences the way its individual members feel they should behave, so much so that researchers have been able to predict organizational outcomes from the climate categories. Instrumental climates are negatively associated with employee job satisfaction and organizational commitment, even though those climates appeal to self-interest (of the employee and the company). They are positively associated with turnover intentions, workplace bullying, and deviant behavior. Caring and rules climates have a positive association with job satisfaction. Caring, independence, rules, and law and code climates also reduce employee turnover intentions, workplace bullying, and dysfunctional behavior.</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a:solidFill>
                  <a:schemeClr val="tx1"/>
                </a:solidFill>
                <a:effectLst/>
                <a:latin typeface="+mn-lt"/>
                <a:ea typeface="+mn-ea"/>
                <a:cs typeface="+mn-cs"/>
              </a:rPr>
              <a:t>Studies of ethical climates and workplace outcomes suggest that some climate categories are likely to be found in certain organizations. Industries with exacting standards such as engineering, accounting, and law tend to have a rules or a law and code climate. Industries that thrive on competitiveness such as financial trading often have an instrumental ethical climate. Industries with missions of benevolence are likely to have a caring climate, even if they are for-profit as in an environmental protection firm.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Research is exploring why organizations tend to fall into certain climate categories by industry, especially successful organizations. </a:t>
            </a:r>
          </a:p>
          <a:p>
            <a:pPr lvl="0"/>
            <a:endParaRPr lang="en-US" sz="1200" kern="1200" dirty="0">
              <a:solidFill>
                <a:schemeClr val="tx1"/>
              </a:solidFill>
              <a:effectLst/>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We cannot conclude that instrumental climates are always bad, or that caring climates are always good. But by measuring the collective levels of moral sensitivity, judgment, motivation, and character of our organizations, we may be able to judge the strength of the influence our ethical climates have on us.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As the name implies, </a:t>
            </a:r>
            <a:r>
              <a:rPr lang="en-US" b="0" dirty="0"/>
              <a:t>sustainability</a:t>
            </a:r>
            <a:r>
              <a:rPr lang="en-US" b="1" dirty="0"/>
              <a:t> </a:t>
            </a:r>
            <a:r>
              <a:rPr lang="en-US" dirty="0"/>
              <a:t>refers to practices that can be maintained over very long periods of time because the tools or structures that support the practices are not damaged by the processes. </a:t>
            </a:r>
          </a:p>
          <a:p>
            <a:r>
              <a:rPr lang="en-US" dirty="0"/>
              <a:t>One survey found that a great majority of executives saw sustainability as an important part of future success.</a:t>
            </a:r>
          </a:p>
          <a:p>
            <a:r>
              <a:rPr lang="en-US" i="1" dirty="0"/>
              <a:t>Social sustainability </a:t>
            </a:r>
            <a:r>
              <a:rPr lang="en-US" dirty="0"/>
              <a:t>practices address the ways social systems are affected by an organization’s actions over time, and in turn, how changing social systems may affect the organization. For example, farmers in Australia have been working collectively to increase water use efficiency, minimize soil erosion, and implement tilling and harvesting methods that ensure long-term viability for their farm businesses. In a very different context, 3M has an innovative pollution-prevention program rooted in cultural principles of conserving resources, creating products that have minimal effects on the environment, and collaborating with regulatory agencies to improve environmental effects.</a:t>
            </a:r>
          </a:p>
          <a:p>
            <a:r>
              <a:rPr lang="en-US" dirty="0"/>
              <a:t>Sustainable management doesn’t need to be purely altruistic. To create a truly sustainable business, an organization must develop a long-term culture and put its values into practice. In other words, there needs to be a sustainable system for creating sustainability! In one workplace study, a company seeking to reduce energy consumption found that soliciting group feedback reduced energy use significantly more than simply issuing reading materials about the importance of conservation. In other words, talking about energy conservation and building the value into the organizational culture resulted in positive employee behavioral changes. </a:t>
            </a:r>
          </a:p>
          <a:p>
            <a:r>
              <a:rPr lang="en-US" dirty="0"/>
              <a:t>Like other cultural practices we’ve discussed, sustainability needs time and nurturing to grow.</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most innovative companies are often characterized by their open, unconventional, collaborative, vision-driven,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accelerating cultures. Startup firms often have innovative cultures by definition because they are usually small, agile, and focused on solving problems in order to survive and grow.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Culture can also significantly contribute to an organization’s </a:t>
            </a:r>
            <a:r>
              <a:rPr lang="en-US" sz="1200" kern="1200" dirty="0" smtClean="0">
                <a:solidFill>
                  <a:schemeClr val="tx1"/>
                </a:solidFill>
                <a:effectLst/>
                <a:latin typeface="+mn-lt"/>
                <a:ea typeface="+mn-ea"/>
                <a:cs typeface="+mn-cs"/>
              </a:rPr>
              <a:t>bottom-line </a:t>
            </a:r>
            <a:r>
              <a:rPr lang="en-US" sz="1200" kern="1200" dirty="0">
                <a:solidFill>
                  <a:schemeClr val="tx1"/>
                </a:solidFill>
                <a:effectLst/>
                <a:latin typeface="+mn-lt"/>
                <a:ea typeface="+mn-ea"/>
                <a:cs typeface="+mn-cs"/>
              </a:rPr>
              <a:t>in many ways. There are many more cases of business success stories </a:t>
            </a:r>
            <a:r>
              <a:rPr lang="en-US" sz="1200" i="1" kern="1200" dirty="0">
                <a:solidFill>
                  <a:schemeClr val="tx1"/>
                </a:solidFill>
                <a:effectLst/>
                <a:latin typeface="+mn-lt"/>
                <a:ea typeface="+mn-ea"/>
                <a:cs typeface="+mn-cs"/>
              </a:rPr>
              <a:t>because of </a:t>
            </a:r>
            <a:r>
              <a:rPr lang="en-US" sz="1200" kern="1200" dirty="0">
                <a:solidFill>
                  <a:schemeClr val="tx1"/>
                </a:solidFill>
                <a:effectLst/>
                <a:latin typeface="+mn-lt"/>
                <a:ea typeface="+mn-ea"/>
                <a:cs typeface="+mn-cs"/>
              </a:rPr>
              <a:t>excellent organizational cultures than there are of success stories </a:t>
            </a:r>
            <a:r>
              <a:rPr lang="en-US" sz="1200" i="1" kern="1200" dirty="0">
                <a:solidFill>
                  <a:schemeClr val="tx1"/>
                </a:solidFill>
                <a:effectLst/>
                <a:latin typeface="+mn-lt"/>
                <a:ea typeface="+mn-ea"/>
                <a:cs typeface="+mn-cs"/>
              </a:rPr>
              <a:t>despite</a:t>
            </a:r>
            <a:r>
              <a:rPr lang="en-US" sz="1200" kern="1200" dirty="0">
                <a:solidFill>
                  <a:schemeClr val="tx1"/>
                </a:solidFill>
                <a:effectLst/>
                <a:latin typeface="+mn-lt"/>
                <a:ea typeface="+mn-ea"/>
                <a:cs typeface="+mn-cs"/>
              </a:rPr>
              <a:t> bad cultures, and almost no success stories because of bad ones.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spcBef>
                <a:spcPct val="0"/>
              </a:spcBef>
            </a:pPr>
            <a:r>
              <a:rPr lang="en-US" dirty="0"/>
              <a:t>While culture can certainly enhance an organization, it can also be a liability. We can identify several dysfunctional elements.</a:t>
            </a:r>
          </a:p>
          <a:p>
            <a:pPr>
              <a:spcBef>
                <a:spcPct val="0"/>
              </a:spcBef>
            </a:pPr>
            <a:endParaRPr lang="en-US" dirty="0"/>
          </a:p>
          <a:p>
            <a:pPr>
              <a:spcBef>
                <a:spcPct val="0"/>
              </a:spcBef>
            </a:pPr>
            <a:r>
              <a:rPr lang="en-US" dirty="0"/>
              <a:t>The first element involves </a:t>
            </a:r>
            <a:r>
              <a:rPr lang="en-US" i="1" dirty="0"/>
              <a:t>institutionalization</a:t>
            </a:r>
            <a:r>
              <a:rPr lang="en-US" dirty="0"/>
              <a:t>, which is to say it</a:t>
            </a:r>
            <a:r>
              <a:rPr lang="en-US" baseline="0" dirty="0"/>
              <a:t> </a:t>
            </a:r>
            <a:r>
              <a:rPr lang="en-US" dirty="0"/>
              <a:t>becomes institutionalized—that is, it is valued for itself and not for the goods or services it produces—and it takes on a life of its own, apart from its founders or members. It doesn’t go out of business even if its original goals are no longer</a:t>
            </a:r>
            <a:r>
              <a:rPr lang="en-US" b="1" dirty="0"/>
              <a:t> </a:t>
            </a:r>
            <a:r>
              <a:rPr lang="en-US" dirty="0"/>
              <a:t>relevant. Acceptable modes of behavior become largely </a:t>
            </a:r>
            <a:r>
              <a:rPr lang="en-US" dirty="0" smtClean="0"/>
              <a:t>self-evident </a:t>
            </a:r>
            <a:r>
              <a:rPr lang="en-US" dirty="0"/>
              <a:t>to members,</a:t>
            </a:r>
            <a:r>
              <a:rPr lang="en-US" b="1" dirty="0"/>
              <a:t> </a:t>
            </a:r>
            <a:r>
              <a:rPr lang="en-US" dirty="0"/>
              <a:t>and although this isn’t entirely negative, it does mean behaviors and habits that</a:t>
            </a:r>
            <a:r>
              <a:rPr lang="en-US" b="1" dirty="0"/>
              <a:t> </a:t>
            </a:r>
            <a:r>
              <a:rPr lang="en-US" dirty="0"/>
              <a:t>should be questioned and analyzed become taken for granted, which can stifle innovation and make maintaining the organization’s culture an end in itself.</a:t>
            </a:r>
          </a:p>
          <a:p>
            <a:pPr>
              <a:spcBef>
                <a:spcPct val="0"/>
              </a:spcBef>
            </a:pPr>
            <a:endParaRPr lang="en-US" dirty="0"/>
          </a:p>
          <a:p>
            <a:pPr>
              <a:spcBef>
                <a:spcPct val="0"/>
              </a:spcBef>
            </a:pPr>
            <a:r>
              <a:rPr lang="en-US" dirty="0"/>
              <a:t>Second, culture is a liability when the shared values are not in agreement with those that will further the organization’s effectiveness, thus becoming a barrier to change. This is most likely to occur when the environment is dynamic and where there is rapid change, an entrenched culture may no longer be appropriate.</a:t>
            </a:r>
          </a:p>
          <a:p>
            <a:pPr>
              <a:spcBef>
                <a:spcPct val="0"/>
              </a:spcBef>
            </a:pPr>
            <a:endParaRPr lang="en-US" dirty="0"/>
          </a:p>
          <a:p>
            <a:pPr>
              <a:spcBef>
                <a:spcPct val="0"/>
              </a:spcBef>
            </a:pPr>
            <a:r>
              <a:rPr lang="en-US" dirty="0"/>
              <a:t>Third</a:t>
            </a:r>
            <a:r>
              <a:rPr lang="en-US" baseline="0" dirty="0"/>
              <a:t> is </a:t>
            </a:r>
            <a:r>
              <a:rPr lang="en-US" dirty="0"/>
              <a:t>barriers to diversity. Diverse behaviors and strengths are likely to diminish in strong cultures as people attempt to fit in. Strong cultures can be liabilities when they effectively eliminate the unique strengths that people of different backgrounds bring to the organization,</a:t>
            </a:r>
            <a:r>
              <a:rPr lang="en-US" baseline="0" dirty="0"/>
              <a:t> or </a:t>
            </a:r>
            <a:r>
              <a:rPr lang="en-US" dirty="0"/>
              <a:t>when they support institutional bias or become insensitive to people who are different.</a:t>
            </a:r>
          </a:p>
          <a:p>
            <a:pPr>
              <a:spcBef>
                <a:spcPct val="0"/>
              </a:spcBef>
            </a:pPr>
            <a:endParaRPr lang="en-US" dirty="0"/>
          </a:p>
          <a:p>
            <a:r>
              <a:rPr lang="en-US" dirty="0"/>
              <a:t>Fourth, toxicity and dysfunctions. Coherence around negativity and dysfunctional management systems in a corporation can produce downward forces that are equally powerful. For example, research on 862 bank employees over about 150 branches of a large bank in the US suggests that branch managers model conflict management styles, which then shape conflict cultures within each branch.59 Collaborative cultures (i.e., encouraging proactive, constructive, and collaborative conflict resolution) tended to increase the cohesion and satisfaction of the branch and decrease levels of burnout</a:t>
            </a:r>
            <a:r>
              <a:rPr lang="en-US" dirty="0" smtClean="0"/>
              <a:t>. Dominating </a:t>
            </a:r>
            <a:r>
              <a:rPr lang="en-US" dirty="0"/>
              <a:t>cultures (i.e., encouraging active confrontation and aggressive competition among employees when there is conflict), tend to reduce branch cohesion and customer service performance</a:t>
            </a:r>
            <a:r>
              <a:rPr lang="en-US" dirty="0" smtClean="0"/>
              <a:t>. Finally</a:t>
            </a:r>
            <a:r>
              <a:rPr lang="en-US" dirty="0"/>
              <a:t>, Avoidance cultures (i.e., that passively avoid conflict) tend to be less creative.</a:t>
            </a:r>
          </a:p>
          <a:p>
            <a:pPr>
              <a:spcBef>
                <a:spcPct val="0"/>
              </a:spcBef>
            </a:pPr>
            <a:endParaRPr lang="en-US" dirty="0"/>
          </a:p>
          <a:p>
            <a:pPr>
              <a:spcBef>
                <a:spcPct val="0"/>
              </a:spcBef>
            </a:pPr>
            <a:r>
              <a:rPr lang="en-US" dirty="0"/>
              <a:t>Finally, cultural compatibility has become the primary concern when considering acquisitions and/or mergers. A survey by consulting firm Bain and Company revealed that 70% of mergers failed to reach their financial goals. As one expert commented, “One of the biggest failings is people”— in other words, conflicting organizational cultures.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 how does a culture begin? The ultimate source of an organization’s culture is its founders. Founders have the vision of what the organization should be. New organizations are typically small,</a:t>
            </a:r>
            <a:r>
              <a:rPr lang="en-US" baseline="0" dirty="0"/>
              <a:t> which </a:t>
            </a:r>
            <a:r>
              <a:rPr lang="en-US" dirty="0"/>
              <a:t>facilitates the founders’ imparting of their vision on all organizational members.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Culture creation occurs in three ways. First is when founders hire employees who think and feel the way they do. Second, employees are indoctrinated and socialized into the founders’ way of thinking. And third, the founders’ themselves act as role models, encouraging employees to identify with them and </a:t>
            </a:r>
            <a:r>
              <a:rPr lang="en-US" dirty="0">
                <a:cs typeface="Arial" charset="0"/>
              </a:rPr>
              <a:t>internalize their beliefs, values, and assumptions through their own behaviors</a:t>
            </a:r>
            <a:r>
              <a:rPr lang="en-US" dirty="0"/>
              <a: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After</a:t>
            </a:r>
            <a:r>
              <a:rPr lang="en-US" baseline="0" dirty="0"/>
              <a:t> </a:t>
            </a:r>
            <a:r>
              <a:rPr lang="en-US" dirty="0"/>
              <a:t>studying this chapter, you should be able to: </a:t>
            </a:r>
          </a:p>
          <a:p>
            <a:pPr marL="171450" lvl="0" indent="-171450">
              <a:buFont typeface="Arial" panose="020B0604020202020204" pitchFamily="34" charset="0"/>
              <a:buChar char="•"/>
            </a:pPr>
            <a:r>
              <a:rPr lang="en-US" dirty="0"/>
              <a:t>Describe the common characteristics of organizational culture.</a:t>
            </a:r>
          </a:p>
          <a:p>
            <a:pPr marL="171450" lvl="0" indent="-171450">
              <a:buFont typeface="Arial" panose="020B0604020202020204" pitchFamily="34" charset="0"/>
              <a:buChar char="•"/>
            </a:pPr>
            <a:r>
              <a:rPr lang="en-US" dirty="0"/>
              <a:t>Compare the functional and dysfunctional effects of organizational culture on people and the organization.</a:t>
            </a:r>
          </a:p>
          <a:p>
            <a:pPr marL="171450" lvl="0" indent="-171450">
              <a:buFont typeface="Arial" panose="020B0604020202020204" pitchFamily="34" charset="0"/>
              <a:buChar char="•"/>
            </a:pPr>
            <a:r>
              <a:rPr lang="en-US" dirty="0"/>
              <a:t>Identify the factors that create and sustain an organization’s culture.</a:t>
            </a:r>
          </a:p>
          <a:p>
            <a:pPr marL="171450" lvl="0" indent="-171450">
              <a:buFont typeface="Arial" panose="020B0604020202020204" pitchFamily="34" charset="0"/>
              <a:buChar char="•"/>
            </a:pPr>
            <a:r>
              <a:rPr lang="en-US" dirty="0"/>
              <a:t>Show how culture is transmitted to employees.</a:t>
            </a:r>
          </a:p>
          <a:p>
            <a:pPr marL="171450" lvl="0" indent="-171450">
              <a:buFont typeface="Arial" panose="020B0604020202020204" pitchFamily="34" charset="0"/>
              <a:buChar char="•"/>
            </a:pPr>
            <a:r>
              <a:rPr lang="en-US" dirty="0"/>
              <a:t>Describe the similarities and differences in creating an ethical culture, a positive culture, and a spiritual culture.</a:t>
            </a:r>
          </a:p>
          <a:p>
            <a:pPr marL="171450" lvl="0" indent="-171450">
              <a:buFont typeface="Arial" panose="020B0604020202020204" pitchFamily="34" charset="0"/>
              <a:buChar char="•"/>
            </a:pPr>
            <a:r>
              <a:rPr lang="en-US" dirty="0"/>
              <a:t>Show how national culture can affect the way organizational culture is transported to another country.</a:t>
            </a:r>
            <a:endParaRPr lang="en-US" altLang="en-US" sz="1200" dirty="0">
              <a:solidFill>
                <a:schemeClr val="tx1">
                  <a:lumMod val="75000"/>
                  <a:lumOff val="25000"/>
                </a:schemeClr>
              </a:solidFill>
              <a:ea typeface="ＭＳ Ｐゴシック" pitchFamily="34" charset="-128"/>
              <a:cs typeface="Lucida Sans Unicode"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 xmlns:p14="http://schemas.microsoft.com/office/powerpoint/2010/main" val="3254714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a:t>So how can cultures be sustained? The first way is in the selection of employees. The explicit goal of the selection process is to identify and hire individuals with the knowledge, skills, and abilities to perform successfully. The final decision, because it’s significantly influenced by the decision maker’s judgment of how well the candidates will fit into the organization, identifies people whose values are essentially consistent with at least a good portion of the organization’s. </a:t>
            </a:r>
          </a:p>
          <a:p>
            <a:pPr>
              <a:spcBef>
                <a:spcPct val="0"/>
              </a:spcBef>
            </a:pPr>
            <a:endParaRPr lang="en-US" dirty="0"/>
          </a:p>
          <a:p>
            <a:pPr>
              <a:spcBef>
                <a:spcPct val="0"/>
              </a:spcBef>
            </a:pPr>
            <a:r>
              <a:rPr lang="en-US" dirty="0"/>
              <a:t>Selection also provides information to applicants. Those who perceive a conflict between their values and those of the organization can remove themselves from the applicant pool. Selection thus becomes a two-way street, allowing employer or applicant to avoid a mismatch and sustaining an organization’s culture by selecting out those who might attack or undermine its core values.</a:t>
            </a:r>
          </a:p>
          <a:p>
            <a:pPr>
              <a:spcBef>
                <a:spcPct val="0"/>
              </a:spcBef>
            </a:pPr>
            <a:endParaRPr lang="en-US" dirty="0"/>
          </a:p>
          <a:p>
            <a:pPr>
              <a:spcBef>
                <a:spcPct val="0"/>
              </a:spcBef>
            </a:pPr>
            <a:r>
              <a:rPr lang="en-US" dirty="0"/>
              <a:t>The actions of top management also have a major impact on the organization’s culture. Through words and behavior, senior executives establish norms that filter through the organization about, for instance, whether </a:t>
            </a:r>
            <a:r>
              <a:rPr lang="en-US" dirty="0" smtClean="0"/>
              <a:t>risk-taking </a:t>
            </a:r>
            <a:r>
              <a:rPr lang="en-US" dirty="0"/>
              <a:t>is desirable, how much freedom managers give employees, what is appropriate dress, and what actions earn pay raises, promotions, and other rewards.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sz="1200" dirty="0"/>
              <a:t>The </a:t>
            </a:r>
            <a:r>
              <a:rPr lang="en-US" sz="1200" i="0" dirty="0"/>
              <a:t>socialization</a:t>
            </a:r>
            <a:r>
              <a:rPr lang="en-US" sz="1200" dirty="0"/>
              <a:t> component of sustaining a culture is shown in Exhibit 16-2. </a:t>
            </a:r>
            <a:r>
              <a:rPr lang="en-US" sz="1200" i="1" dirty="0"/>
              <a:t>Socialization</a:t>
            </a:r>
            <a:r>
              <a:rPr lang="en-US" sz="1200" dirty="0"/>
              <a:t> is the process of helping new employees adapt to the organization’s culture. The socialization model is a </a:t>
            </a:r>
            <a:r>
              <a:rPr lang="en-US" sz="1200" dirty="0" smtClean="0"/>
              <a:t>three-stage </a:t>
            </a:r>
            <a:r>
              <a:rPr lang="en-US" sz="1200" dirty="0"/>
              <a:t>process. </a:t>
            </a:r>
          </a:p>
          <a:p>
            <a:pPr>
              <a:spcBef>
                <a:spcPct val="0"/>
              </a:spcBef>
            </a:pPr>
            <a:endParaRPr lang="en-US" sz="1200" dirty="0"/>
          </a:p>
          <a:p>
            <a:pPr>
              <a:spcBef>
                <a:spcPct val="0"/>
              </a:spcBef>
            </a:pPr>
            <a:r>
              <a:rPr lang="en-US" sz="1200" dirty="0"/>
              <a:t>The first stage is </a:t>
            </a:r>
            <a:r>
              <a:rPr lang="en-US" sz="1200" i="1" dirty="0"/>
              <a:t>prearrival</a:t>
            </a:r>
            <a:r>
              <a:rPr lang="en-US" sz="1200" dirty="0"/>
              <a:t>, which explicitly recognizes that each individual arrives with a set of values, attitudes, and expectations. One way to capitalize on prehire characteristics in socialization is to use the selection process to inform prospective employees about the organization as a whole. The selection process ensures the inclusion of the “right type”—those who will fit in. </a:t>
            </a:r>
          </a:p>
          <a:p>
            <a:pPr>
              <a:spcBef>
                <a:spcPct val="0"/>
              </a:spcBef>
            </a:pPr>
            <a:endParaRPr lang="en-US" sz="1200" dirty="0"/>
          </a:p>
          <a:p>
            <a:pPr>
              <a:spcBef>
                <a:spcPct val="0"/>
              </a:spcBef>
            </a:pPr>
            <a:r>
              <a:rPr lang="en-US" sz="1200" dirty="0"/>
              <a:t>The second stage is </a:t>
            </a:r>
            <a:r>
              <a:rPr lang="en-US" sz="1200" i="1" dirty="0"/>
              <a:t>encounter</a:t>
            </a:r>
            <a:r>
              <a:rPr lang="en-US" sz="1200" dirty="0"/>
              <a:t>,</a:t>
            </a:r>
            <a:r>
              <a:rPr lang="en-US" sz="1200" baseline="0" dirty="0"/>
              <a:t> in which the i</a:t>
            </a:r>
            <a:r>
              <a:rPr lang="en-US" sz="1200" dirty="0"/>
              <a:t>ndividual confronts the possible dichotomy between expectations and reality. If expectations were fairly accurate, the encounter stage merely cements earlier perceptions. However, this is often not the case. At the extreme, a new member may become disillusioned enough to resign. Proper recruiting and selection should significantly reduce that outcome, along with encouraging friendship ties in the organization—newcomers are more committed when friends and coworkers help them “learn the ropes.”</a:t>
            </a:r>
          </a:p>
          <a:p>
            <a:pPr>
              <a:spcBef>
                <a:spcPct val="0"/>
              </a:spcBef>
            </a:pPr>
            <a:endParaRPr lang="en-US" sz="1200" dirty="0"/>
          </a:p>
          <a:p>
            <a:pPr>
              <a:spcBef>
                <a:spcPct val="0"/>
              </a:spcBef>
            </a:pPr>
            <a:r>
              <a:rPr lang="en-US" sz="1200" dirty="0"/>
              <a:t>Finally, to work out any problems discovered during the encounter stage, the new member changes or goes through the </a:t>
            </a:r>
            <a:r>
              <a:rPr lang="en-US" sz="1200" i="1" dirty="0"/>
              <a:t>metamorphosis stage</a:t>
            </a:r>
            <a:r>
              <a:rPr lang="en-US" sz="1200" dirty="0"/>
              <a: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Socialization can help alleviate the problem many employees report that their new jobs are different than expected (see OB Poll).</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sz="1200" dirty="0"/>
              <a:t>The </a:t>
            </a:r>
            <a:r>
              <a:rPr lang="en-US" sz="1200" i="0" dirty="0"/>
              <a:t>socialization</a:t>
            </a:r>
            <a:r>
              <a:rPr lang="en-US" sz="1200" dirty="0"/>
              <a:t> component of sustaining a culture is shown in Exhibit 16-4. </a:t>
            </a:r>
            <a:r>
              <a:rPr lang="en-US" sz="1200" i="1" dirty="0"/>
              <a:t>Socialization</a:t>
            </a:r>
            <a:r>
              <a:rPr lang="en-US" sz="1200" dirty="0"/>
              <a:t> is the process of helping new employees adapt to the organization’s culture. The socialization model is a </a:t>
            </a:r>
            <a:r>
              <a:rPr lang="en-US" sz="1200" dirty="0" smtClean="0"/>
              <a:t>three-stage </a:t>
            </a:r>
            <a:r>
              <a:rPr lang="en-US" sz="1200" dirty="0"/>
              <a:t>process. </a:t>
            </a:r>
          </a:p>
          <a:p>
            <a:pPr>
              <a:spcBef>
                <a:spcPct val="0"/>
              </a:spcBef>
            </a:pPr>
            <a:endParaRPr lang="en-US" sz="1200" dirty="0"/>
          </a:p>
          <a:p>
            <a:pPr>
              <a:spcBef>
                <a:spcPct val="0"/>
              </a:spcBef>
            </a:pPr>
            <a:r>
              <a:rPr lang="en-US" sz="1200" dirty="0"/>
              <a:t>The first stage is </a:t>
            </a:r>
            <a:r>
              <a:rPr lang="en-US" sz="1200" i="1" dirty="0"/>
              <a:t>prearrival</a:t>
            </a:r>
            <a:r>
              <a:rPr lang="en-US" sz="1200" dirty="0"/>
              <a:t>, which explicitly recognizes that each individual arrives with a set of values, attitudes, and expectations. One way to capitalize on prehire characteristics in socialization is to use the selection process to inform prospective employees about the organization as a whole. The selection process ensures the inclusion of the “right type”—those who will fit in. </a:t>
            </a:r>
          </a:p>
          <a:p>
            <a:pPr>
              <a:spcBef>
                <a:spcPct val="0"/>
              </a:spcBef>
            </a:pPr>
            <a:endParaRPr lang="en-US" sz="1200" dirty="0"/>
          </a:p>
          <a:p>
            <a:pPr>
              <a:spcBef>
                <a:spcPct val="0"/>
              </a:spcBef>
            </a:pPr>
            <a:r>
              <a:rPr lang="en-US" sz="1200" dirty="0"/>
              <a:t>The second stage is </a:t>
            </a:r>
            <a:r>
              <a:rPr lang="en-US" sz="1200" i="1" dirty="0"/>
              <a:t>encounter</a:t>
            </a:r>
            <a:r>
              <a:rPr lang="en-US" sz="1200" dirty="0"/>
              <a:t>,</a:t>
            </a:r>
            <a:r>
              <a:rPr lang="en-US" sz="1200" baseline="0" dirty="0"/>
              <a:t> in which the i</a:t>
            </a:r>
            <a:r>
              <a:rPr lang="en-US" sz="1200" dirty="0"/>
              <a:t>ndividual confronts the possible dichotomy between expectations and reality. If expectations were fairly accurate, the encounter stage merely cements earlier perceptions. However, this is often not the case. At the extreme, a new member may become disillusioned enough to resign. Proper recruiting and selection should significantly reduce that outcome, along with encouraging friendship ties in the organization—newcomers are more committed when friends and coworkers help them “learn the ropes.”</a:t>
            </a:r>
          </a:p>
          <a:p>
            <a:pPr>
              <a:spcBef>
                <a:spcPct val="0"/>
              </a:spcBef>
            </a:pPr>
            <a:endParaRPr lang="en-US" sz="1200" dirty="0"/>
          </a:p>
          <a:p>
            <a:pPr>
              <a:spcBef>
                <a:spcPct val="0"/>
              </a:spcBef>
            </a:pPr>
            <a:r>
              <a:rPr lang="en-US" sz="1200" dirty="0"/>
              <a:t>Finally, to work out any problems discovered during the encounter stage, the new member changes or goes through the </a:t>
            </a:r>
            <a:r>
              <a:rPr lang="en-US" sz="1200" i="1" dirty="0"/>
              <a:t>metamorphosis stage</a:t>
            </a:r>
            <a:r>
              <a:rPr lang="en-US" sz="1200" dirty="0"/>
              <a: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 xmlns:p14="http://schemas.microsoft.com/office/powerpoint/2010/main" val="3221838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spcBef>
                <a:spcPct val="0"/>
              </a:spcBef>
            </a:pPr>
            <a:r>
              <a:rPr lang="en-US" dirty="0"/>
              <a:t>Organizational culture is transmitted to employees through several communication channels. Here we</a:t>
            </a:r>
            <a:r>
              <a:rPr lang="en-US" baseline="0" dirty="0"/>
              <a:t> will discuss stories, </a:t>
            </a:r>
            <a:r>
              <a:rPr lang="en-US" i="0" baseline="0" dirty="0"/>
              <a:t>rituals</a:t>
            </a:r>
            <a:r>
              <a:rPr lang="en-US" baseline="0" dirty="0"/>
              <a:t>, symbols, and language.</a:t>
            </a:r>
            <a:r>
              <a:rPr lang="en-US" dirty="0"/>
              <a:t> </a:t>
            </a:r>
          </a:p>
          <a:p>
            <a:pPr>
              <a:spcBef>
                <a:spcPct val="0"/>
              </a:spcBef>
            </a:pPr>
            <a:endParaRPr lang="en-US" dirty="0"/>
          </a:p>
          <a:p>
            <a:pPr>
              <a:spcBef>
                <a:spcPct val="0"/>
              </a:spcBef>
            </a:pPr>
            <a:r>
              <a:rPr lang="en-US" dirty="0"/>
              <a:t>Stories circulate through many organizations, anchoring the present in the past and legitimating current practices. They typically include narratives about the organization’s founders, </a:t>
            </a:r>
            <a:r>
              <a:rPr lang="en-US" dirty="0" smtClean="0"/>
              <a:t>rule-breaking</a:t>
            </a:r>
            <a:r>
              <a:rPr lang="en-US" dirty="0"/>
              <a:t>, rags-to riches successes, reductions in the workforce, relocation of employees, reactions to past mistakes, and organizational coping. Employees also create their own narratives about how they came to either fit or not fit with the organization during the process of socialization, including first days on the job, early interactions with others, and first impressions of organizational life.</a:t>
            </a:r>
          </a:p>
          <a:p>
            <a:pPr>
              <a:spcBef>
                <a:spcPct val="0"/>
              </a:spcBef>
            </a:pPr>
            <a:endParaRPr lang="en-US" dirty="0"/>
          </a:p>
          <a:p>
            <a:pPr>
              <a:spcBef>
                <a:spcPct val="0"/>
              </a:spcBef>
            </a:pPr>
            <a:r>
              <a:rPr lang="en-US" i="1" dirty="0"/>
              <a:t>Rituals</a:t>
            </a:r>
            <a:r>
              <a:rPr lang="en-US" dirty="0"/>
              <a:t> are repetitive sequences of activities that express and reinforce the key values of the organization.</a:t>
            </a:r>
          </a:p>
          <a:p>
            <a:pPr>
              <a:spcBef>
                <a:spcPct val="0"/>
              </a:spcBef>
            </a:pPr>
            <a:endParaRPr lang="en-US" dirty="0"/>
          </a:p>
          <a:p>
            <a:pPr>
              <a:spcBef>
                <a:spcPct val="0"/>
              </a:spcBef>
            </a:pPr>
            <a:r>
              <a:rPr lang="en-US" i="1" dirty="0"/>
              <a:t>Symbols</a:t>
            </a:r>
            <a:r>
              <a:rPr lang="en-US" dirty="0"/>
              <a:t> are things such as the layout of corporation headquarters, the types of automobiles top executives are given, aircraft, (those are considered material symbols), or</a:t>
            </a:r>
            <a:r>
              <a:rPr lang="en-US" baseline="0" dirty="0"/>
              <a:t> </a:t>
            </a:r>
            <a:r>
              <a:rPr lang="en-US" dirty="0"/>
              <a:t>size of offices</a:t>
            </a:r>
            <a:r>
              <a:rPr lang="en-US" baseline="0" dirty="0"/>
              <a:t> </a:t>
            </a:r>
            <a:r>
              <a:rPr lang="en-US" dirty="0"/>
              <a:t>and executive perks. These convey to employees who is important, the degree of egalitarianism top management desires, and the kinds of behavior that are appropriate, such as </a:t>
            </a:r>
            <a:r>
              <a:rPr lang="en-US" dirty="0" smtClean="0"/>
              <a:t>risk-taking</a:t>
            </a:r>
            <a:r>
              <a:rPr lang="en-US" dirty="0"/>
              <a:t>, conservative, authoritarian, participative, individualistic, or social.</a:t>
            </a:r>
          </a:p>
          <a:p>
            <a:pPr>
              <a:spcBef>
                <a:spcPct val="0"/>
              </a:spcBef>
            </a:pPr>
            <a:endParaRPr lang="en-US" dirty="0"/>
          </a:p>
          <a:p>
            <a:pPr>
              <a:spcBef>
                <a:spcPct val="0"/>
              </a:spcBef>
            </a:pPr>
            <a:r>
              <a:rPr lang="en-US" dirty="0"/>
              <a:t>Finally,</a:t>
            </a:r>
            <a:r>
              <a:rPr lang="en-US" baseline="0" dirty="0"/>
              <a:t> m</a:t>
            </a:r>
            <a:r>
              <a:rPr lang="en-US" dirty="0"/>
              <a:t>any organizations and subunits within them use language to help members identify with the culture, attest to their acceptance of it, and help preserve it. Unique terms describe equipment, officers, key individuals, suppliers, customers, or products that relate to the business. New employees may at first be overwhelmed by acronyms and jargon that, once assimilated, act as a common denominator to unite members of a given culture or subculture.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Management can create a more ethical culture</a:t>
            </a:r>
            <a:r>
              <a:rPr lang="en-US" baseline="0" dirty="0"/>
              <a:t> by</a:t>
            </a:r>
            <a:r>
              <a:rPr lang="en-US" dirty="0"/>
              <a:t> following a</a:t>
            </a:r>
            <a:r>
              <a:rPr lang="en-US" baseline="0" dirty="0"/>
              <a:t> few simple </a:t>
            </a:r>
            <a:r>
              <a:rPr lang="en-US" dirty="0"/>
              <a:t>principles.</a:t>
            </a:r>
            <a:r>
              <a:rPr lang="en-US" baseline="0" dirty="0"/>
              <a:t> </a:t>
            </a:r>
            <a:r>
              <a:rPr lang="en-US" dirty="0"/>
              <a:t>First, be a visible role model:</a:t>
            </a:r>
            <a:r>
              <a:rPr lang="en-US" baseline="0" dirty="0"/>
              <a:t> e</a:t>
            </a:r>
            <a:r>
              <a:rPr lang="en-US" dirty="0"/>
              <a:t>mployees look to top management behavior as a benchmark. Second, communicate ethical expectations:</a:t>
            </a:r>
            <a:r>
              <a:rPr lang="en-US" baseline="0" dirty="0"/>
              <a:t> a </a:t>
            </a:r>
            <a:r>
              <a:rPr lang="en-US" dirty="0"/>
              <a:t>code of ethics can minimize ethical ambiguities. Third, provide ethical training:</a:t>
            </a:r>
            <a:r>
              <a:rPr lang="en-US" baseline="0" dirty="0"/>
              <a:t> t</a:t>
            </a:r>
            <a:r>
              <a:rPr lang="en-US" dirty="0"/>
              <a:t>raining sessions should reinforce standards of conduct and clarify permissible practices. Fourth, visibly reward ethical acts and punish unethical ones:</a:t>
            </a:r>
            <a:r>
              <a:rPr lang="en-US" baseline="0" dirty="0"/>
              <a:t> p</a:t>
            </a:r>
            <a:r>
              <a:rPr lang="en-US" dirty="0"/>
              <a:t>erformance appraisal of managers should include analysis of behavior against code of ethics. Finally, provide protective mechanisms:</a:t>
            </a:r>
            <a:r>
              <a:rPr lang="en-US" baseline="0" dirty="0"/>
              <a:t> c</a:t>
            </a:r>
            <a:r>
              <a:rPr lang="en-US" dirty="0"/>
              <a:t>reate a support network of ethical counselors, ombudsmen, or ethics officers.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 is a trend today for organizations to attempt to create a </a:t>
            </a:r>
            <a:r>
              <a:rPr lang="en-US" i="1" dirty="0"/>
              <a:t>positive organizational culture</a:t>
            </a:r>
            <a:r>
              <a:rPr lang="en-US" dirty="0"/>
              <a:t>, one that emphasizes building on employee strengths, rewards more than it punishes, and emphasizes individual vitality growth.</a:t>
            </a:r>
            <a:r>
              <a:rPr lang="en-US" baseline="0" dirty="0"/>
              <a:t> </a:t>
            </a:r>
            <a:r>
              <a:rPr lang="en-US" dirty="0"/>
              <a:t>Keep in mind though, that a positive culture is not a cure-all. It’s still a new enough idea for us to be uncertain about how and when it works best.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Let’s begin by asking, what is spirituality? Workplace spirituality is not about organized religious practices. It is not about God or theology. </a:t>
            </a:r>
            <a:r>
              <a:rPr lang="en-US" i="1" dirty="0"/>
              <a:t>Workplace spirituality</a:t>
            </a:r>
            <a:r>
              <a:rPr lang="en-US" dirty="0"/>
              <a:t> recognizes that people have an inner life that nourishes and is nourished by meaningful work that takes place in the context of community.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a:t>As we noted in our discussion of emotions in Chapter 4, the myth of rationality assumed the well-run organization eliminated feelings. Concern about an employee’s inner life had no role in the perfectly rational model. But just as we’ve now come to realize that the study of emotions improves our understanding of organizational behavior, an awareness of spirituality can help us better understand employee behavior in the twenty-first century. Of course, employees have always had an inner life. So why has the search for meaning and purposefulness in work surfaced now? A summary of reasons is shown in Exhibit 16-5.</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a:t>The concept of workplace spirituality draws on our previous discussions of values, ethics, motivation, and leadership. Several cultural characteristics tend to be evident in spiritual organizations:</a:t>
            </a:r>
          </a:p>
          <a:p>
            <a:pPr marL="171450" indent="-171450">
              <a:spcBef>
                <a:spcPct val="0"/>
              </a:spcBef>
              <a:buFont typeface="Arial"/>
              <a:buChar char="•"/>
            </a:pPr>
            <a:r>
              <a:rPr lang="en-US" dirty="0"/>
              <a:t>Benevolence:</a:t>
            </a:r>
            <a:r>
              <a:rPr lang="en-US" baseline="0" dirty="0"/>
              <a:t> s</a:t>
            </a:r>
            <a:r>
              <a:rPr lang="en-US" dirty="0"/>
              <a:t>piritual organizations value showing kindness towards others and promoting the happiness of employees and other organizational stakeholders. </a:t>
            </a:r>
          </a:p>
          <a:p>
            <a:pPr marL="171450" indent="-171450">
              <a:spcBef>
                <a:spcPct val="0"/>
              </a:spcBef>
              <a:buFont typeface="Arial"/>
              <a:buChar char="•"/>
            </a:pPr>
            <a:r>
              <a:rPr lang="en-US" dirty="0"/>
              <a:t>Strong sense of purpose:</a:t>
            </a:r>
            <a:r>
              <a:rPr lang="en-US" baseline="0" dirty="0"/>
              <a:t> s</a:t>
            </a:r>
            <a:r>
              <a:rPr lang="en-US" dirty="0"/>
              <a:t>piritual organizations build their cultures around a meaningful purpose. Although profits may be important, they’re not the primary value of the organization. </a:t>
            </a:r>
          </a:p>
          <a:p>
            <a:pPr marL="171450" indent="-171450">
              <a:spcBef>
                <a:spcPct val="0"/>
              </a:spcBef>
              <a:buFont typeface="Arial"/>
              <a:buChar char="•"/>
            </a:pPr>
            <a:r>
              <a:rPr lang="en-US" dirty="0"/>
              <a:t>Trust and respect:</a:t>
            </a:r>
            <a:r>
              <a:rPr lang="en-US" baseline="0" dirty="0"/>
              <a:t> s</a:t>
            </a:r>
            <a:r>
              <a:rPr lang="en-US" dirty="0"/>
              <a:t>piritual organizations are characterized by mutual trust, honesty, and openness. Employees are treated with esteem and value, consistent with the dignity of each individual. </a:t>
            </a:r>
          </a:p>
          <a:p>
            <a:pPr marL="171450" indent="-171450">
              <a:spcBef>
                <a:spcPct val="0"/>
              </a:spcBef>
              <a:buFont typeface="Arial"/>
              <a:buChar char="•"/>
            </a:pPr>
            <a:r>
              <a:rPr lang="en-US" dirty="0"/>
              <a:t>Open-mindedness:</a:t>
            </a:r>
            <a:r>
              <a:rPr lang="en-US" baseline="0" dirty="0"/>
              <a:t> s</a:t>
            </a:r>
            <a:r>
              <a:rPr lang="en-US" dirty="0"/>
              <a:t>piritual organizations value flexible thinking and creativity among employees.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t>Organizational culture </a:t>
            </a:r>
            <a:r>
              <a:rPr lang="en-US" dirty="0"/>
              <a:t>refers to a system of shared meaning held by members that distinguishes the organization from other organizations.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Many organizations have grown interested in spirituality but have had difficulty putting its principles into practice. Several types of practices can facilitate a spiritual workplace, including those that support work-life balance.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Leaders can demonstrate values, attitudes, and behaviors that trigger intrinsic motivation and a sense of calling through work. Encouraging employees to consider how their work provides a sense of purpose through community building also can help achieve a spiritual workplace; often this is achieved through group counseling and organizational development, a topic we take up in Chapter 18. A number of organizations are now also </a:t>
            </a:r>
            <a:r>
              <a:rPr lang="en-US" sz="1200" kern="1200" dirty="0" smtClean="0">
                <a:solidFill>
                  <a:schemeClr val="tx1"/>
                </a:solidFill>
                <a:effectLst/>
                <a:latin typeface="+mn-lt"/>
                <a:ea typeface="+mn-ea"/>
                <a:cs typeface="+mn-cs"/>
              </a:rPr>
              <a:t>offering employees </a:t>
            </a:r>
            <a:r>
              <a:rPr lang="en-US" sz="1200" kern="1200" dirty="0">
                <a:solidFill>
                  <a:schemeClr val="tx1"/>
                </a:solidFill>
                <a:effectLst/>
                <a:latin typeface="+mn-lt"/>
                <a:ea typeface="+mn-ea"/>
                <a:cs typeface="+mn-cs"/>
              </a:rPr>
              <a:t>the services of a chaplain.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a:solidFill>
                  <a:schemeClr val="tx1"/>
                </a:solidFill>
                <a:effectLst/>
                <a:latin typeface="+mn-lt"/>
                <a:ea typeface="+mn-ea"/>
                <a:cs typeface="+mn-cs"/>
              </a:rPr>
              <a:t>Critics of the spirituality movement in organizations have focused on three issues.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First is the question of scientific foundation.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 really is workplace spirituality? Second, are spiritual organizations legitimate? Do organizations have the right to impose spiritual values on their employees?</a:t>
            </a:r>
            <a:r>
              <a:rPr lang="en-US" sz="1200" kern="1200" baseline="0" dirty="0">
                <a:solidFill>
                  <a:schemeClr val="tx1"/>
                </a:solidFill>
                <a:effectLst/>
                <a:latin typeface="+mn-lt"/>
                <a:ea typeface="+mn-ea"/>
                <a:cs typeface="+mn-cs"/>
              </a:rPr>
              <a:t> And t</a:t>
            </a:r>
            <a:r>
              <a:rPr lang="en-US" sz="1200" kern="1200" dirty="0">
                <a:solidFill>
                  <a:schemeClr val="tx1"/>
                </a:solidFill>
                <a:effectLst/>
                <a:latin typeface="+mn-lt"/>
                <a:ea typeface="+mn-ea"/>
                <a:cs typeface="+mn-cs"/>
              </a:rPr>
              <a:t>hird is the question of economics: are spirituality and profits compatible?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 you might imagine, there is comparatively little research on </a:t>
            </a:r>
            <a:r>
              <a:rPr lang="en-US" sz="1200" kern="1200">
                <a:solidFill>
                  <a:schemeClr val="tx1"/>
                </a:solidFill>
                <a:effectLst/>
                <a:latin typeface="+mn-lt"/>
                <a:ea typeface="+mn-ea"/>
                <a:cs typeface="+mn-cs"/>
              </a:rPr>
              <a:t>workplace </a:t>
            </a:r>
            <a:r>
              <a:rPr lang="en-US" sz="1200" kern="1200" smtClean="0">
                <a:solidFill>
                  <a:schemeClr val="tx1"/>
                </a:solidFill>
                <a:effectLst/>
                <a:latin typeface="+mn-lt"/>
                <a:ea typeface="+mn-ea"/>
                <a:cs typeface="+mn-cs"/>
              </a:rPr>
              <a:t>spirituality</a:t>
            </a:r>
            <a:r>
              <a:rPr lang="en-US" sz="1200" kern="1200" dirty="0">
                <a:solidFill>
                  <a:schemeClr val="tx1"/>
                </a:solidFill>
                <a:effectLst/>
                <a:latin typeface="+mn-lt"/>
                <a:ea typeface="+mn-ea"/>
                <a:cs typeface="+mn-cs"/>
              </a:rPr>
              <a:t>. Moreover, an emphasis on spirituality can clearly make some employees uneasy. Critics have argued that secular institutions, especially business firms, have no business imposing spiritual values on employees. This criticism is undoubtedly valid when spirituality is defined as bringing religion and God into the workplace. However, it seems less stinging when the goal is limited to helping employees find meaning and purpose in their work lives. If the concerns listed in Exhibit 16-5 truly characterize a large segment of the workforce, then perhaps organizations can do so.</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r>
              <a:rPr lang="en-US" sz="1200" kern="1200" dirty="0">
                <a:solidFill>
                  <a:schemeClr val="tx1"/>
                </a:solidFill>
                <a:effectLst/>
                <a:latin typeface="+mn-lt"/>
                <a:ea typeface="+mn-ea"/>
                <a:cs typeface="+mn-cs"/>
              </a:rPr>
              <a:t>Organizational cultures often reflect national culture. The culture at AirAsia, a Malaysian-based airline, emphasizes openness and friendships. However, the culture of many U.S. airlines does not reflect the same degree of informality. If U.S. airlines were to merge with AirAsia, they would need to take these cultural differences into account.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One of the primary things U.S. managers can do is to be culturally sensitive. The United States is a dominant force in business and in culture, and with that influence comes a reputation. “We are broadly seen throughout the world as arrogant people, totally self-absorbed and loud,” says one U.S. executive. Some ways in which U.S. managers can be culturally sensitive include talking in a low tone of voice, speaking slowly, listening more, and avoiding discussions of religion and politics.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management of ethical behavior is one area where national culture can rub up against corporate culture. Many strategies for improving ethical behavior are based on the values and beliefs of the host country. U.S. managers endorse the supremacy of anonymous market forces and implicitly or explicitly view profit maximization as a moral obligation for business organizations. This worldview sees bribery, nepotism, and favoring personal contacts as highly unethical. Any action that deviates from profit maximization may indicate that inappropriate or corrupt behavior may be occurring. In contrast, managers in developing economies are more likely to see ethical decisions as embedded in a social environment. That means doing special favors for family and friends is not only appropriate but also may even be an ethical responsibility. Managers in many nations also view capitalism skeptically and believe the interests of workers should be put on a par with the interests of shareholders.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Exhibit 16-6, in summary, depicts organizational culture as an intervening variable. Employees form an overall subjective perception of the organization based on factors such as degree of risk tolerance, team emphasis, and support of people. This overall perception becomes, in effect, the organization’s culture or personality and affects employee performance and satisfaction, with stronger cultures having greater impact.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Managers should: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Realize that an organization’s culture is relatively fixed in the short term. To effect change, involve top management and strategize a long-term plan.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Hire individuals whose values align with those of the organization; these employees will tend to remain committed and satisfied. Not surprisingly, “misfits” have considerably higher turnover rates.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Understand that employees’ performance and socialization depend to a considerable degree on their knowing what to do and not do. Train your employees well and keep them informed of changes to their job roles.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In addition: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a manager, you can shape the culture of your work environment, sometimes as much as it shapes you. All managers can especially do their part to create an ethical culture and to consider spirituality and its role in creating a positive organizational culture.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aware that your company’s organizational culture may not be “transportable” to other countries. Understand the cultural relevance of your organization’s norms before introducing new plans or initiatives overseas.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810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a:t>Six primary characteristics capture the essence of an organization’s culture. Each of the characteristics exists on a continuum from low to high. They are:</a:t>
            </a:r>
          </a:p>
          <a:p>
            <a:r>
              <a:rPr lang="en-US" dirty="0"/>
              <a:t>1. </a:t>
            </a:r>
            <a:r>
              <a:rPr lang="en-US" i="1" dirty="0"/>
              <a:t>Adaptability.</a:t>
            </a:r>
            <a:r>
              <a:rPr lang="en-US" b="1" dirty="0"/>
              <a:t> </a:t>
            </a:r>
            <a:r>
              <a:rPr lang="en-US" dirty="0"/>
              <a:t>The degree to which employees are encouraged to be innovative and flexible as well as to take risks and experiment.</a:t>
            </a:r>
          </a:p>
          <a:p>
            <a:r>
              <a:rPr lang="en-US" dirty="0"/>
              <a:t>2. </a:t>
            </a:r>
            <a:r>
              <a:rPr lang="en-US" i="1" dirty="0"/>
              <a:t>Detail orientation.</a:t>
            </a:r>
            <a:r>
              <a:rPr lang="en-US" b="1" dirty="0"/>
              <a:t> </a:t>
            </a:r>
            <a:r>
              <a:rPr lang="en-US" dirty="0"/>
              <a:t>The degree to which employees are expected to exhibit precision, analysis, and attention to detail.</a:t>
            </a:r>
          </a:p>
          <a:p>
            <a:r>
              <a:rPr lang="en-US" dirty="0"/>
              <a:t>3. </a:t>
            </a:r>
            <a:r>
              <a:rPr lang="en-US" i="1" dirty="0" smtClean="0"/>
              <a:t>Results/Outcome </a:t>
            </a:r>
            <a:r>
              <a:rPr lang="en-US" i="1" dirty="0"/>
              <a:t>orientation.</a:t>
            </a:r>
            <a:r>
              <a:rPr lang="en-US" b="1" i="1" dirty="0"/>
              <a:t> </a:t>
            </a:r>
            <a:r>
              <a:rPr lang="en-US" dirty="0"/>
              <a:t>The degree to which management focuses on results or outcomes rather than on the techniques and processes used to achieve them.</a:t>
            </a:r>
          </a:p>
          <a:p>
            <a:r>
              <a:rPr lang="en-US" dirty="0"/>
              <a:t>4. </a:t>
            </a:r>
            <a:r>
              <a:rPr lang="en-US" i="1" dirty="0" smtClean="0"/>
              <a:t>People/Customer </a:t>
            </a:r>
            <a:r>
              <a:rPr lang="en-US" i="1" dirty="0"/>
              <a:t>orientation.</a:t>
            </a:r>
            <a:r>
              <a:rPr lang="en-US" b="1" dirty="0"/>
              <a:t> </a:t>
            </a:r>
            <a:r>
              <a:rPr lang="en-US" dirty="0"/>
              <a:t>The degree to which management decisions take into consideration the effect of outcomes on people within and outside of the organization.</a:t>
            </a:r>
          </a:p>
          <a:p>
            <a:r>
              <a:rPr lang="en-US" dirty="0"/>
              <a:t>5. </a:t>
            </a:r>
            <a:r>
              <a:rPr lang="en-US" i="1" dirty="0" smtClean="0"/>
              <a:t>Collaboration/Team </a:t>
            </a:r>
            <a:r>
              <a:rPr lang="en-US" i="1" dirty="0"/>
              <a:t>orientation.</a:t>
            </a:r>
            <a:r>
              <a:rPr lang="en-US" b="1" dirty="0"/>
              <a:t> </a:t>
            </a:r>
            <a:r>
              <a:rPr lang="en-US" dirty="0"/>
              <a:t>The degree to which work activities are organized around teams rather than individuals.</a:t>
            </a:r>
          </a:p>
          <a:p>
            <a:r>
              <a:rPr lang="en-US" dirty="0"/>
              <a:t>6. </a:t>
            </a:r>
            <a:r>
              <a:rPr lang="en-US" i="1" dirty="0"/>
              <a:t>Integrity.</a:t>
            </a:r>
            <a:r>
              <a:rPr lang="en-US" b="1" i="1" dirty="0"/>
              <a:t> </a:t>
            </a:r>
            <a:r>
              <a:rPr lang="en-US" dirty="0"/>
              <a:t>The degree to which people exhibit integrity and high ethical standards in their work.</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81000"/>
            <a:ext cx="4572000" cy="3429000"/>
          </a:xfrm>
        </p:spPr>
      </p:sp>
      <p:sp>
        <p:nvSpPr>
          <p:cNvPr id="3" name="Notes Placeholder 2"/>
          <p:cNvSpPr>
            <a:spLocks noGrp="1"/>
          </p:cNvSpPr>
          <p:nvPr>
            <p:ph type="body" idx="1"/>
          </p:nvPr>
        </p:nvSpPr>
        <p:spPr/>
        <p:txBody>
          <a:bodyPr>
            <a:normAutofit/>
          </a:bodyPr>
          <a:lstStyle/>
          <a:p>
            <a:r>
              <a:rPr lang="en-US" dirty="0"/>
              <a:t>Another common culture framework groups organizations into one of four types, each which has its own assumptions, beliefs, values, artifacts, and even criteria for effectiveness:</a:t>
            </a:r>
            <a:r>
              <a:rPr lang="en-US" baseline="30000" dirty="0"/>
              <a:t>3</a:t>
            </a:r>
            <a:endParaRPr lang="en-US" dirty="0"/>
          </a:p>
          <a:p>
            <a:r>
              <a:rPr lang="en-US" dirty="0"/>
              <a:t>1. </a:t>
            </a:r>
            <a:r>
              <a:rPr lang="en-US" i="1" dirty="0"/>
              <a:t>“The </a:t>
            </a:r>
            <a:r>
              <a:rPr lang="en-US" i="1" dirty="0" smtClean="0"/>
              <a:t>Clan.” </a:t>
            </a:r>
            <a:r>
              <a:rPr lang="en-US" b="1" dirty="0"/>
              <a:t> </a:t>
            </a:r>
            <a:r>
              <a:rPr lang="en-US" dirty="0"/>
              <a:t>A culture which is based on human affiliation</a:t>
            </a:r>
            <a:r>
              <a:rPr lang="en-US" dirty="0" smtClean="0"/>
              <a:t>. Employees </a:t>
            </a:r>
            <a:r>
              <a:rPr lang="en-US" dirty="0"/>
              <a:t>value attachment, collaboration, trust, and support. </a:t>
            </a:r>
          </a:p>
          <a:p>
            <a:r>
              <a:rPr lang="en-US" dirty="0"/>
              <a:t>2. </a:t>
            </a:r>
            <a:r>
              <a:rPr lang="en-US" i="1" dirty="0"/>
              <a:t>“The </a:t>
            </a:r>
            <a:r>
              <a:rPr lang="en-US" i="1" dirty="0" smtClean="0"/>
              <a:t>Adhocracy.” </a:t>
            </a:r>
            <a:r>
              <a:rPr lang="en-US" b="1" dirty="0"/>
              <a:t> </a:t>
            </a:r>
            <a:r>
              <a:rPr lang="en-US" dirty="0"/>
              <a:t>A culture which is based on change</a:t>
            </a:r>
            <a:r>
              <a:rPr lang="en-US" dirty="0" smtClean="0"/>
              <a:t>. Employees </a:t>
            </a:r>
            <a:r>
              <a:rPr lang="en-US" dirty="0"/>
              <a:t>value growth, variety, attention to detail, stimulation, and autonomy.</a:t>
            </a:r>
          </a:p>
          <a:p>
            <a:r>
              <a:rPr lang="en-US" dirty="0"/>
              <a:t>3. </a:t>
            </a:r>
            <a:r>
              <a:rPr lang="en-US" i="1" dirty="0"/>
              <a:t>“The </a:t>
            </a:r>
            <a:r>
              <a:rPr lang="en-US" i="1" dirty="0" smtClean="0"/>
              <a:t>Market.” </a:t>
            </a:r>
            <a:r>
              <a:rPr lang="en-US" b="1" dirty="0"/>
              <a:t> </a:t>
            </a:r>
            <a:r>
              <a:rPr lang="en-US" dirty="0"/>
              <a:t>A culture which is based on achievement</a:t>
            </a:r>
            <a:r>
              <a:rPr lang="en-US" dirty="0" smtClean="0"/>
              <a:t>. Employees </a:t>
            </a:r>
            <a:r>
              <a:rPr lang="en-US" dirty="0"/>
              <a:t>value communication, competence, and competition.</a:t>
            </a:r>
          </a:p>
          <a:p>
            <a:r>
              <a:rPr lang="en-US" dirty="0"/>
              <a:t>4. </a:t>
            </a:r>
            <a:r>
              <a:rPr lang="en-US" i="1" dirty="0"/>
              <a:t>“The </a:t>
            </a:r>
            <a:r>
              <a:rPr lang="en-US" i="1" dirty="0" smtClean="0"/>
              <a:t>Hierarchy.” </a:t>
            </a:r>
            <a:r>
              <a:rPr lang="en-US" b="1" dirty="0"/>
              <a:t> </a:t>
            </a:r>
            <a:r>
              <a:rPr lang="en-US" dirty="0"/>
              <a:t>A culture which is based on stability</a:t>
            </a:r>
            <a:r>
              <a:rPr lang="en-US" dirty="0" smtClean="0"/>
              <a:t>. Employees </a:t>
            </a:r>
            <a:r>
              <a:rPr lang="en-US" dirty="0"/>
              <a:t>value communication, formalization, and routine.</a:t>
            </a:r>
          </a:p>
          <a:p>
            <a:r>
              <a:rPr lang="en-US" b="1" dirty="0"/>
              <a:t>		</a:t>
            </a:r>
            <a:r>
              <a:rPr lang="en-US" dirty="0"/>
              <a:t>The differences between these cultures are reflected in their internal vs. external focus and their flexibility and stability.</a:t>
            </a:r>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 xmlns:p14="http://schemas.microsoft.com/office/powerpoint/2010/main" val="3759911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Organizational culture is concerned with employees’ perceptions of the characteristics of the culture,</a:t>
            </a:r>
            <a:r>
              <a:rPr lang="en-US" baseline="0" dirty="0"/>
              <a:t> </a:t>
            </a:r>
            <a:r>
              <a:rPr lang="en-US" dirty="0"/>
              <a:t>not whether they like them. Research has sought to measure how employees see their organization by asking questions like “Does it encourage teamwork</a:t>
            </a:r>
            <a:r>
              <a:rPr lang="en-US" dirty="0" smtClean="0"/>
              <a:t>? ,” </a:t>
            </a:r>
            <a:r>
              <a:rPr lang="en-US" dirty="0"/>
              <a:t>“Does it reward innovation</a:t>
            </a:r>
            <a:r>
              <a:rPr lang="en-US" dirty="0" smtClean="0"/>
              <a:t>? ,” </a:t>
            </a:r>
            <a:r>
              <a:rPr lang="en-US" dirty="0"/>
              <a:t>and “Does it stifle initiative?” Organizational culture differs from job satisfaction in that job satisfaction is evaluative while organizational culture is descriptive.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a:t>Most organizations have a dominant culture and numerous sets of subcultures. The</a:t>
            </a:r>
            <a:r>
              <a:rPr lang="en-US" baseline="0" dirty="0"/>
              <a:t> </a:t>
            </a:r>
            <a:r>
              <a:rPr lang="en-US" i="1" baseline="0" dirty="0"/>
              <a:t>d</a:t>
            </a:r>
            <a:r>
              <a:rPr lang="en-US" i="1" dirty="0"/>
              <a:t>ominant culture </a:t>
            </a:r>
            <a:r>
              <a:rPr lang="en-US" dirty="0"/>
              <a:t>expresses the </a:t>
            </a:r>
            <a:r>
              <a:rPr lang="en-US" i="1" dirty="0"/>
              <a:t>core values </a:t>
            </a:r>
            <a:r>
              <a:rPr lang="en-US" dirty="0"/>
              <a:t>that are shared by a majority of the organization’s members. </a:t>
            </a:r>
            <a:r>
              <a:rPr lang="en-US" i="1" dirty="0"/>
              <a:t>Subcultures</a:t>
            </a:r>
            <a:r>
              <a:rPr lang="en-US" dirty="0"/>
              <a:t> tend to develop in large organizations to reflect common problems, situations, or experiences that members face. </a:t>
            </a:r>
          </a:p>
          <a:p>
            <a:pPr>
              <a:spcBef>
                <a:spcPct val="0"/>
              </a:spcBef>
            </a:pPr>
            <a:endParaRPr lang="en-US" dirty="0"/>
          </a:p>
          <a:p>
            <a:pPr>
              <a:spcBef>
                <a:spcPct val="0"/>
              </a:spcBef>
            </a:pPr>
            <a:r>
              <a:rPr lang="en-US" dirty="0"/>
              <a:t>If organizations were composed only of numerous subcultures, organizational culture as an independent variable would be significantly less powerful. It is the “shared meaning” aspect of culture that makes it such a potent device for guiding and shaping behavior. That’s what allows us to say, for example, that the </a:t>
            </a:r>
            <a:r>
              <a:rPr lang="en-US" dirty="0" err="1"/>
              <a:t>Zappos</a:t>
            </a:r>
            <a:r>
              <a:rPr lang="en-US" dirty="0"/>
              <a:t> culture values customer care and dedication over speed and efficiency, and to use that information to better understand the behavior of </a:t>
            </a:r>
            <a:r>
              <a:rPr lang="en-US" dirty="0" err="1"/>
              <a:t>Zappos</a:t>
            </a:r>
            <a:r>
              <a:rPr lang="en-US" dirty="0"/>
              <a:t>’ executives and employees. But subcultures can influence members’ behavior too.</a:t>
            </a:r>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a:t>In a </a:t>
            </a:r>
            <a:r>
              <a:rPr lang="en-US" i="1" dirty="0"/>
              <a:t>strong culture</a:t>
            </a:r>
            <a:r>
              <a:rPr lang="en-US" dirty="0"/>
              <a:t>, core values are intensely held and widely shared. Moreover, the more members accept the core values, and the greater their commitment to those values, the stronger the culture is. The unanimity of purpose builds cohesiveness, loyalty, and organizational commitment, and in doing so, reduces employee turnover. High formalization creates predictability, orderliness, and consistency. </a:t>
            </a:r>
          </a:p>
          <a:p>
            <a:pPr>
              <a:spcBef>
                <a:spcPct val="0"/>
              </a:spcBef>
            </a:pPr>
            <a:endParaRPr lang="en-US" dirty="0"/>
          </a:p>
          <a:p>
            <a:pPr>
              <a:spcBef>
                <a:spcPct val="0"/>
              </a:spcBef>
            </a:pPr>
            <a:r>
              <a:rPr lang="en-US" dirty="0"/>
              <a:t>A strong culture should more directly affect organizational outcomes because it demonstrates high agreement about what the organization represents. Such unanimity of purpose builds cohesiveness, loyalty, meaning, and organizational commitment.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a:t>What role does culture perform? Cultures can be positive or negative for organizations. Culture is a boundary-defining role; it conveys a sense of identity for members; it facilitates the generation of commitment; it enhances the stability of the social system; and culture serves as a sense-making and control mechanism to guide and shape the attitudes and behavior of employees.</a:t>
            </a:r>
            <a:r>
              <a:rPr lang="en-US" baseline="0" dirty="0"/>
              <a:t> In essence, c</a:t>
            </a:r>
            <a:r>
              <a:rPr lang="en-US" dirty="0"/>
              <a:t>ulture defines the rules of the game.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12/20/2017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62067" y="6434394"/>
            <a:ext cx="918000" cy="279915"/>
          </a:xfrm>
          <a:prstGeom prst="rect">
            <a:avLst/>
          </a:prstGeom>
        </p:spPr>
      </p:pic>
      <p:sp>
        <p:nvSpPr>
          <p:cNvPr id="14" name="Text Placeholder 2"/>
          <p:cNvSpPr>
            <a:spLocks noGrp="1"/>
          </p:cNvSpPr>
          <p:nvPr>
            <p:ph type="body" sz="quarter" idx="16" hasCustomPrompt="1"/>
          </p:nvPr>
        </p:nvSpPr>
        <p:spPr>
          <a:xfrm>
            <a:off x="1828800" y="6446520"/>
            <a:ext cx="6858000" cy="274320"/>
          </a:xfrm>
        </p:spPr>
        <p:txBody>
          <a:bodyPr lIns="91440" tIns="45720" rIns="91440" bIns="45720" anchor="ctr" anchorCtr="0"/>
          <a:lstStyle>
            <a:lvl1pPr marL="0" indent="0" algn="r">
              <a:buNone/>
              <a:defRPr lang="en-IN" alt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2019, 2017, 2015, 2013 Pearson Education, Inc. All Rights Reserved.</a:t>
            </a:r>
            <a:endParaRPr lang="en-IN" dirty="0"/>
          </a:p>
        </p:txBody>
      </p:sp>
    </p:spTree>
    <p:extLst>
      <p:ext uri="{BB962C8B-B14F-4D97-AF65-F5344CB8AC3E}">
        <p14:creationId xmlns=""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4" name="Date Placeholder 13"/>
          <p:cNvSpPr>
            <a:spLocks noGrp="1"/>
          </p:cNvSpPr>
          <p:nvPr>
            <p:ph type="dt" sz="half" idx="10"/>
          </p:nvPr>
        </p:nvSpPr>
        <p:spPr/>
        <p:txBody>
          <a:bodyPr/>
          <a:lstStyle/>
          <a:p>
            <a:fld id="{A9DF6EFB-3F44-496C-A842-1E0B3D3B975A}" type="datetimeFigureOut">
              <a:rPr lang="en-US" smtClean="0"/>
              <a:pPr/>
              <a:t>12/20/2017</a:t>
            </a:fld>
            <a:endParaRPr lang="en-US" dirty="0"/>
          </a:p>
        </p:txBody>
      </p:sp>
      <p:sp>
        <p:nvSpPr>
          <p:cNvPr id="15" name="Slide Number Placeholder 14"/>
          <p:cNvSpPr>
            <a:spLocks noGrp="1"/>
          </p:cNvSpPr>
          <p:nvPr>
            <p:ph type="sldNum" sz="quarter" idx="11"/>
          </p:nvPr>
        </p:nvSpPr>
        <p:spPr/>
        <p:txBody>
          <a:bodyPr/>
          <a:lstStyle/>
          <a:p>
            <a:fld id="{200B2350-5261-4F5C-9DF5-EF0D264FC8D2}"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 xmlns:p14="http://schemas.microsoft.com/office/powerpoint/2010/main" val="375470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12/20/2017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1855126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12/20/2017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0" name="Picture 9" descr="Pearson Logo"/>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62067" y="6434394"/>
            <a:ext cx="918000" cy="279915"/>
          </a:xfrm>
          <a:prstGeom prst="rect">
            <a:avLst/>
          </a:prstGeom>
        </p:spPr>
      </p:pic>
      <p:sp>
        <p:nvSpPr>
          <p:cNvPr id="7" name="Text Placeholder 2"/>
          <p:cNvSpPr>
            <a:spLocks noGrp="1"/>
          </p:cNvSpPr>
          <p:nvPr>
            <p:ph type="body" sz="quarter" idx="16" hasCustomPrompt="1"/>
          </p:nvPr>
        </p:nvSpPr>
        <p:spPr>
          <a:xfrm>
            <a:off x="1828800" y="6446520"/>
            <a:ext cx="6858000" cy="274320"/>
          </a:xfrm>
        </p:spPr>
        <p:txBody>
          <a:bodyPr lIns="91440" tIns="45720" rIns="91440" bIns="45720" anchor="ctr" anchorCtr="0"/>
          <a:lstStyle>
            <a:lvl1pPr marL="0" indent="0" algn="r">
              <a:buNone/>
              <a:defRPr lang="en-IN" alt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2019, 2017, 2015, 2013 Pearson Education, Inc. All Rights Reserved.</a:t>
            </a:r>
            <a:endParaRPr lang="en-IN" dirty="0"/>
          </a:p>
        </p:txBody>
      </p:sp>
    </p:spTree>
    <p:extLst>
      <p:ext uri="{BB962C8B-B14F-4D97-AF65-F5344CB8AC3E}">
        <p14:creationId xmlns="" xmlns:p14="http://schemas.microsoft.com/office/powerpoint/2010/main" val="3711136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5" name="Picture 14" descr="Pearson Logo"/>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62067" y="6434394"/>
            <a:ext cx="918000" cy="279915"/>
          </a:xfrm>
          <a:prstGeom prst="rect">
            <a:avLst/>
          </a:prstGeom>
        </p:spPr>
      </p:pic>
      <p:sp>
        <p:nvSpPr>
          <p:cNvPr id="3" name="Text Placeholder 2"/>
          <p:cNvSpPr>
            <a:spLocks noGrp="1"/>
          </p:cNvSpPr>
          <p:nvPr>
            <p:ph type="body" sz="quarter" idx="16" hasCustomPrompt="1"/>
          </p:nvPr>
        </p:nvSpPr>
        <p:spPr>
          <a:xfrm>
            <a:off x="1828800" y="6446520"/>
            <a:ext cx="6858000" cy="274320"/>
          </a:xfrm>
        </p:spPr>
        <p:txBody>
          <a:bodyPr lIns="91440" tIns="45720" rIns="91440" bIns="45720" anchor="ctr" anchorCtr="0"/>
          <a:lstStyle>
            <a:lvl1pPr marL="0" indent="0" algn="r">
              <a:buNone/>
              <a:defRPr lang="en-IN" alt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2019, 2017, 2015, 2013 Pearson Education, Inc. All Rights Reserved.</a:t>
            </a:r>
            <a:endParaRPr lang="en-IN" dirty="0"/>
          </a:p>
        </p:txBody>
      </p:sp>
    </p:spTree>
    <p:extLst>
      <p:ext uri="{BB962C8B-B14F-4D97-AF65-F5344CB8AC3E}">
        <p14:creationId xmlns="" xmlns:p14="http://schemas.microsoft.com/office/powerpoint/2010/main" val="238855248"/>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2" name="Picture 11" descr="Pearson Logo"/>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62067" y="6434394"/>
            <a:ext cx="918000" cy="279915"/>
          </a:xfrm>
          <a:prstGeom prst="rect">
            <a:avLst/>
          </a:prstGeom>
        </p:spPr>
      </p:pic>
    </p:spTree>
    <p:extLst>
      <p:ext uri="{BB962C8B-B14F-4D97-AF65-F5344CB8AC3E}">
        <p14:creationId xmlns="" xmlns:p14="http://schemas.microsoft.com/office/powerpoint/2010/main" val="2981062836"/>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12/20/2017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12/20/2017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115246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12/20/2017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121090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12/20/2017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12/20/2017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4" name="Picture 13" descr="Pearson Logo"/>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62067" y="6434394"/>
            <a:ext cx="918000" cy="279915"/>
          </a:xfrm>
          <a:prstGeom prst="rect">
            <a:avLst/>
          </a:prstGeom>
        </p:spPr>
      </p:pic>
      <p:sp>
        <p:nvSpPr>
          <p:cNvPr id="12" name="Text Placeholder 2"/>
          <p:cNvSpPr>
            <a:spLocks noGrp="1"/>
          </p:cNvSpPr>
          <p:nvPr>
            <p:ph type="body" sz="quarter" idx="16" hasCustomPrompt="1"/>
          </p:nvPr>
        </p:nvSpPr>
        <p:spPr>
          <a:xfrm>
            <a:off x="1828800" y="6446520"/>
            <a:ext cx="6858000" cy="274320"/>
          </a:xfrm>
        </p:spPr>
        <p:txBody>
          <a:bodyPr lIns="91440" tIns="45720" rIns="91440" bIns="45720" anchor="ctr" anchorCtr="0"/>
          <a:lstStyle>
            <a:lvl1pPr marL="0" indent="0" algn="r">
              <a:buNone/>
              <a:defRPr lang="en-IN" alt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2019, 2017, 2015, 2013 Pearson Education, Inc. All Rights Reserved.</a:t>
            </a:r>
            <a:endParaRPr lang="en-IN" dirty="0"/>
          </a:p>
        </p:txBody>
      </p:sp>
    </p:spTree>
    <p:extLst>
      <p:ext uri="{BB962C8B-B14F-4D97-AF65-F5344CB8AC3E}">
        <p14:creationId xmlns=""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12/20/2017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12/20/2017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6" name="Title 7"/>
          <p:cNvSpPr>
            <a:spLocks noGrp="1"/>
          </p:cNvSpPr>
          <p:nvPr>
            <p:ph type="title"/>
          </p:nvPr>
        </p:nvSpPr>
        <p:spPr>
          <a:xfrm>
            <a:off x="457200" y="215372"/>
            <a:ext cx="8229600" cy="1097280"/>
          </a:xfrm>
        </p:spPr>
        <p:txBody>
          <a:bodyPr/>
          <a:lstStyle/>
          <a:p>
            <a:r>
              <a:rPr lang="en-US" dirty="0"/>
              <a:t>Click to edit Master title style</a:t>
            </a:r>
          </a:p>
        </p:txBody>
      </p:sp>
      <p:sp>
        <p:nvSpPr>
          <p:cNvPr id="7" name="Content Placeholder 2"/>
          <p:cNvSpPr>
            <a:spLocks noGrp="1"/>
          </p:cNvSpPr>
          <p:nvPr>
            <p:ph idx="1"/>
          </p:nvPr>
        </p:nvSpPr>
        <p:spPr>
          <a:xfrm>
            <a:off x="457200" y="1600201"/>
            <a:ext cx="82296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p:nvPr>
        </p:nvSpPr>
        <p:spPr>
          <a:xfrm>
            <a:off x="457200" y="2667000"/>
            <a:ext cx="3886200" cy="2438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4419600" y="2667000"/>
            <a:ext cx="4267200" cy="243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12/20/2017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15" cstate="print">
            <a:extLst>
              <a:ext uri="{28A0092B-C50C-407E-A947-70E740481C1C}">
                <a14:useLocalDpi xmlns="" xmlns:a14="http://schemas.microsoft.com/office/drawing/2010/main" val="0"/>
              </a:ext>
            </a:extLst>
          </a:blip>
          <a:stretch>
            <a:fillRect/>
          </a:stretch>
        </p:blipFill>
        <p:spPr>
          <a:xfrm>
            <a:off x="462067" y="6434394"/>
            <a:ext cx="918000" cy="279915"/>
          </a:xfrm>
          <a:prstGeom prst="rect">
            <a:avLst/>
          </a:prstGeom>
        </p:spPr>
      </p:pic>
      <p:sp>
        <p:nvSpPr>
          <p:cNvPr id="9" name="Text Placeholder 2"/>
          <p:cNvSpPr txBox="1">
            <a:spLocks/>
          </p:cNvSpPr>
          <p:nvPr userDrawn="1"/>
        </p:nvSpPr>
        <p:spPr>
          <a:xfrm>
            <a:off x="1828800" y="6446520"/>
            <a:ext cx="6858000" cy="274320"/>
          </a:xfrm>
          <a:prstGeom prst="rect">
            <a:avLst/>
          </a:prstGeom>
        </p:spPr>
        <p:txBody>
          <a:bodyPr lIns="91440" tIns="45720" rIns="91440" bIns="45720" anchor="ctr" anchorCtr="0"/>
          <a:lstStyle>
            <a:lvl1pPr marL="0" indent="0" algn="r" defTabSz="914400" rtl="0" eaLnBrk="1" latinLnBrk="0" hangingPunct="1">
              <a:spcBef>
                <a:spcPts val="1500"/>
              </a:spcBef>
              <a:buClr>
                <a:srgbClr val="007FA3"/>
              </a:buClr>
              <a:buFont typeface="Arial" panose="020B0604020202020204" pitchFamily="34" charset="0"/>
              <a:buNone/>
              <a:defRPr lang="en-IN" alt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r>
              <a:rPr lang="en-US" smtClean="0"/>
              <a:t>Copyright © 2019, 2017, 2015, 2013 Pearson Education, Inc. All Rights Reserved.</a:t>
            </a:r>
            <a:endParaRPr lang="en-US"/>
          </a:p>
        </p:txBody>
      </p:sp>
    </p:spTree>
    <p:extLst>
      <p:ext uri="{BB962C8B-B14F-4D97-AF65-F5344CB8AC3E}">
        <p14:creationId xmlns=""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1" r:id="rId3"/>
    <p:sldLayoutId id="2147483656" r:id="rId4"/>
    <p:sldLayoutId id="2147483650" r:id="rId5"/>
    <p:sldLayoutId id="2147483659" r:id="rId6"/>
    <p:sldLayoutId id="2147483658" r:id="rId7"/>
    <p:sldLayoutId id="2147483660" r:id="rId8"/>
    <p:sldLayoutId id="2147483662" r:id="rId9"/>
    <p:sldLayoutId id="2147483651" r:id="rId10"/>
    <p:sldLayoutId id="2147483654" r:id="rId11"/>
    <p:sldLayoutId id="2147483655" r:id="rId12"/>
    <p:sldLayoutId id="2147483663" r:id="rId13"/>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a:t>
            </a:r>
            <a:r>
              <a:rPr lang="en-US" dirty="0"/>
              <a:t>Behavior</a:t>
            </a:r>
          </a:p>
        </p:txBody>
      </p:sp>
      <p:sp>
        <p:nvSpPr>
          <p:cNvPr id="3" name="Text Placeholder 2"/>
          <p:cNvSpPr>
            <a:spLocks noGrp="1"/>
          </p:cNvSpPr>
          <p:nvPr>
            <p:ph type="body" sz="quarter" idx="13"/>
          </p:nvPr>
        </p:nvSpPr>
        <p:spPr/>
        <p:txBody>
          <a:bodyPr/>
          <a:lstStyle/>
          <a:p>
            <a:r>
              <a:rPr lang="en-US" dirty="0" smtClean="0"/>
              <a:t>Eighteenth </a:t>
            </a:r>
            <a:r>
              <a:rPr lang="en-US" dirty="0"/>
              <a:t>Edition</a:t>
            </a:r>
          </a:p>
        </p:txBody>
      </p:sp>
      <p:sp>
        <p:nvSpPr>
          <p:cNvPr id="4" name="Text Placeholder 3"/>
          <p:cNvSpPr>
            <a:spLocks noGrp="1"/>
          </p:cNvSpPr>
          <p:nvPr>
            <p:ph type="body" sz="quarter" idx="14"/>
          </p:nvPr>
        </p:nvSpPr>
        <p:spPr/>
        <p:txBody>
          <a:bodyPr/>
          <a:lstStyle/>
          <a:p>
            <a:r>
              <a:rPr lang="en-US" b="1" dirty="0" smtClean="0"/>
              <a:t>Chapter </a:t>
            </a:r>
            <a:r>
              <a:rPr lang="en-US" b="1" dirty="0"/>
              <a:t>16</a:t>
            </a:r>
          </a:p>
        </p:txBody>
      </p:sp>
      <p:sp>
        <p:nvSpPr>
          <p:cNvPr id="5" name="Text Placeholder 4"/>
          <p:cNvSpPr>
            <a:spLocks noGrp="1"/>
          </p:cNvSpPr>
          <p:nvPr>
            <p:ph type="body" sz="quarter" idx="15"/>
          </p:nvPr>
        </p:nvSpPr>
        <p:spPr/>
        <p:txBody>
          <a:bodyPr/>
          <a:lstStyle/>
          <a:p>
            <a:r>
              <a:rPr lang="en-US" dirty="0" smtClean="0"/>
              <a:t>Organizational </a:t>
            </a:r>
            <a:r>
              <a:rPr lang="en-US" dirty="0"/>
              <a:t>Culture</a:t>
            </a:r>
          </a:p>
        </p:txBody>
      </p:sp>
      <p:pic>
        <p:nvPicPr>
          <p:cNvPr id="7" name="Picture 6" descr="Front cover: Organizational Behavior, Eighteenth Edition by Stephen P. Robbins and Timothy A. Judge"/>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9902" y="1291894"/>
            <a:ext cx="3865865" cy="4948104"/>
          </a:xfrm>
          <a:prstGeom prst="rect">
            <a:avLst/>
          </a:prstGeom>
        </p:spPr>
      </p:pic>
      <p:sp>
        <p:nvSpPr>
          <p:cNvPr id="6" name="Text Placeholder 5"/>
          <p:cNvSpPr>
            <a:spLocks noGrp="1"/>
          </p:cNvSpPr>
          <p:nvPr>
            <p:ph type="body" sz="quarter" idx="16"/>
          </p:nvPr>
        </p:nvSpPr>
        <p:spPr/>
        <p:txBody>
          <a:bodyPr/>
          <a:lstStyle/>
          <a:p>
            <a:r>
              <a:rPr lang="en-US" altLang="en-US" dirty="0"/>
              <a:t>Copyright © 2019, 2017, 2015, 2013 Pearson Education, Inc. All Rights Reserved.</a:t>
            </a:r>
          </a:p>
        </p:txBody>
      </p:sp>
    </p:spTree>
    <p:extLst>
      <p:ext uri="{BB962C8B-B14F-4D97-AF65-F5344CB8AC3E}">
        <p14:creationId xmlns="" xmlns:p14="http://schemas.microsoft.com/office/powerpoint/2010/main" val="814967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Arial" charset="0"/>
              </a:rPr>
              <a:t>What Do Cultures Do? </a:t>
            </a:r>
            <a:r>
              <a:rPr lang="en-US" sz="2000" b="0" dirty="0">
                <a:latin typeface="+mj-lt"/>
                <a:cs typeface="Arial" charset="0"/>
              </a:rPr>
              <a:t>(2 of 9)</a:t>
            </a:r>
            <a:endParaRPr lang="en-US" sz="2000" b="0" dirty="0">
              <a:latin typeface="+mj-lt"/>
            </a:endParaRPr>
          </a:p>
        </p:txBody>
      </p:sp>
      <p:sp>
        <p:nvSpPr>
          <p:cNvPr id="3" name="Content Placeholder 2"/>
          <p:cNvSpPr>
            <a:spLocks noGrp="1"/>
          </p:cNvSpPr>
          <p:nvPr>
            <p:ph idx="1"/>
          </p:nvPr>
        </p:nvSpPr>
        <p:spPr/>
        <p:txBody>
          <a:bodyPr/>
          <a:lstStyle/>
          <a:p>
            <a:pPr marL="256032" indent="-256032">
              <a:buSzPct val="100000"/>
            </a:pPr>
            <a:r>
              <a:rPr lang="en-US" sz="2400" dirty="0">
                <a:cs typeface="Arial" charset="0"/>
              </a:rPr>
              <a:t>Culture Creates Climate</a:t>
            </a:r>
          </a:p>
          <a:p>
            <a:pPr marL="740664" lvl="1"/>
            <a:r>
              <a:rPr lang="en-US" sz="2400" b="1" dirty="0">
                <a:cs typeface="Arial" charset="0"/>
              </a:rPr>
              <a:t>Organizational climate </a:t>
            </a:r>
            <a:r>
              <a:rPr lang="en-US" sz="2400" dirty="0">
                <a:cs typeface="Arial" charset="0"/>
              </a:rPr>
              <a:t>is shared perceptions about the organization and work environment.</a:t>
            </a:r>
          </a:p>
          <a:p>
            <a:pPr lvl="2"/>
            <a:r>
              <a:rPr lang="en-US" sz="2400" dirty="0">
                <a:cs typeface="Arial" charset="0"/>
              </a:rPr>
              <a:t>Team spirit at the organizational level.</a:t>
            </a:r>
          </a:p>
          <a:p>
            <a:pPr marL="740664" lvl="1"/>
            <a:r>
              <a:rPr lang="en-US" sz="2400" dirty="0">
                <a:cs typeface="Arial" charset="0"/>
              </a:rPr>
              <a:t>Climates can interact with one another to produce behavior.</a:t>
            </a:r>
          </a:p>
          <a:p>
            <a:pPr marL="740664" lvl="1"/>
            <a:r>
              <a:rPr lang="en-US" sz="2400" dirty="0">
                <a:cs typeface="Arial" charset="0"/>
              </a:rPr>
              <a:t>Climate also influences the habits people adopt.</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Arial" charset="0"/>
              </a:rPr>
              <a:t>What Do Cultures Do? </a:t>
            </a:r>
            <a:r>
              <a:rPr lang="en-US" sz="2000" b="0" dirty="0">
                <a:latin typeface="+mj-lt"/>
                <a:cs typeface="Arial" charset="0"/>
              </a:rPr>
              <a:t>(3 of 9)</a:t>
            </a:r>
            <a:endParaRPr lang="en-US" sz="2000" b="0" dirty="0">
              <a:latin typeface="+mj-lt"/>
            </a:endParaRPr>
          </a:p>
        </p:txBody>
      </p:sp>
      <p:sp>
        <p:nvSpPr>
          <p:cNvPr id="3" name="Content Placeholder 2"/>
          <p:cNvSpPr>
            <a:spLocks noGrp="1"/>
          </p:cNvSpPr>
          <p:nvPr>
            <p:ph idx="1"/>
          </p:nvPr>
        </p:nvSpPr>
        <p:spPr>
          <a:xfrm>
            <a:off x="457200" y="1600200"/>
            <a:ext cx="8077200" cy="4525963"/>
          </a:xfrm>
        </p:spPr>
        <p:txBody>
          <a:bodyPr/>
          <a:lstStyle/>
          <a:p>
            <a:pPr marL="256032" indent="-256032">
              <a:buSzPct val="100000"/>
            </a:pPr>
            <a:r>
              <a:rPr lang="en-US" sz="2400" dirty="0">
                <a:cs typeface="Arial" charset="0"/>
              </a:rPr>
              <a:t>The Ethical Dimension of Culture</a:t>
            </a:r>
          </a:p>
          <a:p>
            <a:pPr marL="740664" lvl="1"/>
            <a:r>
              <a:rPr lang="en-US" sz="2400" dirty="0">
                <a:cs typeface="Arial" charset="0"/>
              </a:rPr>
              <a:t>Organizational cultures are not neutral in their ethical orientation, even when they are not openly pursuing ethical goals.</a:t>
            </a:r>
          </a:p>
          <a:p>
            <a:pPr lvl="2"/>
            <a:r>
              <a:rPr lang="en-US" sz="2400" dirty="0">
                <a:cs typeface="Arial" charset="0"/>
              </a:rPr>
              <a:t>Over time, the </a:t>
            </a:r>
            <a:r>
              <a:rPr lang="en-US" sz="2400" b="1" dirty="0">
                <a:cs typeface="Arial" charset="0"/>
              </a:rPr>
              <a:t>ethical culture</a:t>
            </a:r>
            <a:r>
              <a:rPr lang="en-US" sz="2400" dirty="0">
                <a:cs typeface="Arial" charset="0"/>
              </a:rPr>
              <a:t>, or the shared concept of right and wrong behavior in that workplace, develops as part of the organizational climate.</a:t>
            </a:r>
          </a:p>
          <a:p>
            <a:pPr marL="740664" lvl="1" indent="-283464"/>
            <a:r>
              <a:rPr lang="en-US" sz="2400" dirty="0">
                <a:cs typeface="Arial" charset="0"/>
              </a:rPr>
              <a:t>The ethical climate reflects the true values of the organization and shapes the ethical decision making of its members.</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Arial" charset="0"/>
              </a:rPr>
              <a:t>What Do Cultures Do? </a:t>
            </a:r>
            <a:r>
              <a:rPr lang="en-US" sz="2000" b="0" dirty="0">
                <a:latin typeface="+mj-lt"/>
                <a:cs typeface="Arial" charset="0"/>
              </a:rPr>
              <a:t>(4 of 9)</a:t>
            </a:r>
            <a:endParaRPr lang="en-US" sz="2000" b="0" dirty="0">
              <a:latin typeface="+mj-lt"/>
            </a:endParaRPr>
          </a:p>
        </p:txBody>
      </p:sp>
      <p:sp>
        <p:nvSpPr>
          <p:cNvPr id="3" name="Content Placeholder 2"/>
          <p:cNvSpPr>
            <a:spLocks noGrp="1"/>
          </p:cNvSpPr>
          <p:nvPr>
            <p:ph idx="1"/>
          </p:nvPr>
        </p:nvSpPr>
        <p:spPr/>
        <p:txBody>
          <a:bodyPr/>
          <a:lstStyle/>
          <a:p>
            <a:pPr marL="256032" lvl="0" indent="-256032">
              <a:buSzPct val="100000"/>
            </a:pPr>
            <a:r>
              <a:rPr lang="en-US" sz="2400" i="1" dirty="0"/>
              <a:t>Ethical climate theory (ECT) </a:t>
            </a:r>
            <a:r>
              <a:rPr lang="en-US" sz="2400" dirty="0"/>
              <a:t>and the</a:t>
            </a:r>
            <a:r>
              <a:rPr lang="en-US" sz="2400" b="1" dirty="0"/>
              <a:t> </a:t>
            </a:r>
            <a:r>
              <a:rPr lang="en-US" sz="2400" i="1" dirty="0"/>
              <a:t>ethical climate index (ECI) </a:t>
            </a:r>
            <a:r>
              <a:rPr lang="en-US" sz="2400" dirty="0"/>
              <a:t>categorize and measure the ethical dimensions of organizational cultures.</a:t>
            </a:r>
          </a:p>
          <a:p>
            <a:pPr marL="740664" lvl="1"/>
            <a:r>
              <a:rPr lang="en-US" sz="2400" dirty="0"/>
              <a:t>Five climate categories: instrumental, caring, independence, law and code, and rules.</a:t>
            </a:r>
          </a:p>
          <a:p>
            <a:pPr marL="740664" lvl="1"/>
            <a:r>
              <a:rPr lang="en-US" sz="2400" dirty="0"/>
              <a:t>Each explains the general mindset, expectations, and values of the managers and employees in relationship to their organization.</a:t>
            </a:r>
            <a:endParaRPr lang="en-US" sz="2400" dirty="0">
              <a:cs typeface="Arial" charset="0"/>
            </a:endParaRPr>
          </a:p>
          <a:p>
            <a:pPr marL="256032" indent="-256032">
              <a:buSzPct val="100000"/>
            </a:pPr>
            <a:r>
              <a:rPr lang="en-US" sz="2400" dirty="0"/>
              <a:t>Ethical climate powerfully influences the way its individual members feel they should behave.</a:t>
            </a:r>
            <a:endParaRPr lang="en-US" sz="2400" dirty="0">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Arial" charset="0"/>
              </a:rPr>
              <a:t>What Do Cultures Do? </a:t>
            </a:r>
            <a:r>
              <a:rPr lang="en-US" sz="2000" b="0" dirty="0">
                <a:latin typeface="+mj-lt"/>
                <a:cs typeface="Arial" charset="0"/>
              </a:rPr>
              <a:t>(5 of 9)</a:t>
            </a:r>
            <a:endParaRPr lang="en-US" b="0" dirty="0">
              <a:latin typeface="+mj-lt"/>
            </a:endParaRPr>
          </a:p>
        </p:txBody>
      </p:sp>
      <p:sp>
        <p:nvSpPr>
          <p:cNvPr id="3" name="Content Placeholder 2"/>
          <p:cNvSpPr>
            <a:spLocks noGrp="1"/>
          </p:cNvSpPr>
          <p:nvPr>
            <p:ph idx="1"/>
          </p:nvPr>
        </p:nvSpPr>
        <p:spPr>
          <a:xfrm>
            <a:off x="457200" y="1600200"/>
            <a:ext cx="8077200" cy="4525963"/>
          </a:xfrm>
        </p:spPr>
        <p:txBody>
          <a:bodyPr/>
          <a:lstStyle/>
          <a:p>
            <a:pPr marL="256032" lvl="0" indent="-256032">
              <a:buSzPct val="100000"/>
            </a:pPr>
            <a:r>
              <a:rPr lang="en-US" sz="2400" dirty="0"/>
              <a:t>Studies of ethical climates and workplace outcomes suggest that some climate categories are likely to be found in certain organizations. </a:t>
            </a:r>
          </a:p>
          <a:p>
            <a:pPr marL="256032" indent="-256032">
              <a:buSzPct val="100000"/>
            </a:pPr>
            <a:r>
              <a:rPr lang="en-US" sz="2400" dirty="0"/>
              <a:t>By measuring the collective levels of moral sensitivity, judgment, motivation, and character of our organizations, we may be able to judge the strength of the influence our ethical climates have on us.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Arial" charset="0"/>
              </a:rPr>
              <a:t>What Do Cultures Do? </a:t>
            </a:r>
            <a:r>
              <a:rPr lang="en-US" sz="2000" b="0" dirty="0">
                <a:latin typeface="+mj-lt"/>
                <a:cs typeface="Arial" charset="0"/>
              </a:rPr>
              <a:t>(6 of 9)</a:t>
            </a:r>
            <a:endParaRPr lang="en-US" b="0" dirty="0">
              <a:latin typeface="+mj-lt"/>
            </a:endParaRPr>
          </a:p>
        </p:txBody>
      </p:sp>
      <p:sp>
        <p:nvSpPr>
          <p:cNvPr id="3" name="Content Placeholder 2"/>
          <p:cNvSpPr>
            <a:spLocks noGrp="1"/>
          </p:cNvSpPr>
          <p:nvPr>
            <p:ph idx="1"/>
          </p:nvPr>
        </p:nvSpPr>
        <p:spPr>
          <a:xfrm>
            <a:off x="457200" y="1600200"/>
            <a:ext cx="8229600" cy="4648200"/>
          </a:xfrm>
        </p:spPr>
        <p:txBody>
          <a:bodyPr/>
          <a:lstStyle/>
          <a:p>
            <a:pPr marL="256032" lvl="2" indent="-256032">
              <a:spcBef>
                <a:spcPts val="1500"/>
              </a:spcBef>
              <a:buFont typeface="Arial" pitchFamily="34" charset="0"/>
              <a:buChar char="•"/>
            </a:pPr>
            <a:r>
              <a:rPr lang="en-US" sz="2400" b="1" dirty="0"/>
              <a:t>Sustainability:</a:t>
            </a:r>
            <a:r>
              <a:rPr lang="en-US" sz="2400" dirty="0"/>
              <a:t> practices that can be maintained over very long periods of time because the tools or structures that support the practices are not damaged by the processes.</a:t>
            </a:r>
          </a:p>
          <a:p>
            <a:pPr marL="740664" lvl="4" indent="-283464">
              <a:buClr>
                <a:schemeClr val="bg2"/>
              </a:buClr>
              <a:buFont typeface="Arial" pitchFamily="34" charset="0"/>
              <a:buChar char="–"/>
            </a:pPr>
            <a:r>
              <a:rPr lang="en-US" sz="2400" i="1" dirty="0">
                <a:cs typeface="Arial" panose="020B0604020202020204" pitchFamily="34" charset="0"/>
              </a:rPr>
              <a:t>Social sustainability </a:t>
            </a:r>
            <a:r>
              <a:rPr lang="en-US" sz="2400" dirty="0">
                <a:cs typeface="Arial" panose="020B0604020202020204" pitchFamily="34" charset="0"/>
              </a:rPr>
              <a:t>practices.</a:t>
            </a:r>
          </a:p>
          <a:p>
            <a:pPr marL="740664" lvl="4" indent="-283464">
              <a:buClr>
                <a:schemeClr val="bg2"/>
              </a:buClr>
              <a:buFont typeface="Arial" pitchFamily="34" charset="0"/>
              <a:buChar char="–"/>
            </a:pPr>
            <a:r>
              <a:rPr lang="en-US" sz="2400" dirty="0">
                <a:cs typeface="Arial" panose="020B0604020202020204" pitchFamily="34" charset="0"/>
              </a:rPr>
              <a:t>Sustainable management doesn’t need to be purely altruistic.</a:t>
            </a:r>
          </a:p>
          <a:p>
            <a:pPr marL="256032" lvl="3" indent="-256032">
              <a:spcBef>
                <a:spcPts val="1500"/>
              </a:spcBef>
              <a:buClr>
                <a:schemeClr val="bg2"/>
              </a:buClr>
              <a:buFont typeface="Arial" pitchFamily="34" charset="0"/>
              <a:buChar char="•"/>
            </a:pPr>
            <a:r>
              <a:rPr lang="en-US" sz="2400" dirty="0">
                <a:cs typeface="Arial" panose="020B0604020202020204" pitchFamily="34" charset="0"/>
              </a:rPr>
              <a:t>To create a truly sustainable business, an organization must develop a long-term culture and put its values into practice.</a:t>
            </a:r>
          </a:p>
          <a:p>
            <a:pPr marL="256032" lvl="2" indent="-256032">
              <a:spcBef>
                <a:spcPts val="1500"/>
              </a:spcBef>
              <a:buFont typeface="Arial" pitchFamily="34" charset="0"/>
              <a:buChar char="•"/>
            </a:pPr>
            <a:r>
              <a:rPr lang="en-US" sz="2400" dirty="0"/>
              <a:t>Like other cultural practices we’ve discussed, sustainability needs time and nurturing to grow.</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Arial" charset="0"/>
              </a:rPr>
              <a:t>What Do Cultures Do? </a:t>
            </a:r>
            <a:r>
              <a:rPr lang="en-US" sz="2000" b="0" dirty="0">
                <a:latin typeface="+mj-lt"/>
                <a:cs typeface="Arial" charset="0"/>
              </a:rPr>
              <a:t>(7 of 9)</a:t>
            </a:r>
            <a:endParaRPr lang="en-US" b="0" dirty="0">
              <a:latin typeface="+mj-lt"/>
            </a:endParaRPr>
          </a:p>
        </p:txBody>
      </p:sp>
      <p:sp>
        <p:nvSpPr>
          <p:cNvPr id="3" name="Content Placeholder 2"/>
          <p:cNvSpPr>
            <a:spLocks noGrp="1"/>
          </p:cNvSpPr>
          <p:nvPr>
            <p:ph idx="1"/>
          </p:nvPr>
        </p:nvSpPr>
        <p:spPr/>
        <p:txBody>
          <a:bodyPr/>
          <a:lstStyle/>
          <a:p>
            <a:pPr marL="256032" lvl="0" indent="-256032">
              <a:buSzPct val="100000"/>
            </a:pPr>
            <a:r>
              <a:rPr lang="en-US" sz="2400" dirty="0"/>
              <a:t>Culture and Innovation</a:t>
            </a:r>
          </a:p>
          <a:p>
            <a:pPr marL="740664" lvl="1"/>
            <a:r>
              <a:rPr lang="en-US" sz="2400" dirty="0"/>
              <a:t>The most innovative companies have open, unconventional, collaborative, vision-driven, and accelerating cultures.</a:t>
            </a:r>
          </a:p>
          <a:p>
            <a:pPr marL="740664" lvl="1"/>
            <a:r>
              <a:rPr lang="en-US" sz="2400" dirty="0"/>
              <a:t>Startup firms often have innovative cultures.</a:t>
            </a:r>
          </a:p>
          <a:p>
            <a:pPr lvl="2"/>
            <a:r>
              <a:rPr lang="en-US" sz="2400" dirty="0"/>
              <a:t>They are usually small, agile, and focused on solving problems in order to survive and grow.</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Arial" charset="0"/>
              </a:rPr>
              <a:t>What Do Cultures Do? </a:t>
            </a:r>
            <a:r>
              <a:rPr lang="en-US" sz="2000" b="0" dirty="0">
                <a:latin typeface="+mj-lt"/>
                <a:cs typeface="Arial" charset="0"/>
              </a:rPr>
              <a:t>(8 of 9)</a:t>
            </a:r>
            <a:endParaRPr lang="en-US" b="0" dirty="0">
              <a:latin typeface="+mj-lt"/>
            </a:endParaRPr>
          </a:p>
        </p:txBody>
      </p:sp>
      <p:sp>
        <p:nvSpPr>
          <p:cNvPr id="3" name="Content Placeholder 2"/>
          <p:cNvSpPr>
            <a:spLocks noGrp="1"/>
          </p:cNvSpPr>
          <p:nvPr>
            <p:ph idx="1"/>
          </p:nvPr>
        </p:nvSpPr>
        <p:spPr/>
        <p:txBody>
          <a:bodyPr/>
          <a:lstStyle/>
          <a:p>
            <a:pPr marL="256032" indent="-256032">
              <a:buSzPct val="100000"/>
            </a:pPr>
            <a:r>
              <a:rPr lang="en-US" sz="2400" dirty="0"/>
              <a:t>Culture as an Asset</a:t>
            </a:r>
          </a:p>
          <a:p>
            <a:pPr marL="740664" lvl="1"/>
            <a:r>
              <a:rPr lang="en-US" sz="2400" dirty="0"/>
              <a:t>Culture can significantly contribute to an organization’s bottom line in many ways.</a:t>
            </a:r>
          </a:p>
          <a:p>
            <a:pPr marL="740664" lvl="1"/>
            <a:r>
              <a:rPr lang="en-US" sz="2400" dirty="0"/>
              <a:t>There are many more cases of business success stories </a:t>
            </a:r>
            <a:r>
              <a:rPr lang="en-US" sz="2400" i="1" dirty="0"/>
              <a:t>because of </a:t>
            </a:r>
            <a:r>
              <a:rPr lang="en-US" sz="2400" dirty="0"/>
              <a:t>excellent organizational cultures than there are of success stories </a:t>
            </a:r>
            <a:r>
              <a:rPr lang="en-US" sz="2400" i="1" dirty="0"/>
              <a:t>despite</a:t>
            </a:r>
            <a:r>
              <a:rPr lang="en-US" sz="2400" dirty="0"/>
              <a:t> bad cultures, and almost no success stories because of bad ones.</a:t>
            </a:r>
            <a:endParaRPr lang="en-US" sz="2400" dirty="0">
              <a:cs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Arial" charset="0"/>
              </a:rPr>
              <a:t>What Do Cultures Do? </a:t>
            </a:r>
            <a:r>
              <a:rPr lang="en-US" sz="2000" b="0" dirty="0">
                <a:latin typeface="+mj-lt"/>
                <a:cs typeface="Arial" charset="0"/>
              </a:rPr>
              <a:t>(9 of 9)</a:t>
            </a:r>
            <a:endParaRPr lang="en-US" b="0" dirty="0">
              <a:latin typeface="+mj-lt"/>
            </a:endParaRPr>
          </a:p>
        </p:txBody>
      </p:sp>
      <p:sp>
        <p:nvSpPr>
          <p:cNvPr id="3" name="Content Placeholder 2"/>
          <p:cNvSpPr>
            <a:spLocks noGrp="1"/>
          </p:cNvSpPr>
          <p:nvPr>
            <p:ph idx="1"/>
          </p:nvPr>
        </p:nvSpPr>
        <p:spPr/>
        <p:txBody>
          <a:bodyPr/>
          <a:lstStyle/>
          <a:p>
            <a:pPr marL="256032" indent="-256032">
              <a:buSzPct val="100000"/>
            </a:pPr>
            <a:r>
              <a:rPr lang="en-US" sz="2400" dirty="0">
                <a:cs typeface="Arial" charset="0"/>
              </a:rPr>
              <a:t>Culture as a Liability</a:t>
            </a:r>
          </a:p>
          <a:p>
            <a:pPr marL="740664" lvl="1"/>
            <a:r>
              <a:rPr lang="en-US" sz="2400" b="1" dirty="0">
                <a:cs typeface="Arial" charset="0"/>
              </a:rPr>
              <a:t>Institutionalization</a:t>
            </a:r>
          </a:p>
          <a:p>
            <a:pPr marL="740664" lvl="1"/>
            <a:r>
              <a:rPr lang="en-US" sz="2400" dirty="0">
                <a:cs typeface="Arial" charset="0"/>
              </a:rPr>
              <a:t>Barriers to Change</a:t>
            </a:r>
          </a:p>
          <a:p>
            <a:pPr marL="740664" lvl="1"/>
            <a:r>
              <a:rPr lang="en-US" sz="2400" dirty="0">
                <a:cs typeface="Arial" charset="0"/>
              </a:rPr>
              <a:t>Barriers to Diversity</a:t>
            </a:r>
          </a:p>
          <a:p>
            <a:pPr marL="740664" lvl="1"/>
            <a:r>
              <a:rPr lang="en-US" sz="2400" dirty="0">
                <a:cs typeface="Arial" charset="0"/>
              </a:rPr>
              <a:t>Toxicity and Dysfunctions</a:t>
            </a:r>
          </a:p>
          <a:p>
            <a:pPr marL="740664" lvl="1"/>
            <a:r>
              <a:rPr lang="en-US" sz="2400" dirty="0">
                <a:cs typeface="Arial" charset="0"/>
              </a:rPr>
              <a:t>Barriers to Acquisitions and Mergers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Creating and Sustaining Culture </a:t>
            </a:r>
            <a:r>
              <a:rPr lang="en-US" sz="2000" b="0" dirty="0">
                <a:latin typeface="+mj-lt"/>
              </a:rPr>
              <a:t>(1 of 6)</a:t>
            </a:r>
            <a:endParaRPr lang="en-US" b="0" dirty="0">
              <a:latin typeface="+mj-lt"/>
            </a:endParaRPr>
          </a:p>
        </p:txBody>
      </p:sp>
      <p:sp>
        <p:nvSpPr>
          <p:cNvPr id="3" name="Content Placeholder 2"/>
          <p:cNvSpPr>
            <a:spLocks noGrp="1"/>
          </p:cNvSpPr>
          <p:nvPr>
            <p:ph idx="1"/>
          </p:nvPr>
        </p:nvSpPr>
        <p:spPr>
          <a:xfrm>
            <a:off x="457200" y="1600200"/>
            <a:ext cx="8382000" cy="4525963"/>
          </a:xfrm>
        </p:spPr>
        <p:txBody>
          <a:bodyPr/>
          <a:lstStyle/>
          <a:p>
            <a:pPr marL="256032" indent="-256032">
              <a:buSzPct val="100000"/>
            </a:pPr>
            <a:r>
              <a:rPr lang="en-US" sz="2400" dirty="0">
                <a:cs typeface="Arial" charset="0"/>
              </a:rPr>
              <a:t>How a Culture Begins</a:t>
            </a:r>
          </a:p>
          <a:p>
            <a:pPr marL="740664" lvl="1"/>
            <a:r>
              <a:rPr lang="en-US" sz="2400" dirty="0">
                <a:cs typeface="Arial" charset="0"/>
              </a:rPr>
              <a:t>Ultimate source of an organization’s culture is its founders.</a:t>
            </a:r>
          </a:p>
          <a:p>
            <a:pPr marL="740664" lvl="1"/>
            <a:r>
              <a:rPr lang="en-US" sz="2400" dirty="0">
                <a:cs typeface="Arial" charset="0"/>
              </a:rPr>
              <a:t>Founders have the vision of what the organization should be.</a:t>
            </a:r>
          </a:p>
          <a:p>
            <a:pPr marL="740664" lvl="1"/>
            <a:r>
              <a:rPr lang="en-US" sz="2400" dirty="0">
                <a:cs typeface="Arial" charset="0"/>
              </a:rPr>
              <a:t>New organizations are typically small, which facilitates the founders’ imparting of their vision on all organizational members.</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Creating and Sustaining Culture </a:t>
            </a:r>
            <a:r>
              <a:rPr lang="en-US" sz="2000" b="0" dirty="0">
                <a:latin typeface="+mj-lt"/>
              </a:rPr>
              <a:t>(2 of 6)</a:t>
            </a:r>
            <a:endParaRPr lang="en-US" b="0" dirty="0">
              <a:latin typeface="+mj-lt"/>
            </a:endParaRPr>
          </a:p>
        </p:txBody>
      </p:sp>
      <p:sp>
        <p:nvSpPr>
          <p:cNvPr id="3" name="Content Placeholder 2"/>
          <p:cNvSpPr>
            <a:spLocks noGrp="1"/>
          </p:cNvSpPr>
          <p:nvPr>
            <p:ph idx="1"/>
          </p:nvPr>
        </p:nvSpPr>
        <p:spPr/>
        <p:txBody>
          <a:bodyPr/>
          <a:lstStyle/>
          <a:p>
            <a:pPr marL="256032" indent="-256032">
              <a:buSzPct val="100000"/>
            </a:pPr>
            <a:r>
              <a:rPr lang="en-US" sz="2400" dirty="0">
                <a:cs typeface="Arial" charset="0"/>
              </a:rPr>
              <a:t>Culture creation occurs in three ways:</a:t>
            </a:r>
          </a:p>
          <a:p>
            <a:pPr marL="740664" lvl="1"/>
            <a:r>
              <a:rPr lang="en-US" sz="2400" dirty="0">
                <a:cs typeface="Arial" charset="0"/>
              </a:rPr>
              <a:t>Founders hire employees who think and feel the way they do.</a:t>
            </a:r>
          </a:p>
          <a:p>
            <a:pPr marL="740664" lvl="1"/>
            <a:r>
              <a:rPr lang="en-US" sz="2400" dirty="0">
                <a:cs typeface="Arial" charset="0"/>
              </a:rPr>
              <a:t>Employees are indoctrinated and socialized into the founders’ way of thinking.</a:t>
            </a:r>
          </a:p>
          <a:p>
            <a:pPr marL="740664" lvl="1"/>
            <a:r>
              <a:rPr lang="en-US" sz="2400" dirty="0">
                <a:cs typeface="Arial" charset="0"/>
              </a:rPr>
              <a:t>Founders’ own behavior encourages employees to identify with them and internalize their beliefs, values, and assumptions.</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Learning Objectives</a:t>
            </a:r>
            <a:endParaRPr lang="en-IN" sz="2000" b="0" dirty="0">
              <a:latin typeface="+mj-lt"/>
            </a:endParaRPr>
          </a:p>
        </p:txBody>
      </p:sp>
      <p:sp>
        <p:nvSpPr>
          <p:cNvPr id="3" name="Content Placeholder 2"/>
          <p:cNvSpPr>
            <a:spLocks noGrp="1"/>
          </p:cNvSpPr>
          <p:nvPr>
            <p:ph idx="1"/>
          </p:nvPr>
        </p:nvSpPr>
        <p:spPr>
          <a:xfrm>
            <a:off x="457200" y="1600200"/>
            <a:ext cx="8382000" cy="4419600"/>
          </a:xfrm>
        </p:spPr>
        <p:txBody>
          <a:bodyPr/>
          <a:lstStyle/>
          <a:p>
            <a:pPr marL="640080" lvl="0" indent="-640080">
              <a:buClr>
                <a:schemeClr val="bg2"/>
              </a:buClr>
              <a:buSzPct val="100000"/>
              <a:buNone/>
            </a:pPr>
            <a:r>
              <a:rPr lang="en-US" sz="2200" b="1" dirty="0">
                <a:solidFill>
                  <a:srgbClr val="007FA3"/>
                </a:solidFill>
              </a:rPr>
              <a:t>16.1</a:t>
            </a:r>
            <a:r>
              <a:rPr lang="en-US" sz="2200" dirty="0"/>
              <a:t> Describe the common characteristics of organizational culture.</a:t>
            </a:r>
          </a:p>
          <a:p>
            <a:pPr marL="640080" lvl="0" indent="-640080">
              <a:buClr>
                <a:schemeClr val="bg2"/>
              </a:buClr>
              <a:buSzPct val="100000"/>
              <a:buNone/>
            </a:pPr>
            <a:r>
              <a:rPr lang="en-US" sz="2200" b="1" dirty="0">
                <a:solidFill>
                  <a:srgbClr val="007FA3"/>
                </a:solidFill>
              </a:rPr>
              <a:t>16.2 </a:t>
            </a:r>
            <a:r>
              <a:rPr lang="en-US" sz="2200" dirty="0"/>
              <a:t>Compare the functional and dysfunctional effects of organizational culture on people and the organization.</a:t>
            </a:r>
          </a:p>
          <a:p>
            <a:pPr marL="640080" lvl="0" indent="-640080">
              <a:buClr>
                <a:schemeClr val="bg2"/>
              </a:buClr>
              <a:buSzPct val="100000"/>
              <a:buNone/>
            </a:pPr>
            <a:r>
              <a:rPr lang="en-US" sz="2200" b="1" dirty="0">
                <a:solidFill>
                  <a:srgbClr val="007FA3"/>
                </a:solidFill>
              </a:rPr>
              <a:t>16.3 </a:t>
            </a:r>
            <a:r>
              <a:rPr lang="en-US" sz="2200" dirty="0"/>
              <a:t>Identify the factors that create and sustain an organization’s culture.</a:t>
            </a:r>
          </a:p>
          <a:p>
            <a:pPr marL="640080" lvl="0" indent="-640080">
              <a:buClr>
                <a:schemeClr val="bg2"/>
              </a:buClr>
              <a:buSzPct val="100000"/>
              <a:buNone/>
            </a:pPr>
            <a:r>
              <a:rPr lang="en-US" sz="2200" b="1" dirty="0">
                <a:solidFill>
                  <a:srgbClr val="007FA3"/>
                </a:solidFill>
              </a:rPr>
              <a:t>16.4 </a:t>
            </a:r>
            <a:r>
              <a:rPr lang="en-US" sz="2200" dirty="0"/>
              <a:t>Show how culture is transmitted to employees.</a:t>
            </a:r>
          </a:p>
          <a:p>
            <a:pPr marL="640080" lvl="0" indent="-640080">
              <a:buClr>
                <a:schemeClr val="bg2"/>
              </a:buClr>
              <a:buSzPct val="100000"/>
              <a:buNone/>
            </a:pPr>
            <a:r>
              <a:rPr lang="en-US" sz="2200" b="1" dirty="0">
                <a:solidFill>
                  <a:srgbClr val="007FA3"/>
                </a:solidFill>
              </a:rPr>
              <a:t>16.5 </a:t>
            </a:r>
            <a:r>
              <a:rPr lang="en-US" sz="2200" dirty="0"/>
              <a:t>Describe the similarities and differences in creating an ethical culture, a positive culture, and a spiritual culture.</a:t>
            </a:r>
          </a:p>
          <a:p>
            <a:pPr marL="640080" lvl="0" indent="-640080">
              <a:buClr>
                <a:schemeClr val="bg2"/>
              </a:buClr>
              <a:buSzPct val="100000"/>
              <a:buNone/>
            </a:pPr>
            <a:r>
              <a:rPr lang="en-US" sz="2200" b="1" dirty="0">
                <a:solidFill>
                  <a:srgbClr val="007FA3"/>
                </a:solidFill>
              </a:rPr>
              <a:t>16.6 </a:t>
            </a:r>
            <a:r>
              <a:rPr lang="en-US" sz="2200" dirty="0"/>
              <a:t>Show how national culture can affect the way organizational culture is transported to another country.</a:t>
            </a:r>
          </a:p>
        </p:txBody>
      </p:sp>
    </p:spTree>
    <p:extLst>
      <p:ext uri="{BB962C8B-B14F-4D97-AF65-F5344CB8AC3E}">
        <p14:creationId xmlns="" xmlns:p14="http://schemas.microsoft.com/office/powerpoint/2010/main" val="392597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Creating and Sustaining Culture</a:t>
            </a:r>
            <a:r>
              <a:rPr lang="en-US" sz="3600" b="0" dirty="0">
                <a:latin typeface="+mj-lt"/>
              </a:rPr>
              <a:t> </a:t>
            </a:r>
            <a:r>
              <a:rPr lang="en-US" sz="2000" b="0" dirty="0">
                <a:latin typeface="+mj-lt"/>
              </a:rPr>
              <a:t>(3 of 6)</a:t>
            </a:r>
            <a:endParaRPr lang="en-US" b="0" dirty="0">
              <a:latin typeface="+mj-lt"/>
            </a:endParaRPr>
          </a:p>
        </p:txBody>
      </p:sp>
      <p:sp>
        <p:nvSpPr>
          <p:cNvPr id="3" name="Content Placeholder 2"/>
          <p:cNvSpPr>
            <a:spLocks noGrp="1"/>
          </p:cNvSpPr>
          <p:nvPr>
            <p:ph idx="1"/>
          </p:nvPr>
        </p:nvSpPr>
        <p:spPr/>
        <p:txBody>
          <a:bodyPr/>
          <a:lstStyle/>
          <a:p>
            <a:pPr marL="256032" indent="-256032">
              <a:buSzPct val="100000"/>
            </a:pPr>
            <a:r>
              <a:rPr lang="en-US" sz="2400" dirty="0">
                <a:cs typeface="Arial" charset="0"/>
              </a:rPr>
              <a:t>Keeping a Culture Alive</a:t>
            </a:r>
          </a:p>
          <a:p>
            <a:pPr marL="740664" lvl="1"/>
            <a:r>
              <a:rPr lang="en-US" sz="2400" dirty="0">
                <a:cs typeface="Arial" charset="0"/>
              </a:rPr>
              <a:t>Selection</a:t>
            </a:r>
          </a:p>
          <a:p>
            <a:pPr lvl="2"/>
            <a:r>
              <a:rPr lang="en-US" sz="2400" dirty="0">
                <a:cs typeface="Arial" charset="0"/>
              </a:rPr>
              <a:t>Identify and hire individuals with the knowledge, skills, and abilities to perform successfully.</a:t>
            </a:r>
          </a:p>
          <a:p>
            <a:pPr lvl="2"/>
            <a:r>
              <a:rPr lang="en-US" sz="2400" dirty="0">
                <a:cs typeface="Arial" charset="0"/>
              </a:rPr>
              <a:t>Two-way street.</a:t>
            </a:r>
          </a:p>
          <a:p>
            <a:pPr marL="740664" lvl="1"/>
            <a:r>
              <a:rPr lang="en-US" sz="2400" dirty="0">
                <a:cs typeface="Arial" charset="0"/>
              </a:rPr>
              <a:t>Top Management</a:t>
            </a:r>
          </a:p>
          <a:p>
            <a:pPr lvl="2"/>
            <a:r>
              <a:rPr lang="en-US" sz="2400" dirty="0">
                <a:cs typeface="Arial" charset="0"/>
              </a:rPr>
              <a:t>Establish norms of behavior.</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Creating and Sustaining Culture </a:t>
            </a:r>
            <a:r>
              <a:rPr lang="en-US" sz="2000" b="0" dirty="0">
                <a:latin typeface="+mj-lt"/>
              </a:rPr>
              <a:t>(4 of 6)</a:t>
            </a:r>
            <a:endParaRPr lang="en-US" b="0" dirty="0">
              <a:latin typeface="+mj-lt"/>
            </a:endParaRPr>
          </a:p>
        </p:txBody>
      </p:sp>
      <p:sp>
        <p:nvSpPr>
          <p:cNvPr id="3" name="Content Placeholder 2"/>
          <p:cNvSpPr>
            <a:spLocks noGrp="1"/>
          </p:cNvSpPr>
          <p:nvPr>
            <p:ph idx="1"/>
          </p:nvPr>
        </p:nvSpPr>
        <p:spPr>
          <a:xfrm>
            <a:off x="457200" y="1600201"/>
            <a:ext cx="8229600" cy="381000"/>
          </a:xfrm>
        </p:spPr>
        <p:txBody>
          <a:bodyPr/>
          <a:lstStyle/>
          <a:p>
            <a:pPr marL="0" indent="0">
              <a:buNone/>
            </a:pPr>
            <a:r>
              <a:rPr lang="en-IN" sz="2400" b="1" dirty="0" smtClean="0"/>
              <a:t>Exhibit </a:t>
            </a:r>
            <a:r>
              <a:rPr lang="en-IN" sz="2400" b="1" dirty="0"/>
              <a:t>16-2</a:t>
            </a:r>
            <a:r>
              <a:rPr lang="en-IN" sz="2400" dirty="0"/>
              <a:t> A Socialization </a:t>
            </a:r>
            <a:r>
              <a:rPr lang="en-IN" sz="2400" dirty="0" smtClean="0"/>
              <a:t>Model</a:t>
            </a:r>
            <a:endParaRPr lang="en-IN" sz="2400" dirty="0"/>
          </a:p>
        </p:txBody>
      </p:sp>
      <p:pic>
        <p:nvPicPr>
          <p:cNvPr id="4" name="Picture 3" descr="An illustration shows a socialization model.&#10;The model has two parts : &quot;Socialization Process&quot; and &quot;Outcomes&quot;. The Socialization process shows three steps, each pointing to the next: Prearrival,  Encounter,  Metamorphosis.&#10;The Socialization process points to three outcomes which are labelled as:&#10;Productivity&#10;Commitment&#10;Turnove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99666" y="2522937"/>
            <a:ext cx="8544668" cy="250626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Creating and Sustaining Culture </a:t>
            </a:r>
            <a:r>
              <a:rPr lang="en-US" sz="2000" b="0" dirty="0">
                <a:latin typeface="+mj-lt"/>
              </a:rPr>
              <a:t>(5 of 6)</a:t>
            </a:r>
            <a:endParaRPr lang="en-US" b="0" dirty="0">
              <a:latin typeface="+mj-lt"/>
            </a:endParaRPr>
          </a:p>
        </p:txBody>
      </p:sp>
      <p:sp>
        <p:nvSpPr>
          <p:cNvPr id="3" name="Content Placeholder 2"/>
          <p:cNvSpPr>
            <a:spLocks noGrp="1"/>
          </p:cNvSpPr>
          <p:nvPr>
            <p:ph idx="1"/>
          </p:nvPr>
        </p:nvSpPr>
        <p:spPr>
          <a:xfrm>
            <a:off x="457200" y="1600200"/>
            <a:ext cx="8229600" cy="380999"/>
          </a:xfrm>
        </p:spPr>
        <p:txBody>
          <a:bodyPr/>
          <a:lstStyle/>
          <a:p>
            <a:pPr marL="0" indent="0">
              <a:buNone/>
            </a:pPr>
            <a:r>
              <a:rPr lang="en-IN" sz="2400" b="1" dirty="0" smtClean="0"/>
              <a:t>OB </a:t>
            </a:r>
            <a:r>
              <a:rPr lang="en-IN" sz="2400" b="1" dirty="0"/>
              <a:t>POLL</a:t>
            </a:r>
            <a:r>
              <a:rPr lang="en-IN" sz="2400" dirty="0"/>
              <a:t> Job Is Not as Good as </a:t>
            </a:r>
            <a:r>
              <a:rPr lang="en-IN" sz="2400" dirty="0" smtClean="0"/>
              <a:t>Advertised</a:t>
            </a:r>
            <a:endParaRPr lang="en-IN" dirty="0"/>
          </a:p>
        </p:txBody>
      </p:sp>
      <p:pic>
        <p:nvPicPr>
          <p:cNvPr id="4" name="Picture 3" descr="A graph shows OB poll stating the reasons  a job is not as good as advertised. &#10;The reasons are as follows: &#10;Employee morale: 40 percent&#10;Work hours: 37 percent&#10;Supervisor's personality: 36 percent&#10;Career advancement opportunities: 27 percent&#10;Salary: 22 percent."/>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0894" y="2162175"/>
            <a:ext cx="8202212" cy="404996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Creating and Sustaining Culture </a:t>
            </a:r>
            <a:r>
              <a:rPr lang="en-US" sz="2000" b="0" dirty="0">
                <a:latin typeface="+mj-lt"/>
              </a:rPr>
              <a:t>(6 of 6)</a:t>
            </a:r>
            <a:endParaRPr lang="en-US" b="0" dirty="0">
              <a:latin typeface="+mj-lt"/>
            </a:endParaRPr>
          </a:p>
        </p:txBody>
      </p:sp>
      <p:sp>
        <p:nvSpPr>
          <p:cNvPr id="3" name="Content Placeholder 2"/>
          <p:cNvSpPr>
            <a:spLocks noGrp="1"/>
          </p:cNvSpPr>
          <p:nvPr>
            <p:ph idx="1"/>
          </p:nvPr>
        </p:nvSpPr>
        <p:spPr>
          <a:xfrm>
            <a:off x="457200" y="1600201"/>
            <a:ext cx="8229600" cy="380999"/>
          </a:xfrm>
        </p:spPr>
        <p:txBody>
          <a:bodyPr/>
          <a:lstStyle/>
          <a:p>
            <a:pPr marL="0" indent="0">
              <a:buNone/>
            </a:pPr>
            <a:r>
              <a:rPr lang="en-IN" sz="2400" b="1" dirty="0" smtClean="0"/>
              <a:t>Exhibit </a:t>
            </a:r>
            <a:r>
              <a:rPr lang="en-IN" sz="2400" b="1" dirty="0"/>
              <a:t>16-4</a:t>
            </a:r>
            <a:r>
              <a:rPr lang="en-IN" sz="2400" dirty="0"/>
              <a:t> How Organizational Cultures </a:t>
            </a:r>
            <a:r>
              <a:rPr lang="en-IN" sz="2400" dirty="0" smtClean="0"/>
              <a:t>Form</a:t>
            </a:r>
            <a:endParaRPr lang="en-IN" sz="2400" dirty="0"/>
          </a:p>
        </p:txBody>
      </p:sp>
      <p:pic>
        <p:nvPicPr>
          <p:cNvPr id="4" name="Picture 3" descr="An illustration shows How an organization's cultures form.&#10;the flowchart starts with the Philosophy of organization's founders,  which points to Selection Criteria. The selection criteria  points to two more components:  Top Management and Socialization. An arrow also points from the Top management to Socialization. Finally, Top management and Socialization together lead to last step Organizational culture."/>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2132" y="2896091"/>
            <a:ext cx="8479737" cy="2285509"/>
          </a:xfrm>
          <a:prstGeom prst="rect">
            <a:avLst/>
          </a:prstGeom>
        </p:spPr>
      </p:pic>
    </p:spTree>
    <p:extLst>
      <p:ext uri="{BB962C8B-B14F-4D97-AF65-F5344CB8AC3E}">
        <p14:creationId xmlns="" xmlns:p14="http://schemas.microsoft.com/office/powerpoint/2010/main" val="1920614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696200" cy="1097280"/>
          </a:xfrm>
        </p:spPr>
        <p:txBody>
          <a:bodyPr/>
          <a:lstStyle/>
          <a:p>
            <a:r>
              <a:rPr lang="en-US" sz="3600" dirty="0">
                <a:latin typeface="+mj-lt"/>
              </a:rPr>
              <a:t>Show How Culture is Transmitted to Employees</a:t>
            </a:r>
            <a:endParaRPr lang="en-US" dirty="0">
              <a:latin typeface="+mj-lt"/>
            </a:endParaRPr>
          </a:p>
        </p:txBody>
      </p:sp>
      <p:sp>
        <p:nvSpPr>
          <p:cNvPr id="3" name="Content Placeholder 2"/>
          <p:cNvSpPr>
            <a:spLocks noGrp="1"/>
          </p:cNvSpPr>
          <p:nvPr>
            <p:ph idx="1"/>
          </p:nvPr>
        </p:nvSpPr>
        <p:spPr/>
        <p:txBody>
          <a:bodyPr/>
          <a:lstStyle/>
          <a:p>
            <a:pPr marL="256032" indent="-256032">
              <a:buSzPct val="100000"/>
            </a:pPr>
            <a:r>
              <a:rPr lang="en-US" sz="2400" dirty="0"/>
              <a:t>How Employees Learn Culture</a:t>
            </a:r>
          </a:p>
          <a:p>
            <a:pPr marL="740664" lvl="1"/>
            <a:r>
              <a:rPr lang="en-US" sz="2400" dirty="0"/>
              <a:t>Culture is transmitted to employees through:</a:t>
            </a:r>
          </a:p>
          <a:p>
            <a:pPr lvl="2">
              <a:buClr>
                <a:schemeClr val="bg2"/>
              </a:buClr>
            </a:pPr>
            <a:r>
              <a:rPr lang="en-US" sz="2400" dirty="0"/>
              <a:t>Stories</a:t>
            </a:r>
          </a:p>
          <a:p>
            <a:pPr lvl="2">
              <a:buClr>
                <a:schemeClr val="bg2"/>
              </a:buClr>
            </a:pPr>
            <a:r>
              <a:rPr lang="en-US" sz="2400" b="1" dirty="0"/>
              <a:t>Rituals</a:t>
            </a:r>
            <a:endParaRPr lang="en-US" sz="2400" dirty="0"/>
          </a:p>
          <a:p>
            <a:pPr lvl="2">
              <a:buClr>
                <a:schemeClr val="bg2"/>
              </a:buClr>
            </a:pPr>
            <a:r>
              <a:rPr lang="en-US" sz="2400" dirty="0"/>
              <a:t>Symbols</a:t>
            </a:r>
          </a:p>
          <a:p>
            <a:pPr lvl="3">
              <a:buClr>
                <a:schemeClr val="bg2"/>
              </a:buClr>
            </a:pPr>
            <a:r>
              <a:rPr lang="en-US" sz="2400" b="1" dirty="0">
                <a:cs typeface="Arial" panose="020B0604020202020204" pitchFamily="34" charset="0"/>
              </a:rPr>
              <a:t>Material symbols</a:t>
            </a:r>
          </a:p>
          <a:p>
            <a:pPr lvl="2">
              <a:buClr>
                <a:schemeClr val="bg2"/>
              </a:buClr>
            </a:pPr>
            <a:r>
              <a:rPr lang="en-US" sz="2400" dirty="0"/>
              <a:t>Language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077200" cy="1097280"/>
          </a:xfrm>
        </p:spPr>
        <p:txBody>
          <a:bodyPr/>
          <a:lstStyle/>
          <a:p>
            <a:r>
              <a:rPr lang="en-US" dirty="0">
                <a:latin typeface="+mj-lt"/>
              </a:rPr>
              <a:t>Influencing an Organizational Culture </a:t>
            </a:r>
            <a:r>
              <a:rPr lang="en-US" sz="2000" b="0" dirty="0"/>
              <a:t>(1 of 5)</a:t>
            </a:r>
          </a:p>
        </p:txBody>
      </p:sp>
      <p:sp>
        <p:nvSpPr>
          <p:cNvPr id="3" name="Content Placeholder 2"/>
          <p:cNvSpPr>
            <a:spLocks noGrp="1"/>
          </p:cNvSpPr>
          <p:nvPr>
            <p:ph idx="1"/>
          </p:nvPr>
        </p:nvSpPr>
        <p:spPr/>
        <p:txBody>
          <a:bodyPr/>
          <a:lstStyle/>
          <a:p>
            <a:pPr>
              <a:buSzPct val="100000"/>
            </a:pPr>
            <a:r>
              <a:rPr lang="en-US" sz="2400" dirty="0">
                <a:cs typeface="Arial" charset="0"/>
              </a:rPr>
              <a:t>How can management create a more ethical culture? </a:t>
            </a:r>
          </a:p>
          <a:p>
            <a:pPr marL="740664" lvl="1"/>
            <a:r>
              <a:rPr lang="en-US" sz="2400" dirty="0">
                <a:cs typeface="Arial" charset="0"/>
              </a:rPr>
              <a:t>Be a visible role model.</a:t>
            </a:r>
          </a:p>
          <a:p>
            <a:pPr marL="740664" lvl="1"/>
            <a:r>
              <a:rPr lang="en-US" sz="2400" dirty="0">
                <a:cs typeface="Arial" charset="0"/>
              </a:rPr>
              <a:t>Communicate ethical expectations.</a:t>
            </a:r>
          </a:p>
          <a:p>
            <a:pPr marL="740664" lvl="1"/>
            <a:r>
              <a:rPr lang="en-US" sz="2400" dirty="0">
                <a:cs typeface="Arial" charset="0"/>
              </a:rPr>
              <a:t>Provide ethics training.</a:t>
            </a:r>
          </a:p>
          <a:p>
            <a:pPr marL="740664" lvl="1"/>
            <a:r>
              <a:rPr lang="en-US" sz="2400" dirty="0">
                <a:cs typeface="Arial" charset="0"/>
              </a:rPr>
              <a:t>Visibly reward ethical acts and punish unethical ones.</a:t>
            </a:r>
          </a:p>
          <a:p>
            <a:pPr marL="740664" lvl="1"/>
            <a:r>
              <a:rPr lang="en-US" sz="2400" dirty="0">
                <a:cs typeface="Arial" charset="0"/>
              </a:rPr>
              <a:t>Provide protective mechanisms.</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924800" cy="1097280"/>
          </a:xfrm>
        </p:spPr>
        <p:txBody>
          <a:bodyPr/>
          <a:lstStyle/>
          <a:p>
            <a:r>
              <a:rPr lang="en-US" dirty="0">
                <a:latin typeface="+mj-lt"/>
              </a:rPr>
              <a:t>Influencing an Organizational Culture </a:t>
            </a:r>
            <a:r>
              <a:rPr lang="en-US" sz="2000" b="0" dirty="0">
                <a:latin typeface="+mj-lt"/>
              </a:rPr>
              <a:t>(2 of 5)</a:t>
            </a:r>
          </a:p>
        </p:txBody>
      </p:sp>
      <p:sp>
        <p:nvSpPr>
          <p:cNvPr id="3" name="Content Placeholder 2"/>
          <p:cNvSpPr>
            <a:spLocks noGrp="1"/>
          </p:cNvSpPr>
          <p:nvPr>
            <p:ph idx="1"/>
          </p:nvPr>
        </p:nvSpPr>
        <p:spPr/>
        <p:txBody>
          <a:bodyPr/>
          <a:lstStyle/>
          <a:p>
            <a:pPr marL="256032" indent="-256032">
              <a:buSzPct val="100000"/>
            </a:pPr>
            <a:r>
              <a:rPr lang="en-US" sz="2400" dirty="0">
                <a:cs typeface="Arial" charset="0"/>
              </a:rPr>
              <a:t>There is a trend today for organizations to attempt to create a </a:t>
            </a:r>
            <a:r>
              <a:rPr lang="en-US" sz="2400" b="1" dirty="0">
                <a:cs typeface="Arial" charset="0"/>
              </a:rPr>
              <a:t>positive organizational culture</a:t>
            </a:r>
            <a:r>
              <a:rPr lang="en-US" sz="2400" dirty="0">
                <a:cs typeface="Arial" charset="0"/>
              </a:rPr>
              <a:t>:</a:t>
            </a:r>
          </a:p>
          <a:p>
            <a:pPr marL="740664" lvl="1"/>
            <a:r>
              <a:rPr lang="en-US" sz="2400" dirty="0">
                <a:cs typeface="Arial" charset="0"/>
              </a:rPr>
              <a:t>Emphasizes building on employee strengths.</a:t>
            </a:r>
          </a:p>
          <a:p>
            <a:pPr marL="740664" lvl="1"/>
            <a:r>
              <a:rPr lang="en-US" sz="2400" dirty="0">
                <a:cs typeface="Arial" charset="0"/>
              </a:rPr>
              <a:t>Rewards more than it punishes.</a:t>
            </a:r>
          </a:p>
          <a:p>
            <a:pPr marL="740664" lvl="1"/>
            <a:r>
              <a:rPr lang="en-US" sz="2400" dirty="0">
                <a:cs typeface="Arial" charset="0"/>
              </a:rPr>
              <a:t>Emphasizes individual vitality growth.</a:t>
            </a:r>
          </a:p>
          <a:p>
            <a:pPr marL="256032" indent="-256032">
              <a:buSzPct val="100000"/>
            </a:pPr>
            <a:r>
              <a:rPr lang="en-US" sz="2400" dirty="0">
                <a:cs typeface="Arial" charset="0"/>
              </a:rPr>
              <a:t>Positive culture is not a cure-all.</a:t>
            </a: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077200" cy="1097280"/>
          </a:xfrm>
        </p:spPr>
        <p:txBody>
          <a:bodyPr/>
          <a:lstStyle/>
          <a:p>
            <a:r>
              <a:rPr lang="en-US" sz="3600" dirty="0">
                <a:latin typeface="+mj-lt"/>
              </a:rPr>
              <a:t>Influencing an Organizational Culture </a:t>
            </a:r>
            <a:r>
              <a:rPr lang="en-US" sz="2000" b="0" dirty="0">
                <a:latin typeface="+mj-lt"/>
              </a:rPr>
              <a:t>(3 of 5)</a:t>
            </a:r>
          </a:p>
        </p:txBody>
      </p:sp>
      <p:sp>
        <p:nvSpPr>
          <p:cNvPr id="3" name="Content Placeholder 2"/>
          <p:cNvSpPr>
            <a:spLocks noGrp="1"/>
          </p:cNvSpPr>
          <p:nvPr>
            <p:ph idx="1"/>
          </p:nvPr>
        </p:nvSpPr>
        <p:spPr/>
        <p:txBody>
          <a:bodyPr/>
          <a:lstStyle/>
          <a:p>
            <a:pPr marL="256032" indent="-256032">
              <a:buSzPct val="100000"/>
            </a:pPr>
            <a:r>
              <a:rPr lang="en-US" sz="2400" dirty="0">
                <a:cs typeface="Arial" charset="0"/>
              </a:rPr>
              <a:t>What Is Spirituality?</a:t>
            </a:r>
          </a:p>
          <a:p>
            <a:pPr marL="740664" lvl="1" indent="-282575"/>
            <a:r>
              <a:rPr lang="en-US" sz="2400" dirty="0">
                <a:cs typeface="Arial" charset="0"/>
              </a:rPr>
              <a:t>Workplace spirituality is not about organized religious practices.</a:t>
            </a:r>
          </a:p>
          <a:p>
            <a:pPr lvl="2"/>
            <a:r>
              <a:rPr lang="en-US" sz="2400" dirty="0">
                <a:cs typeface="Arial" charset="0"/>
              </a:rPr>
              <a:t> It is not about God or theology.</a:t>
            </a:r>
          </a:p>
          <a:p>
            <a:pPr marL="740664" lvl="1" indent="-282575"/>
            <a:r>
              <a:rPr lang="en-US" sz="2400" b="1" dirty="0">
                <a:cs typeface="Arial" charset="0"/>
              </a:rPr>
              <a:t>Workplace spirituality </a:t>
            </a:r>
            <a:r>
              <a:rPr lang="en-US" sz="2400" dirty="0">
                <a:cs typeface="Arial" charset="0"/>
              </a:rPr>
              <a:t>recognizes that people have an inner life that nourishes and is nourished by meaningful work that takes place in the context of community.</a:t>
            </a:r>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077200" cy="1097280"/>
          </a:xfrm>
        </p:spPr>
        <p:txBody>
          <a:bodyPr/>
          <a:lstStyle/>
          <a:p>
            <a:r>
              <a:rPr lang="en-US" sz="3600" dirty="0">
                <a:latin typeface="+mj-lt"/>
              </a:rPr>
              <a:t>Influencing an Organizational Culture </a:t>
            </a:r>
            <a:r>
              <a:rPr lang="en-US" sz="2000" b="0" dirty="0">
                <a:latin typeface="+mj-lt"/>
              </a:rPr>
              <a:t>(4 of 5)</a:t>
            </a:r>
          </a:p>
        </p:txBody>
      </p:sp>
      <p:sp>
        <p:nvSpPr>
          <p:cNvPr id="3" name="Content Placeholder 2"/>
          <p:cNvSpPr>
            <a:spLocks noGrp="1"/>
          </p:cNvSpPr>
          <p:nvPr>
            <p:ph idx="1"/>
          </p:nvPr>
        </p:nvSpPr>
        <p:spPr>
          <a:xfrm>
            <a:off x="457200" y="1600201"/>
            <a:ext cx="8077200" cy="762000"/>
          </a:xfrm>
        </p:spPr>
        <p:txBody>
          <a:bodyPr/>
          <a:lstStyle/>
          <a:p>
            <a:pPr marL="0" indent="0">
              <a:buNone/>
            </a:pPr>
            <a:r>
              <a:rPr lang="en-US" sz="2400" b="1" dirty="0" smtClean="0"/>
              <a:t>Exhibit </a:t>
            </a:r>
            <a:r>
              <a:rPr lang="en-US" sz="2400" b="1" dirty="0"/>
              <a:t>16-5</a:t>
            </a:r>
            <a:r>
              <a:rPr lang="en-US" sz="2400" dirty="0"/>
              <a:t> Reasons for the Growing Interest in </a:t>
            </a:r>
            <a:r>
              <a:rPr lang="en-US" sz="2400" dirty="0" smtClean="0"/>
              <a:t>Spirituality</a:t>
            </a:r>
            <a:endParaRPr lang="en-US" sz="2400" dirty="0"/>
          </a:p>
        </p:txBody>
      </p:sp>
      <p:graphicFrame>
        <p:nvGraphicFramePr>
          <p:cNvPr id="4" name="Table 3"/>
          <p:cNvGraphicFramePr>
            <a:graphicFrameLocks noGrp="1"/>
          </p:cNvGraphicFramePr>
          <p:nvPr>
            <p:extLst>
              <p:ext uri="{D42A27DB-BD31-4B8C-83A1-F6EECF244321}">
                <p14:modId xmlns="" xmlns:p14="http://schemas.microsoft.com/office/powerpoint/2010/main" val="3700217909"/>
              </p:ext>
            </p:extLst>
          </p:nvPr>
        </p:nvGraphicFramePr>
        <p:xfrm>
          <a:off x="457200" y="2600960"/>
          <a:ext cx="8229600" cy="3418840"/>
        </p:xfrm>
        <a:graphic>
          <a:graphicData uri="http://schemas.openxmlformats.org/drawingml/2006/table">
            <a:tbl>
              <a:tblPr firstRow="1" bandRow="1">
                <a:tableStyleId>{2D5ABB26-0587-4C30-8999-92F81FD0307C}</a:tableStyleId>
              </a:tblPr>
              <a:tblGrid>
                <a:gridCol w="8229600"/>
              </a:tblGrid>
              <a:tr h="370840">
                <a:tc>
                  <a:txBody>
                    <a:bodyPr/>
                    <a:lstStyle/>
                    <a:p>
                      <a:pPr marL="182880" indent="-182880">
                        <a:buFont typeface="Arial" panose="020B0604020202020204" pitchFamily="34" charset="0"/>
                        <a:buChar char="•"/>
                      </a:pPr>
                      <a:r>
                        <a:rPr lang="en-US" sz="1600" b="0" i="0" u="none" strike="noStrike" kern="1200" baseline="0" dirty="0" smtClean="0">
                          <a:solidFill>
                            <a:schemeClr val="tx1"/>
                          </a:solidFill>
                          <a:latin typeface="+mn-lt"/>
                          <a:ea typeface="+mn-ea"/>
                          <a:cs typeface="+mn-cs"/>
                        </a:rPr>
                        <a:t>Spirituality can counterbalance the pressures and stress of a turbulent pace of life. Contemporary lifestyles—single-parent families, geographic mobility, the temporary nature of jobs, new technologies that create distance between people—underscore the lack of community many people feel and increase the need for involvement and connection.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182880" indent="-182880">
                        <a:buFont typeface="Arial" panose="020B0604020202020204" pitchFamily="34" charset="0"/>
                        <a:buChar char="•"/>
                      </a:pPr>
                      <a:r>
                        <a:rPr lang="en-US" sz="1600" b="0" i="0" u="none" strike="noStrike" kern="1200" baseline="0" dirty="0" smtClean="0">
                          <a:solidFill>
                            <a:schemeClr val="tx1"/>
                          </a:solidFill>
                          <a:latin typeface="+mn-lt"/>
                          <a:ea typeface="+mn-ea"/>
                          <a:cs typeface="+mn-cs"/>
                        </a:rPr>
                        <a:t>Formalized religion hasn’t worked for many people, and they continue to look for anchors to replace lack of faith and to fill a growing feeling of emptiness.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182880" indent="-182880">
                        <a:buFont typeface="Arial" panose="020B0604020202020204" pitchFamily="34" charset="0"/>
                        <a:buChar char="•"/>
                      </a:pPr>
                      <a:r>
                        <a:rPr lang="en-US" sz="1600" b="0" i="0" u="none" strike="noStrike" kern="1200" baseline="0" dirty="0" smtClean="0">
                          <a:solidFill>
                            <a:schemeClr val="tx1"/>
                          </a:solidFill>
                          <a:latin typeface="+mn-lt"/>
                          <a:ea typeface="+mn-ea"/>
                          <a:cs typeface="+mn-cs"/>
                        </a:rPr>
                        <a:t>Job demands have made the workplace dominant in many people’s lives, yet they continue to question the meaning of work.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182880" indent="-182880">
                        <a:buFont typeface="Arial" panose="020B0604020202020204" pitchFamily="34" charset="0"/>
                        <a:buChar char="•"/>
                      </a:pPr>
                      <a:r>
                        <a:rPr lang="en-US" sz="1600" b="0" i="0" u="none" strike="noStrike" kern="1200" baseline="0" dirty="0" smtClean="0">
                          <a:solidFill>
                            <a:schemeClr val="tx1"/>
                          </a:solidFill>
                          <a:latin typeface="+mn-lt"/>
                          <a:ea typeface="+mn-ea"/>
                          <a:cs typeface="+mn-cs"/>
                        </a:rPr>
                        <a:t>People want to integrate personal life values with their professional lives.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182880" indent="-182880">
                        <a:buFont typeface="Arial" panose="020B0604020202020204" pitchFamily="34" charset="0"/>
                        <a:buChar char="•"/>
                      </a:pPr>
                      <a:r>
                        <a:rPr lang="en-US" sz="1600" b="0" i="0" u="none" strike="noStrike" kern="1200" baseline="0" dirty="0" smtClean="0">
                          <a:solidFill>
                            <a:schemeClr val="tx1"/>
                          </a:solidFill>
                          <a:latin typeface="+mn-lt"/>
                          <a:ea typeface="+mn-ea"/>
                          <a:cs typeface="+mn-cs"/>
                        </a:rPr>
                        <a:t>An increasing number of people are finding that the pursuit of more material acquisitions leaves them unfulfilled.</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001000" cy="1097280"/>
          </a:xfrm>
        </p:spPr>
        <p:txBody>
          <a:bodyPr/>
          <a:lstStyle/>
          <a:p>
            <a:r>
              <a:rPr lang="en-US" sz="3600" dirty="0">
                <a:latin typeface="+mj-lt"/>
              </a:rPr>
              <a:t>Influencing an Organizational Culture </a:t>
            </a:r>
            <a:r>
              <a:rPr lang="en-US" sz="2000" b="0" dirty="0">
                <a:latin typeface="+mj-lt"/>
              </a:rPr>
              <a:t>(5 of 5)</a:t>
            </a:r>
          </a:p>
        </p:txBody>
      </p:sp>
      <p:sp>
        <p:nvSpPr>
          <p:cNvPr id="3" name="Content Placeholder 2"/>
          <p:cNvSpPr>
            <a:spLocks noGrp="1"/>
          </p:cNvSpPr>
          <p:nvPr>
            <p:ph idx="1"/>
          </p:nvPr>
        </p:nvSpPr>
        <p:spPr>
          <a:xfrm>
            <a:off x="457200" y="1600200"/>
            <a:ext cx="8382000" cy="4525963"/>
          </a:xfrm>
        </p:spPr>
        <p:txBody>
          <a:bodyPr/>
          <a:lstStyle/>
          <a:p>
            <a:pPr marL="256032" indent="-256032">
              <a:buSzPct val="100000"/>
            </a:pPr>
            <a:r>
              <a:rPr lang="en-US" sz="2400" dirty="0">
                <a:cs typeface="Arial" charset="0"/>
              </a:rPr>
              <a:t>Characteristics of a Spiritual Organization</a:t>
            </a:r>
          </a:p>
          <a:p>
            <a:pPr marL="740664" lvl="1"/>
            <a:r>
              <a:rPr lang="en-US" sz="2400" dirty="0">
                <a:cs typeface="Arial" charset="0"/>
              </a:rPr>
              <a:t>Cultural characteristics present in spiritual organizations include:</a:t>
            </a:r>
          </a:p>
          <a:p>
            <a:pPr lvl="2"/>
            <a:r>
              <a:rPr lang="en-US" sz="2400" dirty="0">
                <a:cs typeface="Arial" charset="0"/>
              </a:rPr>
              <a:t>Benevolence</a:t>
            </a:r>
          </a:p>
          <a:p>
            <a:pPr lvl="2"/>
            <a:r>
              <a:rPr lang="en-US" sz="2400" dirty="0">
                <a:cs typeface="Arial" charset="0"/>
              </a:rPr>
              <a:t>Strong sense of purpose</a:t>
            </a:r>
          </a:p>
          <a:p>
            <a:pPr lvl="2"/>
            <a:r>
              <a:rPr lang="en-US" sz="2400" dirty="0">
                <a:cs typeface="Arial" charset="0"/>
              </a:rPr>
              <a:t>Trust and respect</a:t>
            </a:r>
          </a:p>
          <a:p>
            <a:pPr lvl="2"/>
            <a:r>
              <a:rPr lang="en-US" sz="2400" dirty="0">
                <a:cs typeface="Arial" charset="0"/>
              </a:rPr>
              <a:t>Open-mindedness</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Common Characteristics of Organizational Culture </a:t>
            </a:r>
            <a:r>
              <a:rPr lang="en-US" sz="2000" b="0" dirty="0">
                <a:latin typeface="+mj-lt"/>
              </a:rPr>
              <a:t>(1 of 6)</a:t>
            </a:r>
            <a:endParaRPr lang="en-US" sz="3600" b="0" dirty="0">
              <a:latin typeface="+mj-lt"/>
            </a:endParaRPr>
          </a:p>
        </p:txBody>
      </p:sp>
      <p:sp>
        <p:nvSpPr>
          <p:cNvPr id="3" name="Content Placeholder 2"/>
          <p:cNvSpPr>
            <a:spLocks noGrp="1"/>
          </p:cNvSpPr>
          <p:nvPr>
            <p:ph idx="1"/>
          </p:nvPr>
        </p:nvSpPr>
        <p:spPr/>
        <p:txBody>
          <a:bodyPr/>
          <a:lstStyle/>
          <a:p>
            <a:r>
              <a:rPr lang="en-US" sz="2400" dirty="0">
                <a:cs typeface="Arial" charset="0"/>
              </a:rPr>
              <a:t>A Definition of Organizational Culture</a:t>
            </a:r>
          </a:p>
          <a:p>
            <a:pPr lvl="1"/>
            <a:r>
              <a:rPr lang="en-US" sz="2400" b="1" dirty="0">
                <a:cs typeface="Arial" charset="0"/>
              </a:rPr>
              <a:t>Organizational culture </a:t>
            </a:r>
            <a:r>
              <a:rPr lang="en-US" sz="2400" dirty="0">
                <a:cs typeface="Arial" charset="0"/>
              </a:rPr>
              <a:t>refers to a system of shared meaning held by members that distinguishes the organization from other organizations.</a:t>
            </a:r>
            <a:endParaRPr lang="en-US" sz="2400" b="1" dirty="0">
              <a:latin typeface="Arial" charset="0"/>
              <a:cs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Identify Characteristics of a Spiritual Culture </a:t>
            </a:r>
            <a:r>
              <a:rPr lang="en-US" sz="2000" b="0" dirty="0">
                <a:latin typeface="+mj-lt"/>
              </a:rPr>
              <a:t>(1 of 2)</a:t>
            </a:r>
            <a:endParaRPr lang="en-US" b="0" dirty="0">
              <a:latin typeface="+mj-lt"/>
            </a:endParaRPr>
          </a:p>
        </p:txBody>
      </p:sp>
      <p:sp>
        <p:nvSpPr>
          <p:cNvPr id="3" name="Content Placeholder 2"/>
          <p:cNvSpPr>
            <a:spLocks noGrp="1"/>
          </p:cNvSpPr>
          <p:nvPr>
            <p:ph idx="1"/>
          </p:nvPr>
        </p:nvSpPr>
        <p:spPr/>
        <p:txBody>
          <a:bodyPr/>
          <a:lstStyle/>
          <a:p>
            <a:pPr marL="256032" indent="-256032">
              <a:buSzPct val="100000"/>
            </a:pPr>
            <a:r>
              <a:rPr lang="en-US" sz="2400" dirty="0">
                <a:cs typeface="Arial" charset="0"/>
              </a:rPr>
              <a:t>Achieving a Spiritual Organization</a:t>
            </a:r>
          </a:p>
          <a:p>
            <a:pPr marL="740664" lvl="1"/>
            <a:r>
              <a:rPr lang="en-US" sz="2400" dirty="0">
                <a:cs typeface="Arial" charset="0"/>
              </a:rPr>
              <a:t>Many organizations have grown interested in spirituality but have had difficulty putting its principles into practice.</a:t>
            </a:r>
          </a:p>
          <a:p>
            <a:pPr lvl="2"/>
            <a:r>
              <a:rPr lang="en-US" sz="2400" dirty="0">
                <a:cs typeface="Arial" charset="0"/>
              </a:rPr>
              <a:t>Leaders can demonstrate values, attitudes, and behaviors that trigger intrinsic motivation and a sense of calling through work.</a:t>
            </a:r>
          </a:p>
          <a:p>
            <a:pPr lvl="2"/>
            <a:r>
              <a:rPr lang="en-US" sz="2400" dirty="0"/>
              <a:t>Encouraging employees to consider how their work provides a sense of purpose through community building also can help achieve a spiritual workplace.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Identify Characteristics of a Spiritual Culture </a:t>
            </a:r>
            <a:r>
              <a:rPr lang="en-US" sz="2000" b="0" dirty="0">
                <a:latin typeface="+mj-lt"/>
              </a:rPr>
              <a:t>(2 of 2)</a:t>
            </a:r>
            <a:endParaRPr lang="en-US" b="0" dirty="0">
              <a:latin typeface="+mj-lt"/>
            </a:endParaRPr>
          </a:p>
        </p:txBody>
      </p:sp>
      <p:sp>
        <p:nvSpPr>
          <p:cNvPr id="3" name="Content Placeholder 2"/>
          <p:cNvSpPr>
            <a:spLocks noGrp="1"/>
          </p:cNvSpPr>
          <p:nvPr>
            <p:ph idx="1"/>
          </p:nvPr>
        </p:nvSpPr>
        <p:spPr>
          <a:xfrm>
            <a:off x="457200" y="1600200"/>
            <a:ext cx="8229600" cy="4525963"/>
          </a:xfrm>
        </p:spPr>
        <p:txBody>
          <a:bodyPr/>
          <a:lstStyle/>
          <a:p>
            <a:pPr marL="255600" indent="-255600">
              <a:buSzPct val="100000"/>
            </a:pPr>
            <a:r>
              <a:rPr lang="en-US" sz="2400" dirty="0">
                <a:cs typeface="Arial" charset="0"/>
              </a:rPr>
              <a:t>Critics of spirituality in organizations focus on:</a:t>
            </a:r>
          </a:p>
          <a:p>
            <a:pPr marL="741600" lvl="1"/>
            <a:r>
              <a:rPr lang="en-US" sz="2400" dirty="0">
                <a:cs typeface="Arial" charset="0"/>
              </a:rPr>
              <a:t>The question of scientific foundation: what really is workplace spirituality?</a:t>
            </a:r>
          </a:p>
          <a:p>
            <a:pPr marL="741600" lvl="1"/>
            <a:r>
              <a:rPr lang="en-US" sz="2400" dirty="0">
                <a:cs typeface="Arial" charset="0"/>
              </a:rPr>
              <a:t>Are spiritual organizations legitimate? Do organizations have the right to impose spiritual values on their employees?</a:t>
            </a:r>
          </a:p>
          <a:p>
            <a:pPr marL="741600" lvl="1"/>
            <a:r>
              <a:rPr lang="en-US" sz="2400" dirty="0">
                <a:cs typeface="Arial" charset="0"/>
              </a:rPr>
              <a:t>The question of economics: are spirituality and profits compatible?</a:t>
            </a: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The Global Context</a:t>
            </a:r>
            <a:endParaRPr lang="en-US" dirty="0">
              <a:latin typeface="+mj-lt"/>
            </a:endParaRPr>
          </a:p>
        </p:txBody>
      </p:sp>
      <p:sp>
        <p:nvSpPr>
          <p:cNvPr id="3" name="Content Placeholder 2"/>
          <p:cNvSpPr>
            <a:spLocks noGrp="1"/>
          </p:cNvSpPr>
          <p:nvPr>
            <p:ph idx="1"/>
          </p:nvPr>
        </p:nvSpPr>
        <p:spPr>
          <a:xfrm>
            <a:off x="457200" y="1600200"/>
            <a:ext cx="7848600" cy="4525963"/>
          </a:xfrm>
        </p:spPr>
        <p:txBody>
          <a:bodyPr/>
          <a:lstStyle/>
          <a:p>
            <a:pPr marL="256032" indent="-256032">
              <a:buSzPct val="100000"/>
            </a:pPr>
            <a:r>
              <a:rPr lang="en-US" sz="2400" dirty="0">
                <a:cs typeface="Arial" charset="0"/>
              </a:rPr>
              <a:t>Organizational cultures often reflect national culture.</a:t>
            </a:r>
          </a:p>
          <a:p>
            <a:pPr marL="256032" indent="-256032">
              <a:buSzPct val="100000"/>
            </a:pPr>
            <a:r>
              <a:rPr lang="en-US" sz="2400" dirty="0">
                <a:cs typeface="Arial" charset="0"/>
              </a:rPr>
              <a:t>One of the primary things U.S. managers can do is to be culturally sensitive.</a:t>
            </a:r>
          </a:p>
          <a:p>
            <a:pPr marL="256032" indent="-256032">
              <a:buSzPct val="100000"/>
            </a:pPr>
            <a:r>
              <a:rPr lang="en-US" sz="2400" dirty="0">
                <a:cs typeface="Arial" charset="0"/>
              </a:rPr>
              <a:t>The management of ethical behavior is one area where national culture can rub up against corporate culture</a:t>
            </a:r>
            <a:r>
              <a:rPr lang="en-US" sz="2400" dirty="0" smtClean="0">
                <a:cs typeface="Arial" charset="0"/>
              </a:rPr>
              <a:t>.</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Implications for Managers </a:t>
            </a:r>
            <a:r>
              <a:rPr lang="en-US" sz="2000" b="0" dirty="0">
                <a:latin typeface="+mj-lt"/>
              </a:rPr>
              <a:t>(1 of 3)</a:t>
            </a:r>
            <a:endParaRPr lang="en-US" b="0" dirty="0">
              <a:latin typeface="+mj-lt"/>
            </a:endParaRPr>
          </a:p>
        </p:txBody>
      </p:sp>
      <p:sp>
        <p:nvSpPr>
          <p:cNvPr id="3" name="Content Placeholder 2"/>
          <p:cNvSpPr>
            <a:spLocks noGrp="1"/>
          </p:cNvSpPr>
          <p:nvPr>
            <p:ph idx="1"/>
          </p:nvPr>
        </p:nvSpPr>
        <p:spPr>
          <a:xfrm>
            <a:off x="457200" y="1600201"/>
            <a:ext cx="8229600" cy="762000"/>
          </a:xfrm>
        </p:spPr>
        <p:txBody>
          <a:bodyPr/>
          <a:lstStyle/>
          <a:p>
            <a:pPr marL="0" indent="0">
              <a:buNone/>
            </a:pPr>
            <a:r>
              <a:rPr lang="en-IN" sz="2400" b="1" dirty="0" smtClean="0"/>
              <a:t>Exhibit </a:t>
            </a:r>
            <a:r>
              <a:rPr lang="en-IN" sz="2400" b="1" dirty="0"/>
              <a:t>16-6</a:t>
            </a:r>
            <a:r>
              <a:rPr lang="en-IN" sz="2400" dirty="0"/>
              <a:t> How Organizational Cultures Have an Impact on Employee Performance and </a:t>
            </a:r>
            <a:r>
              <a:rPr lang="en-IN" sz="2400" dirty="0" smtClean="0"/>
              <a:t>Satisfaction</a:t>
            </a:r>
            <a:endParaRPr lang="en-IN" sz="2400" dirty="0"/>
          </a:p>
        </p:txBody>
      </p:sp>
      <p:pic>
        <p:nvPicPr>
          <p:cNvPr id="4" name="Picture 3" descr="A model shows how organizational cultures have an impact on employee performance and satisfaction.&#10;The model shows four parts, each pointing to the next. The first part of the model, labelled Objective factors, lists six items as follows:&#10;• Adaptability&#10;• Detail orientation&#10;• Results/outcome orientation&#10;• People/customer orientation&#10;• Collaboration/team orientation&#10;• Integrity&#10;An arrow labelled as Perceived as points from the six Objective factors to Organizational Culture, which points to the third part of the model, Strength. Strength is shown as a vertical scale with High and low as its two ends. Strength points to the next step, consisting of two outcomes, Performance and Satisfactio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5585" y="3015828"/>
            <a:ext cx="8392830" cy="277537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Implications for Managers </a:t>
            </a:r>
            <a:r>
              <a:rPr lang="en-US" sz="2000" b="0" dirty="0">
                <a:latin typeface="+mj-lt"/>
              </a:rPr>
              <a:t>(2 of 3)</a:t>
            </a:r>
            <a:endParaRPr lang="en-US" b="0" dirty="0">
              <a:latin typeface="+mj-lt"/>
            </a:endParaRPr>
          </a:p>
        </p:txBody>
      </p:sp>
      <p:sp>
        <p:nvSpPr>
          <p:cNvPr id="3" name="Content Placeholder 2"/>
          <p:cNvSpPr>
            <a:spLocks noGrp="1"/>
          </p:cNvSpPr>
          <p:nvPr>
            <p:ph idx="1"/>
          </p:nvPr>
        </p:nvSpPr>
        <p:spPr/>
        <p:txBody>
          <a:bodyPr/>
          <a:lstStyle/>
          <a:p>
            <a:pPr marL="256032" lvl="0" indent="-256032">
              <a:buSzPct val="100000"/>
            </a:pPr>
            <a:r>
              <a:rPr lang="en-US" sz="2400" dirty="0"/>
              <a:t>Realize that an organization’s culture is relatively fixed in the short term. To effect change, involve top management and strategize a long-term plan.</a:t>
            </a:r>
          </a:p>
          <a:p>
            <a:pPr marL="256032" lvl="0" indent="-256032">
              <a:buSzPct val="100000"/>
            </a:pPr>
            <a:r>
              <a:rPr lang="en-US" sz="2400" dirty="0"/>
              <a:t>Hire individuals whose values align with those of the organization; these employees will tend to remain committed and satisfied. Not surprisingly, “misfits” have considerably higher turnover rates.</a:t>
            </a:r>
          </a:p>
          <a:p>
            <a:pPr marL="256032" lvl="0" indent="-256032">
              <a:buSzPct val="100000"/>
            </a:pPr>
            <a:r>
              <a:rPr lang="en-US" sz="2400" dirty="0"/>
              <a:t>Understand that employees’ performance and socialization depend to a considerable degree on their knowing what to do and not do. Train your employees well and keep them informed of changes to their job roles. </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Implications for Managers </a:t>
            </a:r>
            <a:r>
              <a:rPr lang="en-US" sz="2000" b="0" dirty="0">
                <a:latin typeface="+mj-lt"/>
              </a:rPr>
              <a:t>(3 of 3)</a:t>
            </a:r>
            <a:endParaRPr lang="en-US" b="0" dirty="0">
              <a:latin typeface="+mj-lt"/>
            </a:endParaRPr>
          </a:p>
        </p:txBody>
      </p:sp>
      <p:sp>
        <p:nvSpPr>
          <p:cNvPr id="3" name="Content Placeholder 2"/>
          <p:cNvSpPr>
            <a:spLocks noGrp="1"/>
          </p:cNvSpPr>
          <p:nvPr>
            <p:ph idx="1"/>
          </p:nvPr>
        </p:nvSpPr>
        <p:spPr>
          <a:xfrm>
            <a:off x="457200" y="1600200"/>
            <a:ext cx="8229600" cy="4525963"/>
          </a:xfrm>
        </p:spPr>
        <p:txBody>
          <a:bodyPr/>
          <a:lstStyle/>
          <a:p>
            <a:pPr marL="256032" lvl="0" indent="-256032">
              <a:buSzPct val="100000"/>
            </a:pPr>
            <a:r>
              <a:rPr lang="en-US" sz="2400" dirty="0"/>
              <a:t>You can shape the culture of your work environment, sometimes as much as it shapes you. All managers can especially do their part to create an ethical culture and to consider spirituality and its role in creating a positive organizational culture.</a:t>
            </a:r>
          </a:p>
          <a:p>
            <a:pPr marL="256032" lvl="0" indent="-256032">
              <a:buSzPct val="100000"/>
            </a:pPr>
            <a:r>
              <a:rPr lang="en-US" sz="2400" dirty="0"/>
              <a:t>Be aware that your company’s organizational culture may not be “transportable” to other countries. Understand the cultural relevance of your organization’s norms before introducing new plans or initiatives overseas.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latin typeface="+mj-lt"/>
              </a:rPr>
              <a:t>Copyright</a:t>
            </a:r>
          </a:p>
        </p:txBody>
      </p:sp>
      <p:pic>
        <p:nvPicPr>
          <p:cNvPr id="5"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cstate="print"/>
          <a:srcRect/>
          <a:stretch>
            <a:fillRect/>
          </a:stretch>
        </p:blipFill>
        <p:spPr bwMode="auto">
          <a:xfrm>
            <a:off x="990600" y="2423910"/>
            <a:ext cx="7423150" cy="2438400"/>
          </a:xfrm>
          <a:prstGeom prst="rect">
            <a:avLst/>
          </a:prstGeom>
          <a:noFill/>
          <a:ln w="9525">
            <a:noFill/>
            <a:miter lim="800000"/>
            <a:headEnd/>
            <a:tailEnd/>
          </a:ln>
        </p:spPr>
      </p:pic>
    </p:spTree>
    <p:extLst>
      <p:ext uri="{BB962C8B-B14F-4D97-AF65-F5344CB8AC3E}">
        <p14:creationId xmlns="" xmlns:p14="http://schemas.microsoft.com/office/powerpoint/2010/main" val="2323858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Common Characteristics of Organizational Culture </a:t>
            </a:r>
            <a:r>
              <a:rPr lang="en-US" sz="2000" b="0" dirty="0">
                <a:latin typeface="+mj-lt"/>
              </a:rPr>
              <a:t>(2 of 6)</a:t>
            </a:r>
            <a:r>
              <a:rPr lang="en-US" sz="2000" dirty="0">
                <a:latin typeface="+mj-lt"/>
              </a:rPr>
              <a:t> </a:t>
            </a:r>
            <a:endParaRPr lang="en-US" dirty="0">
              <a:latin typeface="+mj-lt"/>
            </a:endParaRPr>
          </a:p>
        </p:txBody>
      </p:sp>
      <p:sp>
        <p:nvSpPr>
          <p:cNvPr id="3" name="Content Placeholder 2"/>
          <p:cNvSpPr>
            <a:spLocks noGrp="1"/>
          </p:cNvSpPr>
          <p:nvPr>
            <p:ph idx="1"/>
          </p:nvPr>
        </p:nvSpPr>
        <p:spPr/>
        <p:txBody>
          <a:bodyPr/>
          <a:lstStyle/>
          <a:p>
            <a:pPr marL="256032" indent="-256032">
              <a:buSzPct val="100000"/>
            </a:pPr>
            <a:r>
              <a:rPr lang="en-US" sz="2400" dirty="0">
                <a:cs typeface="Arial" charset="0"/>
              </a:rPr>
              <a:t>Primary characteristics that capture the essence of an organization’s culture:</a:t>
            </a:r>
          </a:p>
          <a:p>
            <a:pPr marL="740664" lvl="2" indent="-283464">
              <a:buFont typeface="Arial" pitchFamily="34" charset="0"/>
              <a:buChar char="–"/>
            </a:pPr>
            <a:r>
              <a:rPr lang="en-US" sz="2400" b="1" dirty="0">
                <a:cs typeface="Arial" charset="0"/>
              </a:rPr>
              <a:t>Adaptability</a:t>
            </a:r>
          </a:p>
          <a:p>
            <a:pPr marL="740664" lvl="2" indent="-283464">
              <a:buFont typeface="Arial" pitchFamily="34" charset="0"/>
              <a:buChar char="–"/>
            </a:pPr>
            <a:r>
              <a:rPr lang="en-US" sz="2400" b="1" dirty="0">
                <a:cs typeface="Arial" charset="0"/>
              </a:rPr>
              <a:t>Detail orientation</a:t>
            </a:r>
          </a:p>
          <a:p>
            <a:pPr marL="740664" lvl="2" indent="-283464">
              <a:buFont typeface="Arial" pitchFamily="34" charset="0"/>
              <a:buChar char="–"/>
            </a:pPr>
            <a:r>
              <a:rPr lang="en-US" sz="2400" b="1" dirty="0">
                <a:cs typeface="Arial" charset="0"/>
              </a:rPr>
              <a:t>Results/Outcome orientation</a:t>
            </a:r>
          </a:p>
          <a:p>
            <a:pPr marL="740664" lvl="2" indent="-283464">
              <a:buFont typeface="Arial" pitchFamily="34" charset="0"/>
              <a:buChar char="–"/>
            </a:pPr>
            <a:r>
              <a:rPr lang="en-US" sz="2400" b="1" dirty="0">
                <a:cs typeface="Arial" charset="0"/>
              </a:rPr>
              <a:t>People/Customer orientation</a:t>
            </a:r>
          </a:p>
          <a:p>
            <a:pPr marL="740664" lvl="2" indent="-283464">
              <a:buFont typeface="Arial" pitchFamily="34" charset="0"/>
              <a:buChar char="–"/>
            </a:pPr>
            <a:r>
              <a:rPr lang="en-US" sz="2400" b="1" dirty="0">
                <a:cs typeface="Arial" charset="0"/>
              </a:rPr>
              <a:t>Collaboration/Team orientation</a:t>
            </a:r>
          </a:p>
          <a:p>
            <a:pPr marL="740664" lvl="2" indent="-283464">
              <a:buFont typeface="Arial" pitchFamily="34" charset="0"/>
              <a:buChar char="–"/>
            </a:pPr>
            <a:r>
              <a:rPr lang="en-US" sz="2400" b="1" dirty="0">
                <a:cs typeface="Arial" charset="0"/>
              </a:rPr>
              <a:t>Integrity</a:t>
            </a:r>
            <a:endParaRPr lang="en-US" sz="2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Common Characteristics of Organizational Culture </a:t>
            </a:r>
            <a:r>
              <a:rPr lang="en-US" sz="2000" b="0" dirty="0">
                <a:latin typeface="+mj-lt"/>
              </a:rPr>
              <a:t>(3 of 6)</a:t>
            </a:r>
            <a:r>
              <a:rPr lang="en-US" sz="2000" dirty="0">
                <a:latin typeface="+mj-lt"/>
              </a:rPr>
              <a:t> </a:t>
            </a:r>
            <a:endParaRPr lang="en-US" dirty="0">
              <a:latin typeface="+mj-lt"/>
            </a:endParaRPr>
          </a:p>
        </p:txBody>
      </p:sp>
      <p:sp>
        <p:nvSpPr>
          <p:cNvPr id="3" name="Content Placeholder 2"/>
          <p:cNvSpPr>
            <a:spLocks noGrp="1"/>
          </p:cNvSpPr>
          <p:nvPr>
            <p:ph idx="1"/>
          </p:nvPr>
        </p:nvSpPr>
        <p:spPr/>
        <p:txBody>
          <a:bodyPr/>
          <a:lstStyle/>
          <a:p>
            <a:pPr marL="256032" indent="-256032">
              <a:buSzPct val="100000"/>
            </a:pPr>
            <a:r>
              <a:rPr lang="en-US" sz="2400" dirty="0">
                <a:cs typeface="Arial" charset="0"/>
              </a:rPr>
              <a:t>Another common cultural framework groups organizations into: </a:t>
            </a:r>
          </a:p>
          <a:p>
            <a:pPr marL="707073" lvl="1" indent="-256032">
              <a:buSzPct val="100000"/>
            </a:pPr>
            <a:r>
              <a:rPr lang="en-US" sz="2400" b="1" dirty="0">
                <a:cs typeface="Arial" charset="0"/>
              </a:rPr>
              <a:t>The Clan</a:t>
            </a:r>
          </a:p>
          <a:p>
            <a:pPr marL="707073" lvl="1" indent="-256032">
              <a:buSzPct val="100000"/>
            </a:pPr>
            <a:r>
              <a:rPr lang="en-US" sz="2400" b="1" dirty="0">
                <a:cs typeface="Arial" charset="0"/>
              </a:rPr>
              <a:t>The Adhocracy</a:t>
            </a:r>
          </a:p>
          <a:p>
            <a:pPr marL="707073" lvl="1" indent="-256032">
              <a:buSzPct val="100000"/>
            </a:pPr>
            <a:r>
              <a:rPr lang="en-US" sz="2400" b="1" dirty="0">
                <a:cs typeface="Arial" charset="0"/>
              </a:rPr>
              <a:t>The Market</a:t>
            </a:r>
          </a:p>
          <a:p>
            <a:pPr marL="707073" lvl="1" indent="-256032">
              <a:buSzPct val="100000"/>
            </a:pPr>
            <a:r>
              <a:rPr lang="en-US" sz="2400" b="1" dirty="0">
                <a:cs typeface="Arial" charset="0"/>
              </a:rPr>
              <a:t>The </a:t>
            </a:r>
            <a:r>
              <a:rPr lang="en-US" sz="2400" b="1" dirty="0" smtClean="0">
                <a:cs typeface="Arial" charset="0"/>
              </a:rPr>
              <a:t>Hierarchy</a:t>
            </a:r>
            <a:endParaRPr lang="en-US" sz="2400" b="1" dirty="0">
              <a:cs typeface="Arial" charset="0"/>
            </a:endParaRPr>
          </a:p>
        </p:txBody>
      </p:sp>
    </p:spTree>
    <p:extLst>
      <p:ext uri="{BB962C8B-B14F-4D97-AF65-F5344CB8AC3E}">
        <p14:creationId xmlns="" xmlns:p14="http://schemas.microsoft.com/office/powerpoint/2010/main" val="4158011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Common Characteristics of Organizational Culture </a:t>
            </a:r>
            <a:r>
              <a:rPr lang="en-US" sz="2000" b="0" dirty="0">
                <a:latin typeface="+mj-lt"/>
              </a:rPr>
              <a:t>(4 of 6)</a:t>
            </a:r>
            <a:endParaRPr lang="en-US" dirty="0">
              <a:latin typeface="+mj-lt"/>
            </a:endParaRPr>
          </a:p>
        </p:txBody>
      </p:sp>
      <p:sp>
        <p:nvSpPr>
          <p:cNvPr id="3" name="Content Placeholder 2"/>
          <p:cNvSpPr>
            <a:spLocks noGrp="1"/>
          </p:cNvSpPr>
          <p:nvPr>
            <p:ph idx="1"/>
          </p:nvPr>
        </p:nvSpPr>
        <p:spPr/>
        <p:txBody>
          <a:bodyPr/>
          <a:lstStyle/>
          <a:p>
            <a:pPr marL="256032" indent="-256032">
              <a:buSzPct val="100000"/>
            </a:pPr>
            <a:r>
              <a:rPr lang="en-US" sz="2400" dirty="0">
                <a:cs typeface="Arial" charset="0"/>
              </a:rPr>
              <a:t>Culture as a Descriptive Term</a:t>
            </a:r>
          </a:p>
          <a:p>
            <a:pPr marL="740664" lvl="1"/>
            <a:r>
              <a:rPr lang="en-US" sz="2400" dirty="0"/>
              <a:t>Organizational culture is concerned with employees’ perceptions of the characteristics of the culture, not whether they like them.</a:t>
            </a:r>
          </a:p>
          <a:p>
            <a:pPr lvl="2"/>
            <a:r>
              <a:rPr lang="en-US" sz="2400" dirty="0"/>
              <a:t>Does it encourage teamwork?</a:t>
            </a:r>
          </a:p>
          <a:p>
            <a:pPr lvl="2"/>
            <a:r>
              <a:rPr lang="en-US" sz="2400" dirty="0"/>
              <a:t>Does it reward innovation?</a:t>
            </a:r>
          </a:p>
          <a:p>
            <a:pPr lvl="2"/>
            <a:r>
              <a:rPr lang="en-US" sz="2400" dirty="0"/>
              <a:t>Does it stifle initiative?</a:t>
            </a:r>
          </a:p>
          <a:p>
            <a:pPr marL="740664" lvl="1"/>
            <a:r>
              <a:rPr lang="en-US" sz="2400" dirty="0"/>
              <a:t>It differs from job satisfaction:</a:t>
            </a:r>
          </a:p>
          <a:p>
            <a:pPr lvl="2"/>
            <a:r>
              <a:rPr lang="en-US" sz="2400" dirty="0"/>
              <a:t>Job satisfaction is evaluative.</a:t>
            </a:r>
          </a:p>
          <a:p>
            <a:pPr lvl="2"/>
            <a:r>
              <a:rPr lang="en-US" sz="2400" dirty="0"/>
              <a:t>Organizational culture is descriptive.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Common Characteristics of Organizational Culture </a:t>
            </a:r>
            <a:r>
              <a:rPr lang="en-US" sz="2000" b="0" dirty="0">
                <a:latin typeface="+mj-lt"/>
              </a:rPr>
              <a:t>(5 of 6)</a:t>
            </a:r>
            <a:endParaRPr lang="en-US" dirty="0">
              <a:latin typeface="+mj-lt"/>
            </a:endParaRPr>
          </a:p>
        </p:txBody>
      </p:sp>
      <p:sp>
        <p:nvSpPr>
          <p:cNvPr id="3" name="Content Placeholder 2"/>
          <p:cNvSpPr>
            <a:spLocks noGrp="1"/>
          </p:cNvSpPr>
          <p:nvPr>
            <p:ph idx="1"/>
          </p:nvPr>
        </p:nvSpPr>
        <p:spPr/>
        <p:txBody>
          <a:bodyPr/>
          <a:lstStyle/>
          <a:p>
            <a:pPr marL="256032" indent="-256032">
              <a:buSzPct val="100000"/>
            </a:pPr>
            <a:r>
              <a:rPr lang="en-US" sz="2400" dirty="0">
                <a:cs typeface="Arial" charset="0"/>
              </a:rPr>
              <a:t>Do Organizations Have Uniform Cultures?</a:t>
            </a:r>
          </a:p>
          <a:p>
            <a:pPr marL="740664" lvl="1"/>
            <a:r>
              <a:rPr lang="en-US" sz="2400" dirty="0"/>
              <a:t>Most organizations have a dominant culture and numerous sets of subcultures.</a:t>
            </a:r>
          </a:p>
          <a:p>
            <a:pPr marL="740664" lvl="1"/>
            <a:r>
              <a:rPr lang="en-US" sz="2400" dirty="0"/>
              <a:t>The </a:t>
            </a:r>
            <a:r>
              <a:rPr lang="en-US" sz="2400" b="1" dirty="0"/>
              <a:t>dominant culture </a:t>
            </a:r>
            <a:r>
              <a:rPr lang="en-US" sz="2400" dirty="0"/>
              <a:t>expresses the </a:t>
            </a:r>
            <a:r>
              <a:rPr lang="en-US" sz="2400" b="1" dirty="0">
                <a:solidFill>
                  <a:schemeClr val="tx2"/>
                </a:solidFill>
              </a:rPr>
              <a:t>core values </a:t>
            </a:r>
            <a:r>
              <a:rPr lang="en-US" sz="2400" dirty="0"/>
              <a:t>a majority of members share and that give the organization distinct personality.</a:t>
            </a:r>
          </a:p>
          <a:p>
            <a:pPr lvl="2"/>
            <a:r>
              <a:rPr lang="en-US" sz="2400" b="1" dirty="0"/>
              <a:t>Subcultures</a:t>
            </a:r>
            <a:r>
              <a:rPr lang="en-US" sz="2400" dirty="0"/>
              <a:t> tend to develop in large organizations to reflect common problems, situations, or experiences that members face.</a:t>
            </a:r>
            <a:endParaRPr lang="en-US" sz="2400" dirty="0">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Common Characteristics of Organizational Culture </a:t>
            </a:r>
            <a:r>
              <a:rPr lang="en-US" sz="2000" b="0" dirty="0">
                <a:latin typeface="+mj-lt"/>
              </a:rPr>
              <a:t>(6 of 6)</a:t>
            </a:r>
            <a:endParaRPr lang="en-US" sz="2000" dirty="0">
              <a:latin typeface="+mj-lt"/>
            </a:endParaRPr>
          </a:p>
        </p:txBody>
      </p:sp>
      <p:sp>
        <p:nvSpPr>
          <p:cNvPr id="3" name="Content Placeholder 2"/>
          <p:cNvSpPr>
            <a:spLocks noGrp="1"/>
          </p:cNvSpPr>
          <p:nvPr>
            <p:ph idx="1"/>
          </p:nvPr>
        </p:nvSpPr>
        <p:spPr>
          <a:xfrm>
            <a:off x="457200" y="1600200"/>
            <a:ext cx="8001000" cy="4525963"/>
          </a:xfrm>
        </p:spPr>
        <p:txBody>
          <a:bodyPr/>
          <a:lstStyle/>
          <a:p>
            <a:pPr marL="256032" indent="-256032">
              <a:buSzPct val="100000"/>
            </a:pPr>
            <a:r>
              <a:rPr lang="en-US" sz="2400" dirty="0"/>
              <a:t>Strong versus Weak Cultures</a:t>
            </a:r>
          </a:p>
          <a:p>
            <a:pPr marL="740664" lvl="1" indent="-283464"/>
            <a:r>
              <a:rPr lang="en-US" sz="2400" b="1" dirty="0"/>
              <a:t>Strong culture:</a:t>
            </a:r>
            <a:r>
              <a:rPr lang="en-US" sz="2400" dirty="0"/>
              <a:t> core values are intensely held and widely shared.</a:t>
            </a:r>
          </a:p>
          <a:p>
            <a:pPr marL="1313751" lvl="2" indent="-283464"/>
            <a:r>
              <a:rPr lang="en-US" sz="2400" dirty="0"/>
              <a:t>The more members who accept the core values and the greater their commitment, the stronger the culture and the greater its influence on member behavior.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Arial" charset="0"/>
              </a:rPr>
              <a:t>What Do Cultures Do? </a:t>
            </a:r>
            <a:r>
              <a:rPr lang="en-US" sz="2000" b="0" dirty="0">
                <a:latin typeface="+mj-lt"/>
                <a:cs typeface="Arial" charset="0"/>
              </a:rPr>
              <a:t>(1 of 9)</a:t>
            </a:r>
            <a:endParaRPr lang="en-US" sz="2000" b="0" dirty="0">
              <a:latin typeface="+mj-lt"/>
            </a:endParaRPr>
          </a:p>
        </p:txBody>
      </p:sp>
      <p:sp>
        <p:nvSpPr>
          <p:cNvPr id="3" name="Content Placeholder 2"/>
          <p:cNvSpPr>
            <a:spLocks noGrp="1"/>
          </p:cNvSpPr>
          <p:nvPr>
            <p:ph idx="1"/>
          </p:nvPr>
        </p:nvSpPr>
        <p:spPr/>
        <p:txBody>
          <a:bodyPr/>
          <a:lstStyle/>
          <a:p>
            <a:pPr marL="256032" indent="-256032">
              <a:buSzPct val="100000"/>
            </a:pPr>
            <a:r>
              <a:rPr lang="en-US" sz="2400" dirty="0">
                <a:cs typeface="Arial" charset="0"/>
              </a:rPr>
              <a:t>The Functions of Culture</a:t>
            </a:r>
          </a:p>
          <a:p>
            <a:pPr marL="740664" lvl="1" indent="-282575"/>
            <a:r>
              <a:rPr lang="en-US" sz="2400" dirty="0">
                <a:cs typeface="Arial" charset="0"/>
              </a:rPr>
              <a:t>Boundary-defining role.</a:t>
            </a:r>
          </a:p>
          <a:p>
            <a:pPr marL="740664" lvl="1" indent="-282575"/>
            <a:r>
              <a:rPr lang="en-US" sz="2400" dirty="0">
                <a:cs typeface="Arial" charset="0"/>
              </a:rPr>
              <a:t>Conveys a sense of identity for members.</a:t>
            </a:r>
          </a:p>
          <a:p>
            <a:pPr marL="740664" lvl="1" indent="-282575"/>
            <a:r>
              <a:rPr lang="en-US" sz="2400" dirty="0">
                <a:cs typeface="Arial" charset="0"/>
              </a:rPr>
              <a:t>Facilitates the generation of commitment.</a:t>
            </a:r>
          </a:p>
          <a:p>
            <a:pPr marL="740664" lvl="1" indent="-282575"/>
            <a:r>
              <a:rPr lang="en-US" sz="2400" dirty="0">
                <a:cs typeface="Arial" charset="0"/>
              </a:rPr>
              <a:t>Enhances the stability of the social system.</a:t>
            </a:r>
          </a:p>
          <a:p>
            <a:pPr marL="740664" lvl="1" indent="-282575"/>
            <a:r>
              <a:rPr lang="en-US" sz="2400" dirty="0">
                <a:cs typeface="Arial" charset="0"/>
              </a:rPr>
              <a:t>Serves as a sense-making and control mechanism.</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327948a332e25953f372c4fc72317596871940"/>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5286</TotalTime>
  <Words>6468</Words>
  <Application>Microsoft Office PowerPoint</Application>
  <PresentationFormat>On-screen Show (4:3)</PresentationFormat>
  <Paragraphs>341</Paragraphs>
  <Slides>36</Slides>
  <Notes>35</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508 Lecture</vt:lpstr>
      <vt:lpstr>Organizational Behavior</vt:lpstr>
      <vt:lpstr>Learning Objectives</vt:lpstr>
      <vt:lpstr>Common Characteristics of Organizational Culture (1 of 6)</vt:lpstr>
      <vt:lpstr>Common Characteristics of Organizational Culture (2 of 6) </vt:lpstr>
      <vt:lpstr>Common Characteristics of Organizational Culture (3 of 6) </vt:lpstr>
      <vt:lpstr>Common Characteristics of Organizational Culture (4 of 6)</vt:lpstr>
      <vt:lpstr>Common Characteristics of Organizational Culture (5 of 6)</vt:lpstr>
      <vt:lpstr>Common Characteristics of Organizational Culture (6 of 6)</vt:lpstr>
      <vt:lpstr>What Do Cultures Do? (1 of 9)</vt:lpstr>
      <vt:lpstr>What Do Cultures Do? (2 of 9)</vt:lpstr>
      <vt:lpstr>What Do Cultures Do? (3 of 9)</vt:lpstr>
      <vt:lpstr>What Do Cultures Do? (4 of 9)</vt:lpstr>
      <vt:lpstr>What Do Cultures Do? (5 of 9)</vt:lpstr>
      <vt:lpstr>What Do Cultures Do? (6 of 9)</vt:lpstr>
      <vt:lpstr>What Do Cultures Do? (7 of 9)</vt:lpstr>
      <vt:lpstr>What Do Cultures Do? (8 of 9)</vt:lpstr>
      <vt:lpstr>What Do Cultures Do? (9 of 9)</vt:lpstr>
      <vt:lpstr>Creating and Sustaining Culture (1 of 6)</vt:lpstr>
      <vt:lpstr>Creating and Sustaining Culture (2 of 6)</vt:lpstr>
      <vt:lpstr>Creating and Sustaining Culture (3 of 6)</vt:lpstr>
      <vt:lpstr>Creating and Sustaining Culture (4 of 6)</vt:lpstr>
      <vt:lpstr>Creating and Sustaining Culture (5 of 6)</vt:lpstr>
      <vt:lpstr>Creating and Sustaining Culture (6 of 6)</vt:lpstr>
      <vt:lpstr>Show How Culture is Transmitted to Employees</vt:lpstr>
      <vt:lpstr>Influencing an Organizational Culture (1 of 5)</vt:lpstr>
      <vt:lpstr>Influencing an Organizational Culture (2 of 5)</vt:lpstr>
      <vt:lpstr>Influencing an Organizational Culture (3 of 5)</vt:lpstr>
      <vt:lpstr>Influencing an Organizational Culture (4 of 5)</vt:lpstr>
      <vt:lpstr>Influencing an Organizational Culture (5 of 5)</vt:lpstr>
      <vt:lpstr>Identify Characteristics of a Spiritual Culture (1 of 2)</vt:lpstr>
      <vt:lpstr>Identify Characteristics of a Spiritual Culture (2 of 2)</vt:lpstr>
      <vt:lpstr>The Global Context</vt:lpstr>
      <vt:lpstr>Implications for Managers (1 of 3)</vt:lpstr>
      <vt:lpstr>Implications for Managers (2 of 3)</vt:lpstr>
      <vt:lpstr>Implications for Managers (3 of 3)</vt:lpstr>
      <vt:lpstr>Copyright</vt:lpstr>
    </vt:vector>
  </TitlesOfParts>
  <Company>Cenveo Publisher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Behavior, Eighteenth Edition</dc:title>
  <dc:subject>Chapter 16:  Organizational Culture</dc:subject>
  <dc:creator>Stephen P. Robbins and Timothy A. Judge</dc:creator>
  <cp:keywords>Organizational Behavior</cp:keywords>
  <cp:lastModifiedBy>Kavi Raj</cp:lastModifiedBy>
  <cp:revision>1250</cp:revision>
  <dcterms:created xsi:type="dcterms:W3CDTF">2014-07-14T20:04:21Z</dcterms:created>
  <dcterms:modified xsi:type="dcterms:W3CDTF">2017-12-20T16:12:15Z</dcterms:modified>
  <cp:category>Organizational Behavior</cp:category>
</cp:coreProperties>
</file>