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044537-8828-43C0-B015-CA517630CAA5}"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84581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44537-8828-43C0-B015-CA517630CAA5}"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428901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44537-8828-43C0-B015-CA517630CAA5}"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410839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44537-8828-43C0-B015-CA517630CAA5}"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137930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044537-8828-43C0-B015-CA517630CAA5}"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406056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044537-8828-43C0-B015-CA517630CAA5}"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277628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044537-8828-43C0-B015-CA517630CAA5}"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96651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044537-8828-43C0-B015-CA517630CAA5}"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58846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44537-8828-43C0-B015-CA517630CAA5}"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78646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044537-8828-43C0-B015-CA517630CAA5}"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306773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044537-8828-43C0-B015-CA517630CAA5}"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D1E9B-8785-432D-BB4E-2FC0BAD48216}" type="slidenum">
              <a:rPr lang="en-US" smtClean="0"/>
              <a:t>‹#›</a:t>
            </a:fld>
            <a:endParaRPr lang="en-US"/>
          </a:p>
        </p:txBody>
      </p:sp>
    </p:spTree>
    <p:extLst>
      <p:ext uri="{BB962C8B-B14F-4D97-AF65-F5344CB8AC3E}">
        <p14:creationId xmlns:p14="http://schemas.microsoft.com/office/powerpoint/2010/main" val="403686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44537-8828-43C0-B015-CA517630CAA5}" type="datetimeFigureOut">
              <a:rPr lang="en-US" smtClean="0"/>
              <a:t>3/2/2020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D1E9B-8785-432D-BB4E-2FC0BAD48216}" type="slidenum">
              <a:rPr lang="en-US" smtClean="0"/>
              <a:t>‹#›</a:t>
            </a:fld>
            <a:endParaRPr lang="en-US"/>
          </a:p>
        </p:txBody>
      </p:sp>
    </p:spTree>
    <p:extLst>
      <p:ext uri="{BB962C8B-B14F-4D97-AF65-F5344CB8AC3E}">
        <p14:creationId xmlns:p14="http://schemas.microsoft.com/office/powerpoint/2010/main" val="158131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86196" y="2673651"/>
            <a:ext cx="3778898" cy="21236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186196" y="522515"/>
            <a:ext cx="3778898" cy="16515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410" name="Picture 1026" descr="limb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5633" y="934436"/>
            <a:ext cx="2504996" cy="3862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1028"/>
          <p:cNvSpPr txBox="1">
            <a:spLocks noChangeArrowheads="1"/>
          </p:cNvSpPr>
          <p:nvPr/>
        </p:nvSpPr>
        <p:spPr bwMode="auto">
          <a:xfrm>
            <a:off x="532895" y="5012935"/>
            <a:ext cx="56533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b="1" dirty="0" err="1"/>
              <a:t>Limbourg</a:t>
            </a:r>
            <a:r>
              <a:rPr lang="en-US" altLang="en-US" sz="1400" b="1" dirty="0"/>
              <a:t> Brothers, from the Book of Hours of the duke of Berry,  1413-1416, Burgundy, France</a:t>
            </a:r>
          </a:p>
        </p:txBody>
      </p:sp>
      <p:sp>
        <p:nvSpPr>
          <p:cNvPr id="17412" name="Text Box 1029"/>
          <p:cNvSpPr txBox="1">
            <a:spLocks noChangeArrowheads="1"/>
          </p:cNvSpPr>
          <p:nvPr/>
        </p:nvSpPr>
        <p:spPr bwMode="auto">
          <a:xfrm>
            <a:off x="1357215" y="427142"/>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b="1" dirty="0"/>
              <a:t>March</a:t>
            </a:r>
          </a:p>
        </p:txBody>
      </p:sp>
      <p:sp>
        <p:nvSpPr>
          <p:cNvPr id="17413" name="Text Box 1030"/>
          <p:cNvSpPr txBox="1">
            <a:spLocks noChangeArrowheads="1"/>
          </p:cNvSpPr>
          <p:nvPr/>
        </p:nvSpPr>
        <p:spPr bwMode="auto">
          <a:xfrm>
            <a:off x="4284305" y="427142"/>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b="1" dirty="0"/>
              <a:t>April</a:t>
            </a:r>
          </a:p>
        </p:txBody>
      </p:sp>
      <p:pic>
        <p:nvPicPr>
          <p:cNvPr id="17415" name="Picture 1027" descr="limb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574" y="839755"/>
            <a:ext cx="2504996" cy="3862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186196" y="604373"/>
            <a:ext cx="3788228" cy="1569660"/>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The </a:t>
            </a:r>
            <a:r>
              <a:rPr lang="en-US" sz="1200" dirty="0" err="1">
                <a:latin typeface="Times New Roman" panose="02020603050405020304" pitchFamily="18" charset="0"/>
                <a:cs typeface="Times New Roman" panose="02020603050405020304" pitchFamily="18" charset="0"/>
              </a:rPr>
              <a:t>Limbourg</a:t>
            </a:r>
            <a:r>
              <a:rPr lang="en-US" sz="1200" dirty="0">
                <a:latin typeface="Times New Roman" panose="02020603050405020304" pitchFamily="18" charset="0"/>
                <a:cs typeface="Times New Roman" panose="02020603050405020304" pitchFamily="18" charset="0"/>
              </a:rPr>
              <a:t> Brothers inspired from the naïve concept of Medieval Time together with the beginning of the interest in exploration of the nature that typical to the Renaissance era. The result is the International Style: a very clear, sharp vision of a dream-like world. There are indications of understanding some principles of perspective, but still not like the knowledge of the Italian artists, especially of Florence.</a:t>
            </a:r>
          </a:p>
        </p:txBody>
      </p:sp>
      <p:sp>
        <p:nvSpPr>
          <p:cNvPr id="10" name="TextBox 9"/>
          <p:cNvSpPr txBox="1"/>
          <p:nvPr/>
        </p:nvSpPr>
        <p:spPr>
          <a:xfrm>
            <a:off x="6186196" y="2673651"/>
            <a:ext cx="3788228" cy="2123658"/>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The Book of Hours produced for the Duke of Berry, the brother of King Charles V. The duke was a collector of manuscripts, jewels, and rare artifacts. He owned more than 300 manuscripts. The miniatures (8 ½” x 5 ½“) present two themes of life on earth: The pleasure life of the aristocrats and the working life of the farmers. All of the scenes represent the changing of the seasons. The story in this book based on the belief in the Golden Age on earth or the myth of the Lost Paradise. It was a new approach where secular themes and religious ones were presented in art and life. </a:t>
            </a:r>
          </a:p>
        </p:txBody>
      </p:sp>
    </p:spTree>
    <p:extLst>
      <p:ext uri="{BB962C8B-B14F-4D97-AF65-F5344CB8AC3E}">
        <p14:creationId xmlns:p14="http://schemas.microsoft.com/office/powerpoint/2010/main" val="386126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4"/>
          <p:cNvSpPr txBox="1">
            <a:spLocks noChangeArrowheads="1"/>
          </p:cNvSpPr>
          <p:nvPr/>
        </p:nvSpPr>
        <p:spPr bwMode="auto">
          <a:xfrm>
            <a:off x="3590731" y="5848739"/>
            <a:ext cx="3581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b="1" dirty="0"/>
              <a:t>Jan Van Eyck (1390-1441), Giovanni </a:t>
            </a:r>
            <a:r>
              <a:rPr lang="en-US" altLang="en-US" sz="1400" b="1" dirty="0" err="1"/>
              <a:t>Arnolfini</a:t>
            </a:r>
            <a:r>
              <a:rPr lang="en-US" altLang="en-US" sz="1400" b="1" dirty="0"/>
              <a:t> and his Bride, 1434</a:t>
            </a:r>
          </a:p>
        </p:txBody>
      </p:sp>
      <p:pic>
        <p:nvPicPr>
          <p:cNvPr id="172036" name="Picture 2" descr="ey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5647" y="278363"/>
            <a:ext cx="3879541" cy="535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236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4" descr="D:\Art History\Art 112\eyc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457201"/>
            <a:ext cx="259080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103938" y="519113"/>
            <a:ext cx="4038600" cy="20002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solidFill>
                  <a:srgbClr val="FF0000"/>
                </a:solidFill>
              </a:rPr>
              <a:t>Basic Information</a:t>
            </a:r>
          </a:p>
          <a:p>
            <a:pPr>
              <a:defRPr/>
            </a:pPr>
            <a:r>
              <a:rPr lang="en-US" sz="2000" dirty="0"/>
              <a:t>Artist: Jan Van Eyck</a:t>
            </a:r>
          </a:p>
          <a:p>
            <a:pPr>
              <a:defRPr/>
            </a:pPr>
            <a:r>
              <a:rPr lang="en-US" sz="2000" dirty="0"/>
              <a:t>Title: Giovani Arnolfini and his wife</a:t>
            </a:r>
          </a:p>
          <a:p>
            <a:pPr>
              <a:defRPr/>
            </a:pPr>
            <a:r>
              <a:rPr lang="en-US" sz="2000" dirty="0"/>
              <a:t>Time: 15</a:t>
            </a:r>
            <a:r>
              <a:rPr lang="en-US" sz="2000" baseline="30000" dirty="0"/>
              <a:t>th</a:t>
            </a:r>
            <a:r>
              <a:rPr lang="en-US" sz="2000" dirty="0"/>
              <a:t> century</a:t>
            </a:r>
          </a:p>
          <a:p>
            <a:pPr>
              <a:defRPr/>
            </a:pPr>
            <a:r>
              <a:rPr lang="en-US" sz="2000" dirty="0"/>
              <a:t>Media: Oil on wood panel</a:t>
            </a:r>
          </a:p>
          <a:p>
            <a:pPr>
              <a:defRPr/>
            </a:pPr>
            <a:r>
              <a:rPr lang="en-US" sz="2000" dirty="0"/>
              <a:t>Style: Flemish Renaissance</a:t>
            </a:r>
          </a:p>
        </p:txBody>
      </p:sp>
      <p:sp>
        <p:nvSpPr>
          <p:cNvPr id="3" name="TextBox 2"/>
          <p:cNvSpPr txBox="1"/>
          <p:nvPr/>
        </p:nvSpPr>
        <p:spPr>
          <a:xfrm>
            <a:off x="6107113" y="2667001"/>
            <a:ext cx="4038600" cy="16922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solidFill>
                  <a:srgbClr val="FF0000"/>
                </a:solidFill>
              </a:rPr>
              <a:t>Who are the figures in the painting?</a:t>
            </a:r>
          </a:p>
          <a:p>
            <a:pPr>
              <a:defRPr/>
            </a:pPr>
            <a:r>
              <a:rPr lang="en-US" sz="2000" dirty="0"/>
              <a:t>Giovani Arnolfini and his wife during their wedding. Giovani was a financial agent of the Medici family in the Netherland.</a:t>
            </a:r>
            <a:endParaRPr lang="en-US" dirty="0"/>
          </a:p>
        </p:txBody>
      </p:sp>
      <p:sp>
        <p:nvSpPr>
          <p:cNvPr id="4" name="TextBox 3"/>
          <p:cNvSpPr txBox="1"/>
          <p:nvPr/>
        </p:nvSpPr>
        <p:spPr>
          <a:xfrm>
            <a:off x="2143125" y="4495801"/>
            <a:ext cx="8001000" cy="23082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solidFill>
                  <a:srgbClr val="FF0000"/>
                </a:solidFill>
              </a:rPr>
              <a:t>Formal aspects</a:t>
            </a:r>
          </a:p>
          <a:p>
            <a:pPr>
              <a:defRPr/>
            </a:pPr>
            <a:r>
              <a:rPr lang="en-US" sz="2000" dirty="0"/>
              <a:t>Composition: The man stands by the window and the wife in the inside of the room</a:t>
            </a:r>
          </a:p>
          <a:p>
            <a:pPr>
              <a:defRPr/>
            </a:pPr>
            <a:r>
              <a:rPr lang="en-US" sz="2000" dirty="0"/>
              <a:t>	        The mirror is in the center of the composition</a:t>
            </a:r>
          </a:p>
          <a:p>
            <a:pPr>
              <a:defRPr/>
            </a:pPr>
            <a:r>
              <a:rPr lang="en-US" sz="2000" dirty="0"/>
              <a:t>Light and shadow: The dark room is illuminated from one source – the window</a:t>
            </a:r>
          </a:p>
          <a:p>
            <a:pPr>
              <a:defRPr/>
            </a:pPr>
            <a:r>
              <a:rPr lang="en-US" sz="2000" dirty="0"/>
              <a:t>Colors: Green and black outfit against red fabric</a:t>
            </a:r>
          </a:p>
        </p:txBody>
      </p:sp>
    </p:spTree>
    <p:extLst>
      <p:ext uri="{BB962C8B-B14F-4D97-AF65-F5344CB8AC3E}">
        <p14:creationId xmlns:p14="http://schemas.microsoft.com/office/powerpoint/2010/main" val="3250088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Picture 4" descr="D:\Art History\Art 112\eyc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2488" y="1447801"/>
            <a:ext cx="259080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83" name="TextBox 2"/>
          <p:cNvSpPr txBox="1">
            <a:spLocks noChangeArrowheads="1"/>
          </p:cNvSpPr>
          <p:nvPr/>
        </p:nvSpPr>
        <p:spPr bwMode="auto">
          <a:xfrm>
            <a:off x="4964113" y="498476"/>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a:solidFill>
                  <a:srgbClr val="FF0000"/>
                </a:solidFill>
              </a:rPr>
              <a:t>Message</a:t>
            </a:r>
          </a:p>
        </p:txBody>
      </p:sp>
      <p:sp>
        <p:nvSpPr>
          <p:cNvPr id="4" name="TextBox 3"/>
          <p:cNvSpPr txBox="1"/>
          <p:nvPr/>
        </p:nvSpPr>
        <p:spPr>
          <a:xfrm>
            <a:off x="7772400" y="4343401"/>
            <a:ext cx="18288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Traditional green dress of a bride = natural fertility</a:t>
            </a:r>
          </a:p>
        </p:txBody>
      </p:sp>
      <p:sp>
        <p:nvSpPr>
          <p:cNvPr id="5" name="TextBox 4"/>
          <p:cNvSpPr txBox="1"/>
          <p:nvPr/>
        </p:nvSpPr>
        <p:spPr>
          <a:xfrm>
            <a:off x="2362200" y="4589463"/>
            <a:ext cx="18288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Shoes removed as a respect to God (Moses)</a:t>
            </a:r>
          </a:p>
        </p:txBody>
      </p:sp>
      <p:sp>
        <p:nvSpPr>
          <p:cNvPr id="6" name="TextBox 5"/>
          <p:cNvSpPr txBox="1"/>
          <p:nvPr/>
        </p:nvSpPr>
        <p:spPr>
          <a:xfrm>
            <a:off x="4964113" y="5513388"/>
            <a:ext cx="2133600" cy="4000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Dog = Faithfulness</a:t>
            </a:r>
          </a:p>
        </p:txBody>
      </p:sp>
      <p:sp>
        <p:nvSpPr>
          <p:cNvPr id="7" name="TextBox 6"/>
          <p:cNvSpPr txBox="1"/>
          <p:nvPr/>
        </p:nvSpPr>
        <p:spPr>
          <a:xfrm>
            <a:off x="1873250" y="933450"/>
            <a:ext cx="2590800" cy="7064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Single burning candle = presence of Christ</a:t>
            </a:r>
          </a:p>
        </p:txBody>
      </p:sp>
      <p:sp>
        <p:nvSpPr>
          <p:cNvPr id="8" name="TextBox 7"/>
          <p:cNvSpPr txBox="1"/>
          <p:nvPr/>
        </p:nvSpPr>
        <p:spPr>
          <a:xfrm>
            <a:off x="8001000" y="1828800"/>
            <a:ext cx="18288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Bed with Canopy = Social status</a:t>
            </a:r>
          </a:p>
        </p:txBody>
      </p:sp>
      <p:sp>
        <p:nvSpPr>
          <p:cNvPr id="9" name="TextBox 8"/>
          <p:cNvSpPr txBox="1"/>
          <p:nvPr/>
        </p:nvSpPr>
        <p:spPr>
          <a:xfrm>
            <a:off x="2133600" y="2667001"/>
            <a:ext cx="1981200"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Oranges = Fertility</a:t>
            </a:r>
          </a:p>
        </p:txBody>
      </p:sp>
      <p:cxnSp>
        <p:nvCxnSpPr>
          <p:cNvPr id="11" name="Straight Connector 10"/>
          <p:cNvCxnSpPr>
            <a:stCxn id="9" idx="3"/>
          </p:cNvCxnSpPr>
          <p:nvPr/>
        </p:nvCxnSpPr>
        <p:spPr>
          <a:xfrm>
            <a:off x="4114800" y="3021013"/>
            <a:ext cx="685800" cy="21590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67200" y="4805363"/>
            <a:ext cx="395288" cy="22066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5905501" y="4805364"/>
            <a:ext cx="125413" cy="60483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1"/>
          </p:cNvCxnSpPr>
          <p:nvPr/>
        </p:nvCxnSpPr>
        <p:spPr>
          <a:xfrm flipH="1" flipV="1">
            <a:off x="6781800" y="4114800"/>
            <a:ext cx="990600" cy="890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p:cNvCxnSpPr>
          <p:nvPr/>
        </p:nvCxnSpPr>
        <p:spPr>
          <a:xfrm flipH="1" flipV="1">
            <a:off x="7010400" y="1981200"/>
            <a:ext cx="990600" cy="35560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3"/>
          </p:cNvCxnSpPr>
          <p:nvPr/>
        </p:nvCxnSpPr>
        <p:spPr>
          <a:xfrm>
            <a:off x="4464050" y="1287464"/>
            <a:ext cx="1250950" cy="46513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2" descr="http://www.jan-van-eyck.org/Portrait-of-Giovanni-Arnolfini-and-his-Wife-(detail-3)-1434.jpg"/>
          <p:cNvPicPr>
            <a:picLocks noChangeAspect="1" noChangeArrowheads="1"/>
          </p:cNvPicPr>
          <p:nvPr/>
        </p:nvPicPr>
        <p:blipFill>
          <a:blip r:embed="rId2">
            <a:extLst>
              <a:ext uri="{28A0092B-C50C-407E-A947-70E740481C1C}">
                <a14:useLocalDpi xmlns:a14="http://schemas.microsoft.com/office/drawing/2010/main" val="0"/>
              </a:ext>
            </a:extLst>
          </a:blip>
          <a:srcRect r="5316" b="3175"/>
          <a:stretch>
            <a:fillRect/>
          </a:stretch>
        </p:blipFill>
        <p:spPr bwMode="auto">
          <a:xfrm>
            <a:off x="4357688" y="990600"/>
            <a:ext cx="3155950"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107" name="TextBox 1"/>
          <p:cNvSpPr txBox="1">
            <a:spLocks noChangeArrowheads="1"/>
          </p:cNvSpPr>
          <p:nvPr/>
        </p:nvSpPr>
        <p:spPr bwMode="auto">
          <a:xfrm>
            <a:off x="4572000" y="381001"/>
            <a:ext cx="274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0000"/>
                </a:solidFill>
              </a:rPr>
              <a:t>Message </a:t>
            </a:r>
          </a:p>
        </p:txBody>
      </p:sp>
      <p:sp>
        <p:nvSpPr>
          <p:cNvPr id="3" name="TextBox 2"/>
          <p:cNvSpPr txBox="1"/>
          <p:nvPr/>
        </p:nvSpPr>
        <p:spPr>
          <a:xfrm>
            <a:off x="7848600" y="3168650"/>
            <a:ext cx="2590800" cy="4000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Brush = Domestic care</a:t>
            </a:r>
          </a:p>
        </p:txBody>
      </p:sp>
      <p:sp>
        <p:nvSpPr>
          <p:cNvPr id="4" name="TextBox 3"/>
          <p:cNvSpPr txBox="1"/>
          <p:nvPr/>
        </p:nvSpPr>
        <p:spPr>
          <a:xfrm>
            <a:off x="7848600" y="1524000"/>
            <a:ext cx="22098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The artist as a witness: “Jan van Eyck was there”</a:t>
            </a:r>
          </a:p>
        </p:txBody>
      </p:sp>
      <p:sp>
        <p:nvSpPr>
          <p:cNvPr id="5" name="TextBox 4"/>
          <p:cNvSpPr txBox="1"/>
          <p:nvPr/>
        </p:nvSpPr>
        <p:spPr>
          <a:xfrm>
            <a:off x="7848600" y="4495801"/>
            <a:ext cx="24384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Episodes from the Passion of the Christ on the frame of the mirror</a:t>
            </a:r>
          </a:p>
        </p:txBody>
      </p:sp>
      <p:sp>
        <p:nvSpPr>
          <p:cNvPr id="6" name="TextBox 5"/>
          <p:cNvSpPr txBox="1"/>
          <p:nvPr/>
        </p:nvSpPr>
        <p:spPr>
          <a:xfrm>
            <a:off x="1828800" y="2936876"/>
            <a:ext cx="19812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2000" dirty="0"/>
              <a:t>The artist and another figure are reflected in the mirror</a:t>
            </a:r>
          </a:p>
        </p:txBody>
      </p:sp>
      <p:cxnSp>
        <p:nvCxnSpPr>
          <p:cNvPr id="8" name="Straight Connector 7"/>
          <p:cNvCxnSpPr>
            <a:stCxn id="6" idx="3"/>
          </p:cNvCxnSpPr>
          <p:nvPr/>
        </p:nvCxnSpPr>
        <p:spPr>
          <a:xfrm>
            <a:off x="3810000" y="3598864"/>
            <a:ext cx="2209800" cy="896937"/>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5" idx="1"/>
          </p:cNvCxnSpPr>
          <p:nvPr/>
        </p:nvCxnSpPr>
        <p:spPr>
          <a:xfrm flipH="1" flipV="1">
            <a:off x="6629400" y="4137026"/>
            <a:ext cx="1219200" cy="102076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 idx="1"/>
          </p:cNvCxnSpPr>
          <p:nvPr/>
        </p:nvCxnSpPr>
        <p:spPr>
          <a:xfrm flipH="1">
            <a:off x="7391400" y="3368676"/>
            <a:ext cx="457200" cy="44132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1"/>
          </p:cNvCxnSpPr>
          <p:nvPr/>
        </p:nvCxnSpPr>
        <p:spPr>
          <a:xfrm flipH="1">
            <a:off x="6553200" y="2032000"/>
            <a:ext cx="1295400" cy="101600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8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52318" y="625151"/>
            <a:ext cx="2631233" cy="3181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537510" y="4500466"/>
            <a:ext cx="2565919" cy="32661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132" name="Text Box 5"/>
          <p:cNvSpPr txBox="1">
            <a:spLocks noChangeArrowheads="1"/>
          </p:cNvSpPr>
          <p:nvPr/>
        </p:nvSpPr>
        <p:spPr bwMode="auto">
          <a:xfrm>
            <a:off x="586275" y="4500466"/>
            <a:ext cx="7275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1400" b="1" dirty="0"/>
              <a:t>Hieronymus Bosch (1450-1516), The Garden of Earthly Delights, c. 1480-1515</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275" y="540788"/>
            <a:ext cx="7275054" cy="3807278"/>
          </a:xfrm>
          <a:prstGeom prst="rect">
            <a:avLst/>
          </a:prstGeom>
        </p:spPr>
      </p:pic>
      <p:sp>
        <p:nvSpPr>
          <p:cNvPr id="3" name="TextBox 2"/>
          <p:cNvSpPr txBox="1"/>
          <p:nvPr/>
        </p:nvSpPr>
        <p:spPr>
          <a:xfrm>
            <a:off x="8052318" y="625151"/>
            <a:ext cx="2631233" cy="3046988"/>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The Renaissance in the north was different than that of Italy. It was influence from the special atmosphere and climate of north Europe: Mysterious, dark, foggy and cold. The Flemish artist Bosch developed an imaginary world combined with the fearful approach of the middle ages. The colorful palette that he presents preceded the Venetian artists. There are different theories explaining the themes of Bosch: Extreme religious artist that inspired by Savonarola ( A monk who criticized the return of Paganism ), or satiric artist that made mockery of the medieval concept of fear and hell.</a:t>
            </a:r>
          </a:p>
        </p:txBody>
      </p:sp>
    </p:spTree>
    <p:extLst>
      <p:ext uri="{BB962C8B-B14F-4D97-AF65-F5344CB8AC3E}">
        <p14:creationId xmlns:p14="http://schemas.microsoft.com/office/powerpoint/2010/main" val="37212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48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538</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Oakton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Limbourg</dc:title>
  <dc:creator>Nathan Harpaz</dc:creator>
  <cp:lastModifiedBy>Eunice</cp:lastModifiedBy>
  <cp:revision>9</cp:revision>
  <dcterms:created xsi:type="dcterms:W3CDTF">2018-08-07T21:40:26Z</dcterms:created>
  <dcterms:modified xsi:type="dcterms:W3CDTF">2020-03-02T05:24:33Z</dcterms:modified>
</cp:coreProperties>
</file>