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letter"/>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 lastIdx="1" clrIdx="0"/>
  <p:cmAuthor id="1" name="one" initials="o" lastIdx="9" clrIdx="1"/>
  <p:cmAuthor id="2" name="Jenn Shropshire" initials="JS" lastIdx="8" clrIdx="2"/>
  <p:cmAuthor id="3" name="Author" initials="AU"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FFFF81"/>
    <a:srgbClr val="FFFF9F"/>
    <a:srgbClr val="FFFF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7" autoAdjust="0"/>
    <p:restoredTop sz="98327" autoAdjust="0"/>
  </p:normalViewPr>
  <p:slideViewPr>
    <p:cSldViewPr>
      <p:cViewPr varScale="1">
        <p:scale>
          <a:sx n="69" d="100"/>
          <a:sy n="69" d="100"/>
        </p:scale>
        <p:origin x="-1764" y="-108"/>
      </p:cViewPr>
      <p:guideLst>
        <p:guide orient="horz" pos="960"/>
        <p:guide orient="horz" pos="288"/>
        <p:guide orient="horz" pos="4032"/>
        <p:guide orient="horz" pos="1056"/>
        <p:guide pos="432"/>
        <p:guide pos="5328"/>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28" d="100"/>
          <a:sy n="28" d="100"/>
        </p:scale>
        <p:origin x="-1190"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13.xml"/><Relationship Id="rId1" Type="http://schemas.openxmlformats.org/officeDocument/2006/relationships/slide" Target="slides/slide12.xml"/><Relationship Id="rId4"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rial" charset="0"/>
              </a:defRPr>
            </a:lvl1pPr>
          </a:lstStyle>
          <a:p>
            <a:pPr>
              <a:defRPr/>
            </a:pPr>
            <a:fld id="{FCC65371-3A6E-43F2-83E4-65E50C84BDD5}" type="slidenum">
              <a:rPr lang="en-US"/>
              <a:pPr>
                <a:defRPr/>
              </a:pPr>
              <a:t>‹#›</a:t>
            </a:fld>
            <a:endParaRPr lang="en-US"/>
          </a:p>
        </p:txBody>
      </p:sp>
    </p:spTree>
    <p:extLst>
      <p:ext uri="{BB962C8B-B14F-4D97-AF65-F5344CB8AC3E}">
        <p14:creationId xmlns:p14="http://schemas.microsoft.com/office/powerpoint/2010/main" xmlns="" val="3239983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822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22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22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822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i="1">
                <a:latin typeface="Arial" charset="0"/>
              </a:defRPr>
            </a:lvl1pPr>
          </a:lstStyle>
          <a:p>
            <a:pPr>
              <a:defRPr/>
            </a:pPr>
            <a:fld id="{1A8EBE03-0393-49BA-A66E-44A2ACB84C3D}" type="slidenum">
              <a:rPr lang="en-US"/>
              <a:pPr>
                <a:defRPr/>
              </a:pPr>
              <a:t>‹#›</a:t>
            </a:fld>
            <a:endParaRPr lang="en-US"/>
          </a:p>
        </p:txBody>
      </p:sp>
    </p:spTree>
    <p:extLst>
      <p:ext uri="{BB962C8B-B14F-4D97-AF65-F5344CB8AC3E}">
        <p14:creationId xmlns:p14="http://schemas.microsoft.com/office/powerpoint/2010/main" xmlns="" val="3595152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4A946F8-05E4-4021-B22A-1BE6E2C6557F}" type="slidenum">
              <a:rPr lang="en-US"/>
              <a:pPr>
                <a:defRPr/>
              </a:pPr>
              <a:t>‹#›</a:t>
            </a:fld>
            <a:endParaRPr lang="en-US"/>
          </a:p>
        </p:txBody>
      </p:sp>
    </p:spTree>
    <p:extLst>
      <p:ext uri="{BB962C8B-B14F-4D97-AF65-F5344CB8AC3E}">
        <p14:creationId xmlns:p14="http://schemas.microsoft.com/office/powerpoint/2010/main" xmlns="" val="30579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2AA6203-6391-4030-97FB-08F68053F266}" type="slidenum">
              <a:rPr lang="en-US"/>
              <a:pPr>
                <a:defRPr/>
              </a:pPr>
              <a:t>‹#›</a:t>
            </a:fld>
            <a:endParaRPr lang="en-US"/>
          </a:p>
        </p:txBody>
      </p:sp>
    </p:spTree>
    <p:extLst>
      <p:ext uri="{BB962C8B-B14F-4D97-AF65-F5344CB8AC3E}">
        <p14:creationId xmlns:p14="http://schemas.microsoft.com/office/powerpoint/2010/main" xmlns="" val="2958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58026C0-03DC-40B4-976D-273F1522CAA1}" type="slidenum">
              <a:rPr lang="en-US"/>
              <a:pPr>
                <a:defRPr/>
              </a:pPr>
              <a:t>‹#›</a:t>
            </a:fld>
            <a:endParaRPr lang="en-US"/>
          </a:p>
        </p:txBody>
      </p:sp>
    </p:spTree>
    <p:extLst>
      <p:ext uri="{BB962C8B-B14F-4D97-AF65-F5344CB8AC3E}">
        <p14:creationId xmlns:p14="http://schemas.microsoft.com/office/powerpoint/2010/main" xmlns="" val="40674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FF0BF3C-D800-4537-AB1C-57E118ADDCD3}" type="slidenum">
              <a:rPr lang="en-US"/>
              <a:pPr>
                <a:defRPr/>
              </a:pPr>
              <a:t>‹#›</a:t>
            </a:fld>
            <a:endParaRPr lang="en-US"/>
          </a:p>
        </p:txBody>
      </p:sp>
    </p:spTree>
    <p:extLst>
      <p:ext uri="{BB962C8B-B14F-4D97-AF65-F5344CB8AC3E}">
        <p14:creationId xmlns:p14="http://schemas.microsoft.com/office/powerpoint/2010/main" xmlns="" val="155745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2"/>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71461530-AC63-4E85-8DCC-CDD00A5CAF09}" type="slidenum">
              <a:rPr lang="en-US"/>
              <a:pPr>
                <a:defRPr/>
              </a:pPr>
              <a:t>‹#›</a:t>
            </a:fld>
            <a:endParaRPr lang="en-US"/>
          </a:p>
        </p:txBody>
      </p:sp>
    </p:spTree>
    <p:extLst>
      <p:ext uri="{BB962C8B-B14F-4D97-AF65-F5344CB8AC3E}">
        <p14:creationId xmlns:p14="http://schemas.microsoft.com/office/powerpoint/2010/main" xmlns="" val="84653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A61285F-8103-4473-B397-C54727C577D7}" type="slidenum">
              <a:rPr lang="en-US"/>
              <a:pPr>
                <a:defRPr/>
              </a:pPr>
              <a:t>‹#›</a:t>
            </a:fld>
            <a:endParaRPr lang="en-US"/>
          </a:p>
        </p:txBody>
      </p:sp>
    </p:spTree>
    <p:extLst>
      <p:ext uri="{BB962C8B-B14F-4D97-AF65-F5344CB8AC3E}">
        <p14:creationId xmlns:p14="http://schemas.microsoft.com/office/powerpoint/2010/main" xmlns="" val="275290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C8F786F-A26B-4A42-8454-798EB84FDD15}" type="slidenum">
              <a:rPr lang="en-US"/>
              <a:pPr>
                <a:defRPr/>
              </a:pPr>
              <a:t>‹#›</a:t>
            </a:fld>
            <a:endParaRPr lang="en-US"/>
          </a:p>
        </p:txBody>
      </p:sp>
    </p:spTree>
    <p:extLst>
      <p:ext uri="{BB962C8B-B14F-4D97-AF65-F5344CB8AC3E}">
        <p14:creationId xmlns:p14="http://schemas.microsoft.com/office/powerpoint/2010/main" xmlns="" val="323894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smtClean="0"/>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72AA0E0B-AE0B-4761-B80B-CC23D48B738B}" type="slidenum">
              <a:rPr lang="en-US" smtClean="0"/>
              <a:pPr/>
              <a:t>‹#›</a:t>
            </a:fld>
            <a:endParaRPr lang="en-US" dirty="0"/>
          </a:p>
        </p:txBody>
      </p:sp>
    </p:spTree>
    <p:extLst>
      <p:ext uri="{BB962C8B-B14F-4D97-AF65-F5344CB8AC3E}">
        <p14:creationId xmlns:p14="http://schemas.microsoft.com/office/powerpoint/2010/main" xmlns="" val="25688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3E532A8-81E9-49B8-9479-FA543EABD38F}" type="slidenum">
              <a:rPr lang="en-US"/>
              <a:pPr>
                <a:defRPr/>
              </a:pPr>
              <a:t>‹#›</a:t>
            </a:fld>
            <a:endParaRPr lang="en-US"/>
          </a:p>
        </p:txBody>
      </p:sp>
    </p:spTree>
    <p:extLst>
      <p:ext uri="{BB962C8B-B14F-4D97-AF65-F5344CB8AC3E}">
        <p14:creationId xmlns:p14="http://schemas.microsoft.com/office/powerpoint/2010/main" xmlns="" val="10560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52FA1C9-0771-4BF7-8157-C4956F3DCBBF}" type="slidenum">
              <a:rPr lang="en-US"/>
              <a:pPr>
                <a:defRPr/>
              </a:pPr>
              <a:t>‹#›</a:t>
            </a:fld>
            <a:endParaRPr lang="en-US"/>
          </a:p>
        </p:txBody>
      </p:sp>
    </p:spTree>
    <p:extLst>
      <p:ext uri="{BB962C8B-B14F-4D97-AF65-F5344CB8AC3E}">
        <p14:creationId xmlns:p14="http://schemas.microsoft.com/office/powerpoint/2010/main" xmlns="" val="94265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08FF7F6-2EBA-4C8F-8194-1ACF666BF1EB}" type="slidenum">
              <a:rPr lang="en-US"/>
              <a:pPr>
                <a:defRPr/>
              </a:pPr>
              <a:t>‹#›</a:t>
            </a:fld>
            <a:endParaRPr lang="en-US"/>
          </a:p>
        </p:txBody>
      </p:sp>
    </p:spTree>
    <p:extLst>
      <p:ext uri="{BB962C8B-B14F-4D97-AF65-F5344CB8AC3E}">
        <p14:creationId xmlns:p14="http://schemas.microsoft.com/office/powerpoint/2010/main" xmlns="" val="9075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336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D60A469-C20A-4949-B894-4E6D40B6B83C}" type="slidenum">
              <a:rPr lang="en-US"/>
              <a:pPr>
                <a:defRPr/>
              </a:pPr>
              <a:t>‹#›</a:t>
            </a:fld>
            <a:endParaRPr lang="en-US"/>
          </a:p>
        </p:txBody>
      </p:sp>
    </p:spTree>
    <p:extLst>
      <p:ext uri="{BB962C8B-B14F-4D97-AF65-F5344CB8AC3E}">
        <p14:creationId xmlns:p14="http://schemas.microsoft.com/office/powerpoint/2010/main" xmlns="" val="29572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A42BB2E-49E5-4931-950C-3BB061DC5A76}" type="slidenum">
              <a:rPr lang="en-US"/>
              <a:pPr>
                <a:defRPr/>
              </a:pPr>
              <a:t>‹#›</a:t>
            </a:fld>
            <a:endParaRPr lang="en-US"/>
          </a:p>
        </p:txBody>
      </p:sp>
    </p:spTree>
    <p:extLst>
      <p:ext uri="{BB962C8B-B14F-4D97-AF65-F5344CB8AC3E}">
        <p14:creationId xmlns:p14="http://schemas.microsoft.com/office/powerpoint/2010/main" xmlns="" val="42674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6" name="Rectangle 5"/>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821F8EDE-CDDD-4EAC-AF22-6E1ABC367B27}" type="slidenum">
              <a:rPr lang="en-US"/>
              <a:pPr>
                <a:defRPr/>
              </a:pPr>
              <a:t>‹#›</a:t>
            </a:fld>
            <a:endParaRPr lang="en-US"/>
          </a:p>
        </p:txBody>
      </p:sp>
    </p:spTree>
    <p:extLst>
      <p:ext uri="{BB962C8B-B14F-4D97-AF65-F5344CB8AC3E}">
        <p14:creationId xmlns:p14="http://schemas.microsoft.com/office/powerpoint/2010/main" xmlns="" val="300488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8B78A2B-CAEB-4C55-B344-38C18EF57803}" type="slidenum">
              <a:rPr lang="en-US"/>
              <a:pPr>
                <a:defRPr/>
              </a:pPr>
              <a:t>‹#›</a:t>
            </a:fld>
            <a:endParaRPr lang="en-US"/>
          </a:p>
        </p:txBody>
      </p:sp>
    </p:spTree>
    <p:extLst>
      <p:ext uri="{BB962C8B-B14F-4D97-AF65-F5344CB8AC3E}">
        <p14:creationId xmlns:p14="http://schemas.microsoft.com/office/powerpoint/2010/main" xmlns="" val="43295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81246AB-781B-45DF-8237-0ED13E7CC75F}" type="slidenum">
              <a:rPr lang="en-US"/>
              <a:pPr>
                <a:defRPr/>
              </a:pPr>
              <a:t>‹#›</a:t>
            </a:fld>
            <a:endParaRPr lang="en-US"/>
          </a:p>
        </p:txBody>
      </p:sp>
    </p:spTree>
    <p:extLst>
      <p:ext uri="{BB962C8B-B14F-4D97-AF65-F5344CB8AC3E}">
        <p14:creationId xmlns:p14="http://schemas.microsoft.com/office/powerpoint/2010/main" xmlns="" val="25355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Footer Placeholder 6"/>
          <p:cNvSpPr>
            <a:spLocks noGrp="1" noChangeArrowheads="1"/>
          </p:cNvSpPr>
          <p:nvPr>
            <p:ph type="ftr" sz="quarter" idx="3"/>
          </p:nvPr>
        </p:nvSpPr>
        <p:spPr bwMode="auto">
          <a:xfrm>
            <a:off x="1143000" y="6477000"/>
            <a:ext cx="6858000" cy="381000"/>
          </a:xfrm>
          <a:prstGeom prst="rect">
            <a:avLst/>
          </a:prstGeom>
          <a:noFill/>
          <a:ln>
            <a:noFill/>
          </a:ln>
          <a:effectLst/>
          <a:extLst/>
        </p:spPr>
        <p:txBody>
          <a:bodyPr vert="horz" wrap="square" lIns="91440" tIns="45720" rIns="91440" bIns="45720" numCol="1" anchor="ctr" anchorCtr="1" compatLnSpc="1">
            <a:prstTxWarp prst="textNoShape">
              <a:avLst/>
            </a:prstTxWarp>
          </a:bodyPr>
          <a:lstStyle>
            <a:lvl1pPr algn="ctr" eaLnBrk="1" hangingPunct="1">
              <a:defRPr lang="en-US" sz="1000">
                <a:latin typeface="+mn-lt"/>
              </a:defRPr>
            </a:lvl1pPr>
          </a:lstStyle>
          <a:p>
            <a:r>
              <a:rPr lang="en-US" altLang="en-US" dirty="0" smtClean="0"/>
              <a:t>Copyright © 2015, 2011, 2007, 2001, 1997, 1993 by Saunders, an imprint of Elsevier Inc.</a:t>
            </a:r>
            <a:endParaRPr lang="en-US" dirty="0"/>
          </a:p>
        </p:txBody>
      </p:sp>
      <p:sp>
        <p:nvSpPr>
          <p:cNvPr id="9" name="Slide Number Placeholder 5"/>
          <p:cNvSpPr>
            <a:spLocks noGrp="1"/>
          </p:cNvSpPr>
          <p:nvPr>
            <p:ph type="sldNum" sz="quarter" idx="4"/>
          </p:nvPr>
        </p:nvSpPr>
        <p:spPr>
          <a:xfrm>
            <a:off x="8305800" y="6492875"/>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mn-lt"/>
              </a:defRPr>
            </a:lvl1pPr>
          </a:lstStyle>
          <a:p>
            <a:pPr>
              <a:defRPr/>
            </a:pPr>
            <a:fld id="{790EFD39-03C0-4EA9-9B9D-41EA46A35825}" type="slidenum">
              <a:rPr lang="en-US"/>
              <a:pPr>
                <a:defRPr/>
              </a:pPr>
              <a:t>‹#›</a:t>
            </a:fld>
            <a:endParaRPr lang="en-US"/>
          </a:p>
        </p:txBody>
      </p:sp>
    </p:spTree>
    <p:extLst>
      <p:ext uri="{BB962C8B-B14F-4D97-AF65-F5344CB8AC3E}">
        <p14:creationId xmlns:p14="http://schemas.microsoft.com/office/powerpoint/2010/main" xmlns="" val="414175560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hf hd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0000FF"/>
        </a:buClr>
        <a:buSzPct val="60000"/>
        <a:buFont typeface="Wingdings 2" pitchFamily="18"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SzPct val="80000"/>
        <a:buFont typeface="Wingdings" pitchFamily="2" charset="2"/>
        <a:buChar char="Ø"/>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SzPct val="115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FF"/>
        </a:buClr>
        <a:buSzPct val="75000"/>
        <a:buFont typeface="Wingdings 3" pitchFamily="18" charset="2"/>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FF"/>
        </a:buClr>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wm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454275"/>
            <a:ext cx="7772400" cy="822326"/>
          </a:xfrm>
        </p:spPr>
        <p:txBody>
          <a:bodyPr/>
          <a:lstStyle/>
          <a:p>
            <a:pPr eaLnBrk="1" hangingPunct="1">
              <a:defRPr/>
            </a:pPr>
            <a:r>
              <a:rPr lang="en-US" dirty="0"/>
              <a:t>Chapter 23</a:t>
            </a:r>
            <a:endParaRPr lang="en-US" dirty="0">
              <a:ea typeface="MS Mincho" pitchFamily="49" charset="-128"/>
            </a:endParaRPr>
          </a:p>
        </p:txBody>
      </p:sp>
      <p:sp>
        <p:nvSpPr>
          <p:cNvPr id="4099" name="Rectangle 3"/>
          <p:cNvSpPr>
            <a:spLocks noGrp="1" noChangeArrowheads="1"/>
          </p:cNvSpPr>
          <p:nvPr>
            <p:ph type="subTitle" idx="1"/>
          </p:nvPr>
        </p:nvSpPr>
        <p:spPr>
          <a:xfrm>
            <a:off x="685800" y="3429000"/>
            <a:ext cx="7772400" cy="685800"/>
          </a:xfrm>
          <a:ln w="9525"/>
        </p:spPr>
        <p:txBody>
          <a:bodyPr/>
          <a:lstStyle/>
          <a:p>
            <a:pPr marL="0" indent="0" algn="ctr" eaLnBrk="1" hangingPunct="1">
              <a:buFont typeface="Wingdings 2" pitchFamily="18" charset="2"/>
              <a:buNone/>
              <a:defRPr/>
            </a:pPr>
            <a:r>
              <a:rPr lang="en-US" altLang="ja-JP" sz="3000" dirty="0" smtClean="0">
                <a:ea typeface="MS Mincho" pitchFamily="49" charset="-128"/>
              </a:rPr>
              <a:t>Rural and Migrant Health</a:t>
            </a:r>
          </a:p>
        </p:txBody>
      </p:sp>
      <p:sp>
        <p:nvSpPr>
          <p:cNvPr id="4" name="Footer Placeholder 1"/>
          <p:cNvSpPr>
            <a:spLocks noGrp="1"/>
          </p:cNvSpPr>
          <p:nvPr>
            <p:ph type="ftr" sz="quarter" idx="10"/>
          </p:nvPr>
        </p:nvSpPr>
        <p:spPr>
          <a:xfrm>
            <a:off x="1143000" y="6400800"/>
            <a:ext cx="6858000" cy="381000"/>
          </a:xfrm>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Tree>
    <p:extLst>
      <p:ext uri="{BB962C8B-B14F-4D97-AF65-F5344CB8AC3E}">
        <p14:creationId xmlns:p14="http://schemas.microsoft.com/office/powerpoint/2010/main" xmlns="" val="2241616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3975" name="Rectangle 7"/>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Context: Health Disparities Related to Place</a:t>
            </a:r>
            <a:endParaRPr lang="en-US" sz="3600" dirty="0" smtClean="0"/>
          </a:p>
        </p:txBody>
      </p:sp>
      <p:sp>
        <p:nvSpPr>
          <p:cNvPr id="1363976" name="Rectangle 8"/>
          <p:cNvSpPr>
            <a:spLocks noGrp="1" noChangeArrowheads="1"/>
          </p:cNvSpPr>
          <p:nvPr>
            <p:ph idx="1"/>
          </p:nvPr>
        </p:nvSpPr>
        <p:spPr>
          <a:xfrm>
            <a:off x="685800" y="1676400"/>
            <a:ext cx="6553200" cy="4724400"/>
          </a:xfrm>
        </p:spPr>
        <p:txBody>
          <a:bodyPr/>
          <a:lstStyle/>
          <a:p>
            <a:pPr eaLnBrk="1" hangingPunct="1">
              <a:defRPr/>
            </a:pPr>
            <a:r>
              <a:rPr lang="en-US" altLang="ja-JP" dirty="0" smtClean="0">
                <a:ea typeface="ＭＳ Ｐゴシック" charset="-128"/>
              </a:rPr>
              <a:t>A downward spiral may exist:</a:t>
            </a:r>
          </a:p>
          <a:p>
            <a:pPr lvl="1" eaLnBrk="1" hangingPunct="1">
              <a:defRPr/>
            </a:pPr>
            <a:r>
              <a:rPr lang="en-US" altLang="ja-JP" i="1" dirty="0" smtClean="0">
                <a:ea typeface="ＭＳ Ｐゴシック" charset="-128"/>
              </a:rPr>
              <a:t>people leave </a:t>
            </a:r>
            <a:r>
              <a:rPr lang="en-US" altLang="ja-JP" i="1" dirty="0" smtClean="0">
                <a:ea typeface="ＭＳ Ｐゴシック" charset="-128"/>
                <a:sym typeface="Wingdings" pitchFamily="2" charset="2"/>
              </a:rPr>
              <a:t></a:t>
            </a:r>
            <a:r>
              <a:rPr lang="en-US" altLang="ja-JP" i="1" dirty="0" smtClean="0">
                <a:ea typeface="ＭＳ Ｐゴシック" charset="-128"/>
              </a:rPr>
              <a:t> services are lost </a:t>
            </a:r>
            <a:r>
              <a:rPr lang="en-US" altLang="ja-JP" i="1" dirty="0" smtClean="0">
                <a:ea typeface="ＭＳ Ｐゴシック" charset="-128"/>
                <a:sym typeface="Wingdings" pitchFamily="2" charset="2"/>
              </a:rPr>
              <a:t> </a:t>
            </a:r>
            <a:r>
              <a:rPr lang="en-US" altLang="ja-JP" i="1" dirty="0" smtClean="0">
                <a:ea typeface="ＭＳ Ｐゴシック" charset="-128"/>
              </a:rPr>
              <a:t>tax base becomes insufficient </a:t>
            </a:r>
            <a:r>
              <a:rPr lang="en-US" altLang="ja-JP" i="1" dirty="0" smtClean="0">
                <a:ea typeface="ＭＳ Ｐゴシック" charset="-128"/>
                <a:sym typeface="Wingdings" pitchFamily="2" charset="2"/>
              </a:rPr>
              <a:t> fewer services are provided  long distances to get health care  j</a:t>
            </a:r>
            <a:r>
              <a:rPr lang="en-US" altLang="ja-JP" i="1" dirty="0" smtClean="0">
                <a:ea typeface="ＭＳ Ｐゴシック" charset="-128"/>
              </a:rPr>
              <a:t>obs become scarce and more people leave </a:t>
            </a:r>
            <a:r>
              <a:rPr lang="en-US" altLang="ja-JP" i="1" dirty="0" smtClean="0">
                <a:ea typeface="ＭＳ Ｐゴシック" charset="-128"/>
                <a:sym typeface="Wingdings" pitchFamily="2" charset="2"/>
              </a:rPr>
              <a:t> the cycle continues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10</a:t>
            </a:fld>
            <a:endParaRPr lang="en-US" dirty="0"/>
          </a:p>
        </p:txBody>
      </p:sp>
      <p:sp>
        <p:nvSpPr>
          <p:cNvPr id="8" name="Freeform 5"/>
          <p:cNvSpPr>
            <a:spLocks/>
          </p:cNvSpPr>
          <p:nvPr/>
        </p:nvSpPr>
        <p:spPr bwMode="auto">
          <a:xfrm>
            <a:off x="7467600" y="2286000"/>
            <a:ext cx="962025" cy="2976563"/>
          </a:xfrm>
          <a:custGeom>
            <a:avLst/>
            <a:gdLst>
              <a:gd name="T0" fmla="*/ 2147483647 w 606"/>
              <a:gd name="T1" fmla="*/ 2147483647 h 1875"/>
              <a:gd name="T2" fmla="*/ 2147483647 w 606"/>
              <a:gd name="T3" fmla="*/ 2147483647 h 1875"/>
              <a:gd name="T4" fmla="*/ 2147483647 w 606"/>
              <a:gd name="T5" fmla="*/ 2147483647 h 1875"/>
              <a:gd name="T6" fmla="*/ 2147483647 w 606"/>
              <a:gd name="T7" fmla="*/ 2147483647 h 1875"/>
              <a:gd name="T8" fmla="*/ 2147483647 w 606"/>
              <a:gd name="T9" fmla="*/ 2147483647 h 1875"/>
              <a:gd name="T10" fmla="*/ 2147483647 w 606"/>
              <a:gd name="T11" fmla="*/ 2147483647 h 1875"/>
              <a:gd name="T12" fmla="*/ 2147483647 w 606"/>
              <a:gd name="T13" fmla="*/ 2147483647 h 1875"/>
              <a:gd name="T14" fmla="*/ 2147483647 w 606"/>
              <a:gd name="T15" fmla="*/ 2147483647 h 1875"/>
              <a:gd name="T16" fmla="*/ 2147483647 w 606"/>
              <a:gd name="T17" fmla="*/ 2147483647 h 1875"/>
              <a:gd name="T18" fmla="*/ 2147483647 w 606"/>
              <a:gd name="T19" fmla="*/ 2147483647 h 1875"/>
              <a:gd name="T20" fmla="*/ 2147483647 w 606"/>
              <a:gd name="T21" fmla="*/ 2147483647 h 1875"/>
              <a:gd name="T22" fmla="*/ 2147483647 w 606"/>
              <a:gd name="T23" fmla="*/ 2147483647 h 1875"/>
              <a:gd name="T24" fmla="*/ 2147483647 w 606"/>
              <a:gd name="T25" fmla="*/ 2147483647 h 1875"/>
              <a:gd name="T26" fmla="*/ 2147483647 w 606"/>
              <a:gd name="T27" fmla="*/ 2147483647 h 1875"/>
              <a:gd name="T28" fmla="*/ 2147483647 w 606"/>
              <a:gd name="T29" fmla="*/ 2147483647 h 1875"/>
              <a:gd name="T30" fmla="*/ 2147483647 w 606"/>
              <a:gd name="T31" fmla="*/ 2147483647 h 1875"/>
              <a:gd name="T32" fmla="*/ 2147483647 w 606"/>
              <a:gd name="T33" fmla="*/ 2147483647 h 1875"/>
              <a:gd name="T34" fmla="*/ 2147483647 w 606"/>
              <a:gd name="T35" fmla="*/ 2147483647 h 1875"/>
              <a:gd name="T36" fmla="*/ 2147483647 w 606"/>
              <a:gd name="T37" fmla="*/ 2147483647 h 1875"/>
              <a:gd name="T38" fmla="*/ 2147483647 w 606"/>
              <a:gd name="T39" fmla="*/ 2147483647 h 1875"/>
              <a:gd name="T40" fmla="*/ 2147483647 w 606"/>
              <a:gd name="T41" fmla="*/ 2147483647 h 1875"/>
              <a:gd name="T42" fmla="*/ 2147483647 w 606"/>
              <a:gd name="T43" fmla="*/ 2147483647 h 1875"/>
              <a:gd name="T44" fmla="*/ 2147483647 w 606"/>
              <a:gd name="T45" fmla="*/ 2147483647 h 1875"/>
              <a:gd name="T46" fmla="*/ 2147483647 w 606"/>
              <a:gd name="T47" fmla="*/ 2147483647 h 1875"/>
              <a:gd name="T48" fmla="*/ 2147483647 w 606"/>
              <a:gd name="T49" fmla="*/ 2147483647 h 1875"/>
              <a:gd name="T50" fmla="*/ 2147483647 w 606"/>
              <a:gd name="T51" fmla="*/ 2147483647 h 1875"/>
              <a:gd name="T52" fmla="*/ 2147483647 w 606"/>
              <a:gd name="T53" fmla="*/ 2147483647 h 1875"/>
              <a:gd name="T54" fmla="*/ 2147483647 w 606"/>
              <a:gd name="T55" fmla="*/ 2147483647 h 1875"/>
              <a:gd name="T56" fmla="*/ 2147483647 w 606"/>
              <a:gd name="T57" fmla="*/ 2147483647 h 1875"/>
              <a:gd name="T58" fmla="*/ 2147483647 w 606"/>
              <a:gd name="T59" fmla="*/ 2147483647 h 1875"/>
              <a:gd name="T60" fmla="*/ 2147483647 w 606"/>
              <a:gd name="T61" fmla="*/ 2147483647 h 1875"/>
              <a:gd name="T62" fmla="*/ 2147483647 w 606"/>
              <a:gd name="T63" fmla="*/ 2147483647 h 1875"/>
              <a:gd name="T64" fmla="*/ 2147483647 w 606"/>
              <a:gd name="T65" fmla="*/ 2147483647 h 1875"/>
              <a:gd name="T66" fmla="*/ 2147483647 w 606"/>
              <a:gd name="T67" fmla="*/ 2147483647 h 1875"/>
              <a:gd name="T68" fmla="*/ 2147483647 w 606"/>
              <a:gd name="T69" fmla="*/ 2147483647 h 1875"/>
              <a:gd name="T70" fmla="*/ 2147483647 w 606"/>
              <a:gd name="T71" fmla="*/ 2147483647 h 1875"/>
              <a:gd name="T72" fmla="*/ 2147483647 w 606"/>
              <a:gd name="T73" fmla="*/ 2147483647 h 1875"/>
              <a:gd name="T74" fmla="*/ 2147483647 w 606"/>
              <a:gd name="T75" fmla="*/ 2147483647 h 1875"/>
              <a:gd name="T76" fmla="*/ 2147483647 w 606"/>
              <a:gd name="T77" fmla="*/ 2147483647 h 1875"/>
              <a:gd name="T78" fmla="*/ 2147483647 w 606"/>
              <a:gd name="T79" fmla="*/ 2147483647 h 1875"/>
              <a:gd name="T80" fmla="*/ 2147483647 w 606"/>
              <a:gd name="T81" fmla="*/ 2147483647 h 1875"/>
              <a:gd name="T82" fmla="*/ 2147483647 w 606"/>
              <a:gd name="T83" fmla="*/ 2147483647 h 1875"/>
              <a:gd name="T84" fmla="*/ 2147483647 w 606"/>
              <a:gd name="T85" fmla="*/ 2147483647 h 1875"/>
              <a:gd name="T86" fmla="*/ 2147483647 w 606"/>
              <a:gd name="T87" fmla="*/ 2147483647 h 1875"/>
              <a:gd name="T88" fmla="*/ 2147483647 w 606"/>
              <a:gd name="T89" fmla="*/ 2147483647 h 1875"/>
              <a:gd name="T90" fmla="*/ 2147483647 w 606"/>
              <a:gd name="T91" fmla="*/ 2147483647 h 1875"/>
              <a:gd name="T92" fmla="*/ 2147483647 w 606"/>
              <a:gd name="T93" fmla="*/ 2147483647 h 1875"/>
              <a:gd name="T94" fmla="*/ 2147483647 w 606"/>
              <a:gd name="T95" fmla="*/ 2147483647 h 1875"/>
              <a:gd name="T96" fmla="*/ 2147483647 w 606"/>
              <a:gd name="T97" fmla="*/ 2147483647 h 1875"/>
              <a:gd name="T98" fmla="*/ 2147483647 w 606"/>
              <a:gd name="T99" fmla="*/ 2147483647 h 1875"/>
              <a:gd name="T100" fmla="*/ 2147483647 w 606"/>
              <a:gd name="T101" fmla="*/ 2147483647 h 1875"/>
              <a:gd name="T102" fmla="*/ 2147483647 w 606"/>
              <a:gd name="T103" fmla="*/ 2147483647 h 1875"/>
              <a:gd name="T104" fmla="*/ 2147483647 w 606"/>
              <a:gd name="T105" fmla="*/ 2147483647 h 1875"/>
              <a:gd name="T106" fmla="*/ 2147483647 w 606"/>
              <a:gd name="T107" fmla="*/ 2147483647 h 1875"/>
              <a:gd name="T108" fmla="*/ 2147483647 w 606"/>
              <a:gd name="T109" fmla="*/ 2147483647 h 1875"/>
              <a:gd name="T110" fmla="*/ 2147483647 w 606"/>
              <a:gd name="T111" fmla="*/ 2147483647 h 18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06"/>
              <a:gd name="T169" fmla="*/ 0 h 1875"/>
              <a:gd name="T170" fmla="*/ 606 w 606"/>
              <a:gd name="T171" fmla="*/ 1875 h 18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06" h="1875">
                <a:moveTo>
                  <a:pt x="162" y="22"/>
                </a:moveTo>
                <a:lnTo>
                  <a:pt x="132" y="19"/>
                </a:lnTo>
                <a:lnTo>
                  <a:pt x="102" y="11"/>
                </a:lnTo>
                <a:lnTo>
                  <a:pt x="79" y="4"/>
                </a:lnTo>
                <a:lnTo>
                  <a:pt x="68" y="0"/>
                </a:lnTo>
                <a:lnTo>
                  <a:pt x="79" y="15"/>
                </a:lnTo>
                <a:lnTo>
                  <a:pt x="102" y="37"/>
                </a:lnTo>
                <a:lnTo>
                  <a:pt x="124" y="67"/>
                </a:lnTo>
                <a:lnTo>
                  <a:pt x="136" y="86"/>
                </a:lnTo>
                <a:lnTo>
                  <a:pt x="128" y="112"/>
                </a:lnTo>
                <a:lnTo>
                  <a:pt x="106" y="150"/>
                </a:lnTo>
                <a:lnTo>
                  <a:pt x="87" y="180"/>
                </a:lnTo>
                <a:lnTo>
                  <a:pt x="76" y="195"/>
                </a:lnTo>
                <a:lnTo>
                  <a:pt x="83" y="191"/>
                </a:lnTo>
                <a:lnTo>
                  <a:pt x="109" y="180"/>
                </a:lnTo>
                <a:lnTo>
                  <a:pt x="143" y="165"/>
                </a:lnTo>
                <a:lnTo>
                  <a:pt x="185" y="150"/>
                </a:lnTo>
                <a:lnTo>
                  <a:pt x="226" y="135"/>
                </a:lnTo>
                <a:lnTo>
                  <a:pt x="267" y="120"/>
                </a:lnTo>
                <a:lnTo>
                  <a:pt x="297" y="112"/>
                </a:lnTo>
                <a:lnTo>
                  <a:pt x="320" y="112"/>
                </a:lnTo>
                <a:lnTo>
                  <a:pt x="335" y="120"/>
                </a:lnTo>
                <a:lnTo>
                  <a:pt x="354" y="127"/>
                </a:lnTo>
                <a:lnTo>
                  <a:pt x="373" y="135"/>
                </a:lnTo>
                <a:lnTo>
                  <a:pt x="392" y="146"/>
                </a:lnTo>
                <a:lnTo>
                  <a:pt x="407" y="161"/>
                </a:lnTo>
                <a:lnTo>
                  <a:pt x="414" y="172"/>
                </a:lnTo>
                <a:lnTo>
                  <a:pt x="418" y="183"/>
                </a:lnTo>
                <a:lnTo>
                  <a:pt x="410" y="195"/>
                </a:lnTo>
                <a:lnTo>
                  <a:pt x="395" y="206"/>
                </a:lnTo>
                <a:lnTo>
                  <a:pt x="376" y="217"/>
                </a:lnTo>
                <a:lnTo>
                  <a:pt x="358" y="228"/>
                </a:lnTo>
                <a:lnTo>
                  <a:pt x="339" y="240"/>
                </a:lnTo>
                <a:lnTo>
                  <a:pt x="316" y="251"/>
                </a:lnTo>
                <a:lnTo>
                  <a:pt x="294" y="262"/>
                </a:lnTo>
                <a:lnTo>
                  <a:pt x="271" y="269"/>
                </a:lnTo>
                <a:lnTo>
                  <a:pt x="252" y="273"/>
                </a:lnTo>
                <a:lnTo>
                  <a:pt x="234" y="277"/>
                </a:lnTo>
                <a:lnTo>
                  <a:pt x="211" y="281"/>
                </a:lnTo>
                <a:lnTo>
                  <a:pt x="188" y="288"/>
                </a:lnTo>
                <a:lnTo>
                  <a:pt x="170" y="292"/>
                </a:lnTo>
                <a:lnTo>
                  <a:pt x="151" y="303"/>
                </a:lnTo>
                <a:lnTo>
                  <a:pt x="136" y="311"/>
                </a:lnTo>
                <a:lnTo>
                  <a:pt x="121" y="322"/>
                </a:lnTo>
                <a:lnTo>
                  <a:pt x="109" y="333"/>
                </a:lnTo>
                <a:lnTo>
                  <a:pt x="87" y="356"/>
                </a:lnTo>
                <a:lnTo>
                  <a:pt x="64" y="382"/>
                </a:lnTo>
                <a:lnTo>
                  <a:pt x="53" y="412"/>
                </a:lnTo>
                <a:lnTo>
                  <a:pt x="72" y="453"/>
                </a:lnTo>
                <a:lnTo>
                  <a:pt x="94" y="475"/>
                </a:lnTo>
                <a:lnTo>
                  <a:pt x="121" y="490"/>
                </a:lnTo>
                <a:lnTo>
                  <a:pt x="147" y="498"/>
                </a:lnTo>
                <a:lnTo>
                  <a:pt x="173" y="502"/>
                </a:lnTo>
                <a:lnTo>
                  <a:pt x="200" y="498"/>
                </a:lnTo>
                <a:lnTo>
                  <a:pt x="226" y="494"/>
                </a:lnTo>
                <a:lnTo>
                  <a:pt x="249" y="487"/>
                </a:lnTo>
                <a:lnTo>
                  <a:pt x="275" y="483"/>
                </a:lnTo>
                <a:lnTo>
                  <a:pt x="297" y="479"/>
                </a:lnTo>
                <a:lnTo>
                  <a:pt x="313" y="475"/>
                </a:lnTo>
                <a:lnTo>
                  <a:pt x="331" y="475"/>
                </a:lnTo>
                <a:lnTo>
                  <a:pt x="346" y="472"/>
                </a:lnTo>
                <a:lnTo>
                  <a:pt x="361" y="472"/>
                </a:lnTo>
                <a:lnTo>
                  <a:pt x="380" y="475"/>
                </a:lnTo>
                <a:lnTo>
                  <a:pt x="403" y="483"/>
                </a:lnTo>
                <a:lnTo>
                  <a:pt x="429" y="490"/>
                </a:lnTo>
                <a:lnTo>
                  <a:pt x="452" y="502"/>
                </a:lnTo>
                <a:lnTo>
                  <a:pt x="474" y="513"/>
                </a:lnTo>
                <a:lnTo>
                  <a:pt x="493" y="520"/>
                </a:lnTo>
                <a:lnTo>
                  <a:pt x="508" y="531"/>
                </a:lnTo>
                <a:lnTo>
                  <a:pt x="516" y="543"/>
                </a:lnTo>
                <a:lnTo>
                  <a:pt x="519" y="550"/>
                </a:lnTo>
                <a:lnTo>
                  <a:pt x="516" y="561"/>
                </a:lnTo>
                <a:lnTo>
                  <a:pt x="508" y="573"/>
                </a:lnTo>
                <a:lnTo>
                  <a:pt x="493" y="584"/>
                </a:lnTo>
                <a:lnTo>
                  <a:pt x="474" y="595"/>
                </a:lnTo>
                <a:lnTo>
                  <a:pt x="452" y="606"/>
                </a:lnTo>
                <a:lnTo>
                  <a:pt x="425" y="614"/>
                </a:lnTo>
                <a:lnTo>
                  <a:pt x="403" y="621"/>
                </a:lnTo>
                <a:lnTo>
                  <a:pt x="380" y="629"/>
                </a:lnTo>
                <a:lnTo>
                  <a:pt x="361" y="633"/>
                </a:lnTo>
                <a:lnTo>
                  <a:pt x="346" y="633"/>
                </a:lnTo>
                <a:lnTo>
                  <a:pt x="335" y="633"/>
                </a:lnTo>
                <a:lnTo>
                  <a:pt x="316" y="633"/>
                </a:lnTo>
                <a:lnTo>
                  <a:pt x="297" y="633"/>
                </a:lnTo>
                <a:lnTo>
                  <a:pt x="275" y="633"/>
                </a:lnTo>
                <a:lnTo>
                  <a:pt x="252" y="633"/>
                </a:lnTo>
                <a:lnTo>
                  <a:pt x="230" y="633"/>
                </a:lnTo>
                <a:lnTo>
                  <a:pt x="215" y="633"/>
                </a:lnTo>
                <a:lnTo>
                  <a:pt x="200" y="633"/>
                </a:lnTo>
                <a:lnTo>
                  <a:pt x="185" y="633"/>
                </a:lnTo>
                <a:lnTo>
                  <a:pt x="162" y="636"/>
                </a:lnTo>
                <a:lnTo>
                  <a:pt x="139" y="640"/>
                </a:lnTo>
                <a:lnTo>
                  <a:pt x="113" y="647"/>
                </a:lnTo>
                <a:lnTo>
                  <a:pt x="87" y="655"/>
                </a:lnTo>
                <a:lnTo>
                  <a:pt x="64" y="666"/>
                </a:lnTo>
                <a:lnTo>
                  <a:pt x="45" y="677"/>
                </a:lnTo>
                <a:lnTo>
                  <a:pt x="38" y="689"/>
                </a:lnTo>
                <a:lnTo>
                  <a:pt x="30" y="730"/>
                </a:lnTo>
                <a:lnTo>
                  <a:pt x="27" y="782"/>
                </a:lnTo>
                <a:lnTo>
                  <a:pt x="45" y="835"/>
                </a:lnTo>
                <a:lnTo>
                  <a:pt x="94" y="857"/>
                </a:lnTo>
                <a:lnTo>
                  <a:pt x="128" y="857"/>
                </a:lnTo>
                <a:lnTo>
                  <a:pt x="158" y="857"/>
                </a:lnTo>
                <a:lnTo>
                  <a:pt x="185" y="853"/>
                </a:lnTo>
                <a:lnTo>
                  <a:pt x="211" y="853"/>
                </a:lnTo>
                <a:lnTo>
                  <a:pt x="241" y="853"/>
                </a:lnTo>
                <a:lnTo>
                  <a:pt x="267" y="853"/>
                </a:lnTo>
                <a:lnTo>
                  <a:pt x="297" y="857"/>
                </a:lnTo>
                <a:lnTo>
                  <a:pt x="328" y="861"/>
                </a:lnTo>
                <a:lnTo>
                  <a:pt x="361" y="868"/>
                </a:lnTo>
                <a:lnTo>
                  <a:pt x="392" y="872"/>
                </a:lnTo>
                <a:lnTo>
                  <a:pt x="418" y="876"/>
                </a:lnTo>
                <a:lnTo>
                  <a:pt x="444" y="876"/>
                </a:lnTo>
                <a:lnTo>
                  <a:pt x="463" y="880"/>
                </a:lnTo>
                <a:lnTo>
                  <a:pt x="482" y="883"/>
                </a:lnTo>
                <a:lnTo>
                  <a:pt x="493" y="887"/>
                </a:lnTo>
                <a:lnTo>
                  <a:pt x="501" y="895"/>
                </a:lnTo>
                <a:lnTo>
                  <a:pt x="519" y="917"/>
                </a:lnTo>
                <a:lnTo>
                  <a:pt x="542" y="947"/>
                </a:lnTo>
                <a:lnTo>
                  <a:pt x="546" y="973"/>
                </a:lnTo>
                <a:lnTo>
                  <a:pt x="523" y="984"/>
                </a:lnTo>
                <a:lnTo>
                  <a:pt x="504" y="984"/>
                </a:lnTo>
                <a:lnTo>
                  <a:pt x="486" y="981"/>
                </a:lnTo>
                <a:lnTo>
                  <a:pt x="471" y="981"/>
                </a:lnTo>
                <a:lnTo>
                  <a:pt x="455" y="977"/>
                </a:lnTo>
                <a:lnTo>
                  <a:pt x="437" y="977"/>
                </a:lnTo>
                <a:lnTo>
                  <a:pt x="418" y="973"/>
                </a:lnTo>
                <a:lnTo>
                  <a:pt x="392" y="977"/>
                </a:lnTo>
                <a:lnTo>
                  <a:pt x="358" y="977"/>
                </a:lnTo>
                <a:lnTo>
                  <a:pt x="320" y="977"/>
                </a:lnTo>
                <a:lnTo>
                  <a:pt x="282" y="977"/>
                </a:lnTo>
                <a:lnTo>
                  <a:pt x="245" y="977"/>
                </a:lnTo>
                <a:lnTo>
                  <a:pt x="211" y="977"/>
                </a:lnTo>
                <a:lnTo>
                  <a:pt x="177" y="977"/>
                </a:lnTo>
                <a:lnTo>
                  <a:pt x="147" y="981"/>
                </a:lnTo>
                <a:lnTo>
                  <a:pt x="121" y="988"/>
                </a:lnTo>
                <a:lnTo>
                  <a:pt x="102" y="999"/>
                </a:lnTo>
                <a:lnTo>
                  <a:pt x="87" y="1014"/>
                </a:lnTo>
                <a:lnTo>
                  <a:pt x="68" y="1033"/>
                </a:lnTo>
                <a:lnTo>
                  <a:pt x="49" y="1052"/>
                </a:lnTo>
                <a:lnTo>
                  <a:pt x="30" y="1074"/>
                </a:lnTo>
                <a:lnTo>
                  <a:pt x="15" y="1097"/>
                </a:lnTo>
                <a:lnTo>
                  <a:pt x="4" y="1115"/>
                </a:lnTo>
                <a:lnTo>
                  <a:pt x="0" y="1138"/>
                </a:lnTo>
                <a:lnTo>
                  <a:pt x="0" y="1160"/>
                </a:lnTo>
                <a:lnTo>
                  <a:pt x="8" y="1179"/>
                </a:lnTo>
                <a:lnTo>
                  <a:pt x="19" y="1198"/>
                </a:lnTo>
                <a:lnTo>
                  <a:pt x="38" y="1209"/>
                </a:lnTo>
                <a:lnTo>
                  <a:pt x="60" y="1220"/>
                </a:lnTo>
                <a:lnTo>
                  <a:pt x="83" y="1228"/>
                </a:lnTo>
                <a:lnTo>
                  <a:pt x="109" y="1231"/>
                </a:lnTo>
                <a:lnTo>
                  <a:pt x="136" y="1235"/>
                </a:lnTo>
                <a:lnTo>
                  <a:pt x="162" y="1235"/>
                </a:lnTo>
                <a:lnTo>
                  <a:pt x="185" y="1231"/>
                </a:lnTo>
                <a:lnTo>
                  <a:pt x="211" y="1228"/>
                </a:lnTo>
                <a:lnTo>
                  <a:pt x="230" y="1224"/>
                </a:lnTo>
                <a:lnTo>
                  <a:pt x="252" y="1220"/>
                </a:lnTo>
                <a:lnTo>
                  <a:pt x="271" y="1213"/>
                </a:lnTo>
                <a:lnTo>
                  <a:pt x="290" y="1209"/>
                </a:lnTo>
                <a:lnTo>
                  <a:pt x="309" y="1205"/>
                </a:lnTo>
                <a:lnTo>
                  <a:pt x="331" y="1205"/>
                </a:lnTo>
                <a:lnTo>
                  <a:pt x="354" y="1205"/>
                </a:lnTo>
                <a:lnTo>
                  <a:pt x="376" y="1205"/>
                </a:lnTo>
                <a:lnTo>
                  <a:pt x="399" y="1205"/>
                </a:lnTo>
                <a:lnTo>
                  <a:pt x="422" y="1205"/>
                </a:lnTo>
                <a:lnTo>
                  <a:pt x="444" y="1205"/>
                </a:lnTo>
                <a:lnTo>
                  <a:pt x="463" y="1209"/>
                </a:lnTo>
                <a:lnTo>
                  <a:pt x="478" y="1216"/>
                </a:lnTo>
                <a:lnTo>
                  <a:pt x="489" y="1224"/>
                </a:lnTo>
                <a:lnTo>
                  <a:pt x="512" y="1250"/>
                </a:lnTo>
                <a:lnTo>
                  <a:pt x="523" y="1276"/>
                </a:lnTo>
                <a:lnTo>
                  <a:pt x="523" y="1302"/>
                </a:lnTo>
                <a:lnTo>
                  <a:pt x="504" y="1317"/>
                </a:lnTo>
                <a:lnTo>
                  <a:pt x="489" y="1321"/>
                </a:lnTo>
                <a:lnTo>
                  <a:pt x="474" y="1325"/>
                </a:lnTo>
                <a:lnTo>
                  <a:pt x="455" y="1325"/>
                </a:lnTo>
                <a:lnTo>
                  <a:pt x="437" y="1329"/>
                </a:lnTo>
                <a:lnTo>
                  <a:pt x="414" y="1332"/>
                </a:lnTo>
                <a:lnTo>
                  <a:pt x="392" y="1332"/>
                </a:lnTo>
                <a:lnTo>
                  <a:pt x="369" y="1336"/>
                </a:lnTo>
                <a:lnTo>
                  <a:pt x="343" y="1340"/>
                </a:lnTo>
                <a:lnTo>
                  <a:pt x="301" y="1347"/>
                </a:lnTo>
                <a:lnTo>
                  <a:pt x="271" y="1351"/>
                </a:lnTo>
                <a:lnTo>
                  <a:pt x="252" y="1362"/>
                </a:lnTo>
                <a:lnTo>
                  <a:pt x="237" y="1377"/>
                </a:lnTo>
                <a:lnTo>
                  <a:pt x="226" y="1400"/>
                </a:lnTo>
                <a:lnTo>
                  <a:pt x="218" y="1418"/>
                </a:lnTo>
                <a:lnTo>
                  <a:pt x="218" y="1441"/>
                </a:lnTo>
                <a:lnTo>
                  <a:pt x="230" y="1460"/>
                </a:lnTo>
                <a:lnTo>
                  <a:pt x="252" y="1520"/>
                </a:lnTo>
                <a:lnTo>
                  <a:pt x="192" y="1512"/>
                </a:lnTo>
                <a:lnTo>
                  <a:pt x="79" y="1467"/>
                </a:lnTo>
                <a:lnTo>
                  <a:pt x="83" y="1475"/>
                </a:lnTo>
                <a:lnTo>
                  <a:pt x="98" y="1493"/>
                </a:lnTo>
                <a:lnTo>
                  <a:pt x="124" y="1535"/>
                </a:lnTo>
                <a:lnTo>
                  <a:pt x="166" y="1598"/>
                </a:lnTo>
                <a:lnTo>
                  <a:pt x="192" y="1636"/>
                </a:lnTo>
                <a:lnTo>
                  <a:pt x="215" y="1673"/>
                </a:lnTo>
                <a:lnTo>
                  <a:pt x="241" y="1710"/>
                </a:lnTo>
                <a:lnTo>
                  <a:pt x="264" y="1748"/>
                </a:lnTo>
                <a:lnTo>
                  <a:pt x="286" y="1782"/>
                </a:lnTo>
                <a:lnTo>
                  <a:pt x="301" y="1811"/>
                </a:lnTo>
                <a:lnTo>
                  <a:pt x="313" y="1841"/>
                </a:lnTo>
                <a:lnTo>
                  <a:pt x="320" y="1864"/>
                </a:lnTo>
                <a:lnTo>
                  <a:pt x="331" y="1875"/>
                </a:lnTo>
                <a:lnTo>
                  <a:pt x="346" y="1841"/>
                </a:lnTo>
                <a:lnTo>
                  <a:pt x="358" y="1796"/>
                </a:lnTo>
                <a:lnTo>
                  <a:pt x="365" y="1774"/>
                </a:lnTo>
                <a:lnTo>
                  <a:pt x="365" y="1759"/>
                </a:lnTo>
                <a:lnTo>
                  <a:pt x="365" y="1725"/>
                </a:lnTo>
                <a:lnTo>
                  <a:pt x="373" y="1688"/>
                </a:lnTo>
                <a:lnTo>
                  <a:pt x="388" y="1658"/>
                </a:lnTo>
                <a:lnTo>
                  <a:pt x="410" y="1632"/>
                </a:lnTo>
                <a:lnTo>
                  <a:pt x="425" y="1598"/>
                </a:lnTo>
                <a:lnTo>
                  <a:pt x="444" y="1564"/>
                </a:lnTo>
                <a:lnTo>
                  <a:pt x="463" y="1535"/>
                </a:lnTo>
                <a:lnTo>
                  <a:pt x="478" y="1512"/>
                </a:lnTo>
                <a:lnTo>
                  <a:pt x="493" y="1493"/>
                </a:lnTo>
                <a:lnTo>
                  <a:pt x="504" y="1478"/>
                </a:lnTo>
                <a:lnTo>
                  <a:pt x="508" y="1475"/>
                </a:lnTo>
                <a:lnTo>
                  <a:pt x="437" y="1490"/>
                </a:lnTo>
                <a:lnTo>
                  <a:pt x="320" y="1531"/>
                </a:lnTo>
                <a:lnTo>
                  <a:pt x="313" y="1516"/>
                </a:lnTo>
                <a:lnTo>
                  <a:pt x="297" y="1478"/>
                </a:lnTo>
                <a:lnTo>
                  <a:pt x="286" y="1441"/>
                </a:lnTo>
                <a:lnTo>
                  <a:pt x="286" y="1411"/>
                </a:lnTo>
                <a:lnTo>
                  <a:pt x="286" y="1418"/>
                </a:lnTo>
                <a:lnTo>
                  <a:pt x="301" y="1418"/>
                </a:lnTo>
                <a:lnTo>
                  <a:pt x="320" y="1415"/>
                </a:lnTo>
                <a:lnTo>
                  <a:pt x="343" y="1407"/>
                </a:lnTo>
                <a:lnTo>
                  <a:pt x="365" y="1396"/>
                </a:lnTo>
                <a:lnTo>
                  <a:pt x="384" y="1389"/>
                </a:lnTo>
                <a:lnTo>
                  <a:pt x="392" y="1385"/>
                </a:lnTo>
                <a:lnTo>
                  <a:pt x="410" y="1381"/>
                </a:lnTo>
                <a:lnTo>
                  <a:pt x="429" y="1385"/>
                </a:lnTo>
                <a:lnTo>
                  <a:pt x="448" y="1385"/>
                </a:lnTo>
                <a:lnTo>
                  <a:pt x="467" y="1389"/>
                </a:lnTo>
                <a:lnTo>
                  <a:pt x="486" y="1392"/>
                </a:lnTo>
                <a:lnTo>
                  <a:pt x="504" y="1392"/>
                </a:lnTo>
                <a:lnTo>
                  <a:pt x="523" y="1385"/>
                </a:lnTo>
                <a:lnTo>
                  <a:pt x="542" y="1370"/>
                </a:lnTo>
                <a:lnTo>
                  <a:pt x="576" y="1332"/>
                </a:lnTo>
                <a:lnTo>
                  <a:pt x="598" y="1302"/>
                </a:lnTo>
                <a:lnTo>
                  <a:pt x="606" y="1273"/>
                </a:lnTo>
                <a:lnTo>
                  <a:pt x="595" y="1246"/>
                </a:lnTo>
                <a:lnTo>
                  <a:pt x="583" y="1231"/>
                </a:lnTo>
                <a:lnTo>
                  <a:pt x="572" y="1216"/>
                </a:lnTo>
                <a:lnTo>
                  <a:pt x="557" y="1201"/>
                </a:lnTo>
                <a:lnTo>
                  <a:pt x="542" y="1186"/>
                </a:lnTo>
                <a:lnTo>
                  <a:pt x="523" y="1171"/>
                </a:lnTo>
                <a:lnTo>
                  <a:pt x="504" y="1160"/>
                </a:lnTo>
                <a:lnTo>
                  <a:pt x="486" y="1153"/>
                </a:lnTo>
                <a:lnTo>
                  <a:pt x="467" y="1149"/>
                </a:lnTo>
                <a:lnTo>
                  <a:pt x="444" y="1149"/>
                </a:lnTo>
                <a:lnTo>
                  <a:pt x="418" y="1145"/>
                </a:lnTo>
                <a:lnTo>
                  <a:pt x="392" y="1145"/>
                </a:lnTo>
                <a:lnTo>
                  <a:pt x="365" y="1142"/>
                </a:lnTo>
                <a:lnTo>
                  <a:pt x="339" y="1142"/>
                </a:lnTo>
                <a:lnTo>
                  <a:pt x="313" y="1142"/>
                </a:lnTo>
                <a:lnTo>
                  <a:pt x="290" y="1142"/>
                </a:lnTo>
                <a:lnTo>
                  <a:pt x="271" y="1145"/>
                </a:lnTo>
                <a:lnTo>
                  <a:pt x="252" y="1149"/>
                </a:lnTo>
                <a:lnTo>
                  <a:pt x="226" y="1156"/>
                </a:lnTo>
                <a:lnTo>
                  <a:pt x="200" y="1160"/>
                </a:lnTo>
                <a:lnTo>
                  <a:pt x="170" y="1164"/>
                </a:lnTo>
                <a:lnTo>
                  <a:pt x="143" y="1168"/>
                </a:lnTo>
                <a:lnTo>
                  <a:pt x="124" y="1168"/>
                </a:lnTo>
                <a:lnTo>
                  <a:pt x="109" y="1160"/>
                </a:lnTo>
                <a:lnTo>
                  <a:pt x="106" y="1149"/>
                </a:lnTo>
                <a:lnTo>
                  <a:pt x="102" y="1119"/>
                </a:lnTo>
                <a:lnTo>
                  <a:pt x="98" y="1097"/>
                </a:lnTo>
                <a:lnTo>
                  <a:pt x="106" y="1082"/>
                </a:lnTo>
                <a:lnTo>
                  <a:pt x="143" y="1067"/>
                </a:lnTo>
                <a:lnTo>
                  <a:pt x="173" y="1063"/>
                </a:lnTo>
                <a:lnTo>
                  <a:pt x="207" y="1059"/>
                </a:lnTo>
                <a:lnTo>
                  <a:pt x="241" y="1055"/>
                </a:lnTo>
                <a:lnTo>
                  <a:pt x="275" y="1052"/>
                </a:lnTo>
                <a:lnTo>
                  <a:pt x="309" y="1052"/>
                </a:lnTo>
                <a:lnTo>
                  <a:pt x="339" y="1048"/>
                </a:lnTo>
                <a:lnTo>
                  <a:pt x="369" y="1048"/>
                </a:lnTo>
                <a:lnTo>
                  <a:pt x="395" y="1044"/>
                </a:lnTo>
                <a:lnTo>
                  <a:pt x="422" y="1044"/>
                </a:lnTo>
                <a:lnTo>
                  <a:pt x="448" y="1044"/>
                </a:lnTo>
                <a:lnTo>
                  <a:pt x="474" y="1048"/>
                </a:lnTo>
                <a:lnTo>
                  <a:pt x="501" y="1048"/>
                </a:lnTo>
                <a:lnTo>
                  <a:pt x="523" y="1048"/>
                </a:lnTo>
                <a:lnTo>
                  <a:pt x="542" y="1048"/>
                </a:lnTo>
                <a:lnTo>
                  <a:pt x="557" y="1044"/>
                </a:lnTo>
                <a:lnTo>
                  <a:pt x="565" y="1033"/>
                </a:lnTo>
                <a:lnTo>
                  <a:pt x="576" y="1003"/>
                </a:lnTo>
                <a:lnTo>
                  <a:pt x="587" y="969"/>
                </a:lnTo>
                <a:lnTo>
                  <a:pt x="591" y="932"/>
                </a:lnTo>
                <a:lnTo>
                  <a:pt x="580" y="898"/>
                </a:lnTo>
                <a:lnTo>
                  <a:pt x="568" y="880"/>
                </a:lnTo>
                <a:lnTo>
                  <a:pt x="557" y="861"/>
                </a:lnTo>
                <a:lnTo>
                  <a:pt x="546" y="842"/>
                </a:lnTo>
                <a:lnTo>
                  <a:pt x="527" y="823"/>
                </a:lnTo>
                <a:lnTo>
                  <a:pt x="501" y="808"/>
                </a:lnTo>
                <a:lnTo>
                  <a:pt x="467" y="797"/>
                </a:lnTo>
                <a:lnTo>
                  <a:pt x="422" y="790"/>
                </a:lnTo>
                <a:lnTo>
                  <a:pt x="365" y="786"/>
                </a:lnTo>
                <a:lnTo>
                  <a:pt x="343" y="786"/>
                </a:lnTo>
                <a:lnTo>
                  <a:pt x="309" y="793"/>
                </a:lnTo>
                <a:lnTo>
                  <a:pt x="271" y="797"/>
                </a:lnTo>
                <a:lnTo>
                  <a:pt x="230" y="801"/>
                </a:lnTo>
                <a:lnTo>
                  <a:pt x="188" y="805"/>
                </a:lnTo>
                <a:lnTo>
                  <a:pt x="155" y="805"/>
                </a:lnTo>
                <a:lnTo>
                  <a:pt x="128" y="801"/>
                </a:lnTo>
                <a:lnTo>
                  <a:pt x="117" y="790"/>
                </a:lnTo>
                <a:lnTo>
                  <a:pt x="113" y="764"/>
                </a:lnTo>
                <a:lnTo>
                  <a:pt x="113" y="737"/>
                </a:lnTo>
                <a:lnTo>
                  <a:pt x="124" y="715"/>
                </a:lnTo>
                <a:lnTo>
                  <a:pt x="143" y="696"/>
                </a:lnTo>
                <a:lnTo>
                  <a:pt x="158" y="689"/>
                </a:lnTo>
                <a:lnTo>
                  <a:pt x="173" y="685"/>
                </a:lnTo>
                <a:lnTo>
                  <a:pt x="188" y="681"/>
                </a:lnTo>
                <a:lnTo>
                  <a:pt x="211" y="681"/>
                </a:lnTo>
                <a:lnTo>
                  <a:pt x="234" y="681"/>
                </a:lnTo>
                <a:lnTo>
                  <a:pt x="260" y="681"/>
                </a:lnTo>
                <a:lnTo>
                  <a:pt x="286" y="681"/>
                </a:lnTo>
                <a:lnTo>
                  <a:pt x="320" y="681"/>
                </a:lnTo>
                <a:lnTo>
                  <a:pt x="354" y="681"/>
                </a:lnTo>
                <a:lnTo>
                  <a:pt x="388" y="681"/>
                </a:lnTo>
                <a:lnTo>
                  <a:pt x="422" y="677"/>
                </a:lnTo>
                <a:lnTo>
                  <a:pt x="452" y="677"/>
                </a:lnTo>
                <a:lnTo>
                  <a:pt x="482" y="674"/>
                </a:lnTo>
                <a:lnTo>
                  <a:pt x="508" y="666"/>
                </a:lnTo>
                <a:lnTo>
                  <a:pt x="531" y="659"/>
                </a:lnTo>
                <a:lnTo>
                  <a:pt x="550" y="647"/>
                </a:lnTo>
                <a:lnTo>
                  <a:pt x="576" y="610"/>
                </a:lnTo>
                <a:lnTo>
                  <a:pt x="576" y="558"/>
                </a:lnTo>
                <a:lnTo>
                  <a:pt x="553" y="502"/>
                </a:lnTo>
                <a:lnTo>
                  <a:pt x="508" y="460"/>
                </a:lnTo>
                <a:lnTo>
                  <a:pt x="482" y="445"/>
                </a:lnTo>
                <a:lnTo>
                  <a:pt x="459" y="434"/>
                </a:lnTo>
                <a:lnTo>
                  <a:pt x="437" y="427"/>
                </a:lnTo>
                <a:lnTo>
                  <a:pt x="422" y="423"/>
                </a:lnTo>
                <a:lnTo>
                  <a:pt x="407" y="419"/>
                </a:lnTo>
                <a:lnTo>
                  <a:pt x="392" y="415"/>
                </a:lnTo>
                <a:lnTo>
                  <a:pt x="384" y="412"/>
                </a:lnTo>
                <a:lnTo>
                  <a:pt x="376" y="408"/>
                </a:lnTo>
                <a:lnTo>
                  <a:pt x="369" y="404"/>
                </a:lnTo>
                <a:lnTo>
                  <a:pt x="358" y="400"/>
                </a:lnTo>
                <a:lnTo>
                  <a:pt x="346" y="400"/>
                </a:lnTo>
                <a:lnTo>
                  <a:pt x="331" y="400"/>
                </a:lnTo>
                <a:lnTo>
                  <a:pt x="313" y="400"/>
                </a:lnTo>
                <a:lnTo>
                  <a:pt x="297" y="400"/>
                </a:lnTo>
                <a:lnTo>
                  <a:pt x="279" y="404"/>
                </a:lnTo>
                <a:lnTo>
                  <a:pt x="264" y="404"/>
                </a:lnTo>
                <a:lnTo>
                  <a:pt x="245" y="404"/>
                </a:lnTo>
                <a:lnTo>
                  <a:pt x="226" y="408"/>
                </a:lnTo>
                <a:lnTo>
                  <a:pt x="203" y="412"/>
                </a:lnTo>
                <a:lnTo>
                  <a:pt x="181" y="412"/>
                </a:lnTo>
                <a:lnTo>
                  <a:pt x="166" y="408"/>
                </a:lnTo>
                <a:lnTo>
                  <a:pt x="151" y="408"/>
                </a:lnTo>
                <a:lnTo>
                  <a:pt x="147" y="400"/>
                </a:lnTo>
                <a:lnTo>
                  <a:pt x="151" y="389"/>
                </a:lnTo>
                <a:lnTo>
                  <a:pt x="170" y="367"/>
                </a:lnTo>
                <a:lnTo>
                  <a:pt x="188" y="348"/>
                </a:lnTo>
                <a:lnTo>
                  <a:pt x="215" y="333"/>
                </a:lnTo>
                <a:lnTo>
                  <a:pt x="256" y="329"/>
                </a:lnTo>
                <a:lnTo>
                  <a:pt x="279" y="329"/>
                </a:lnTo>
                <a:lnTo>
                  <a:pt x="297" y="329"/>
                </a:lnTo>
                <a:lnTo>
                  <a:pt x="316" y="333"/>
                </a:lnTo>
                <a:lnTo>
                  <a:pt x="331" y="333"/>
                </a:lnTo>
                <a:lnTo>
                  <a:pt x="346" y="333"/>
                </a:lnTo>
                <a:lnTo>
                  <a:pt x="358" y="329"/>
                </a:lnTo>
                <a:lnTo>
                  <a:pt x="369" y="322"/>
                </a:lnTo>
                <a:lnTo>
                  <a:pt x="380" y="311"/>
                </a:lnTo>
                <a:lnTo>
                  <a:pt x="395" y="299"/>
                </a:lnTo>
                <a:lnTo>
                  <a:pt x="418" y="284"/>
                </a:lnTo>
                <a:lnTo>
                  <a:pt x="440" y="273"/>
                </a:lnTo>
                <a:lnTo>
                  <a:pt x="463" y="262"/>
                </a:lnTo>
                <a:lnTo>
                  <a:pt x="486" y="247"/>
                </a:lnTo>
                <a:lnTo>
                  <a:pt x="504" y="232"/>
                </a:lnTo>
                <a:lnTo>
                  <a:pt x="516" y="213"/>
                </a:lnTo>
                <a:lnTo>
                  <a:pt x="519" y="195"/>
                </a:lnTo>
                <a:lnTo>
                  <a:pt x="516" y="157"/>
                </a:lnTo>
                <a:lnTo>
                  <a:pt x="504" y="135"/>
                </a:lnTo>
                <a:lnTo>
                  <a:pt x="474" y="116"/>
                </a:lnTo>
                <a:lnTo>
                  <a:pt x="422" y="94"/>
                </a:lnTo>
                <a:lnTo>
                  <a:pt x="388" y="82"/>
                </a:lnTo>
                <a:lnTo>
                  <a:pt x="361" y="71"/>
                </a:lnTo>
                <a:lnTo>
                  <a:pt x="339" y="60"/>
                </a:lnTo>
                <a:lnTo>
                  <a:pt x="324" y="52"/>
                </a:lnTo>
                <a:lnTo>
                  <a:pt x="309" y="49"/>
                </a:lnTo>
                <a:lnTo>
                  <a:pt x="290" y="45"/>
                </a:lnTo>
                <a:lnTo>
                  <a:pt x="275" y="45"/>
                </a:lnTo>
                <a:lnTo>
                  <a:pt x="252" y="45"/>
                </a:lnTo>
                <a:lnTo>
                  <a:pt x="234" y="41"/>
                </a:lnTo>
                <a:lnTo>
                  <a:pt x="218" y="34"/>
                </a:lnTo>
                <a:lnTo>
                  <a:pt x="196" y="26"/>
                </a:lnTo>
                <a:lnTo>
                  <a:pt x="162" y="22"/>
                </a:lnTo>
                <a:close/>
              </a:path>
            </a:pathLst>
          </a:custGeom>
          <a:solidFill>
            <a:srgbClr val="00CC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endParaRPr>
          </a:p>
        </p:txBody>
      </p:sp>
    </p:spTree>
    <p:extLst>
      <p:ext uri="{BB962C8B-B14F-4D97-AF65-F5344CB8AC3E}">
        <p14:creationId xmlns:p14="http://schemas.microsoft.com/office/powerpoint/2010/main" xmlns="" val="1753788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6023" name="Rectangle 7"/>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Context: Health Disparities Related to Place </a:t>
            </a:r>
            <a:r>
              <a:rPr lang="en-US" sz="3600" dirty="0" smtClean="0"/>
              <a:t>(Cont.) </a:t>
            </a:r>
          </a:p>
        </p:txBody>
      </p:sp>
      <p:sp>
        <p:nvSpPr>
          <p:cNvPr id="1366024" name="Rectangle 8"/>
          <p:cNvSpPr>
            <a:spLocks noGrp="1" noChangeArrowheads="1"/>
          </p:cNvSpPr>
          <p:nvPr>
            <p:ph idx="1"/>
          </p:nvPr>
        </p:nvSpPr>
        <p:spPr>
          <a:xfrm>
            <a:off x="685800" y="1676400"/>
            <a:ext cx="7772400" cy="4724400"/>
          </a:xfrm>
        </p:spPr>
        <p:txBody>
          <a:bodyPr/>
          <a:lstStyle/>
          <a:p>
            <a:pPr eaLnBrk="1" hangingPunct="1">
              <a:defRPr/>
            </a:pPr>
            <a:r>
              <a:rPr lang="en-US" altLang="ja-JP" dirty="0" smtClean="0">
                <a:ea typeface="ＭＳ Ｐゴシック" charset="-128"/>
              </a:rPr>
              <a:t>Access </a:t>
            </a:r>
            <a:r>
              <a:rPr lang="en-US" altLang="ja-JP" dirty="0">
                <a:ea typeface="ＭＳ Ｐゴシック" charset="-128"/>
              </a:rPr>
              <a:t>to health care (#1 priority)</a:t>
            </a:r>
          </a:p>
          <a:p>
            <a:pPr eaLnBrk="1" hangingPunct="1">
              <a:defRPr/>
            </a:pPr>
            <a:r>
              <a:rPr lang="en-US" altLang="ja-JP" dirty="0">
                <a:ea typeface="ＭＳ Ｐゴシック" charset="-128"/>
              </a:rPr>
              <a:t>Fewer primary care physicians</a:t>
            </a:r>
          </a:p>
          <a:p>
            <a:pPr eaLnBrk="1" hangingPunct="1">
              <a:defRPr/>
            </a:pPr>
            <a:r>
              <a:rPr lang="en-US" altLang="ja-JP" dirty="0">
                <a:ea typeface="ＭＳ Ｐゴシック" charset="-128"/>
              </a:rPr>
              <a:t>General health services lacking</a:t>
            </a:r>
          </a:p>
          <a:p>
            <a:pPr eaLnBrk="1" hangingPunct="1">
              <a:defRPr/>
            </a:pPr>
            <a:r>
              <a:rPr lang="en-US" altLang="ja-JP" dirty="0" smtClean="0">
                <a:ea typeface="MS Mincho" pitchFamily="49" charset="-128"/>
              </a:rPr>
              <a:t>Health </a:t>
            </a:r>
            <a:r>
              <a:rPr lang="en-US" altLang="ja-JP" dirty="0">
                <a:ea typeface="MS Mincho" pitchFamily="49" charset="-128"/>
              </a:rPr>
              <a:t>insurance coverage …</a:t>
            </a:r>
          </a:p>
          <a:p>
            <a:pPr marL="857250" lvl="1" eaLnBrk="1" hangingPunct="1">
              <a:defRPr/>
            </a:pPr>
            <a:r>
              <a:rPr lang="en-US" altLang="ja-JP" dirty="0">
                <a:ea typeface="MS Mincho" pitchFamily="49" charset="-128"/>
              </a:rPr>
              <a:t>Varies according to race and ethnicity; </a:t>
            </a:r>
            <a:br>
              <a:rPr lang="en-US" altLang="ja-JP" dirty="0">
                <a:ea typeface="MS Mincho" pitchFamily="49" charset="-128"/>
              </a:rPr>
            </a:br>
            <a:r>
              <a:rPr lang="en-US" altLang="ja-JP" dirty="0">
                <a:ea typeface="MS Mincho" pitchFamily="49" charset="-128"/>
              </a:rPr>
              <a:t>age and residence (rural or urban)</a:t>
            </a:r>
          </a:p>
          <a:p>
            <a:pPr marL="857250" lvl="1" eaLnBrk="1" hangingPunct="1">
              <a:defRPr/>
            </a:pPr>
            <a:r>
              <a:rPr lang="en-US" altLang="ja-JP" dirty="0">
                <a:ea typeface="MS Mincho" pitchFamily="49" charset="-128"/>
              </a:rPr>
              <a:t>Influences health patterns </a:t>
            </a:r>
          </a:p>
          <a:p>
            <a:pPr marL="857250" lvl="1" eaLnBrk="1" hangingPunct="1">
              <a:defRPr/>
            </a:pPr>
            <a:r>
              <a:rPr lang="en-US" altLang="ja-JP" dirty="0">
                <a:ea typeface="MS Mincho" pitchFamily="49" charset="-128"/>
              </a:rPr>
              <a:t>May </a:t>
            </a:r>
            <a:r>
              <a:rPr lang="en-US" altLang="ja-JP" dirty="0" smtClean="0">
                <a:ea typeface="MS Mincho" pitchFamily="49" charset="-128"/>
              </a:rPr>
              <a:t>create financial </a:t>
            </a:r>
            <a:r>
              <a:rPr lang="en-US" altLang="ja-JP" dirty="0">
                <a:ea typeface="MS Mincho" pitchFamily="49" charset="-128"/>
              </a:rPr>
              <a:t>barriers to health </a:t>
            </a:r>
            <a:r>
              <a:rPr lang="en-US" altLang="ja-JP" dirty="0" smtClean="0">
                <a:ea typeface="MS Mincho" pitchFamily="49" charset="-128"/>
              </a:rPr>
              <a:t>care</a:t>
            </a:r>
            <a:endParaRPr lang="en-US" dirty="0">
              <a:ea typeface="MS Mincho" pitchFamily="49"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11</a:t>
            </a:fld>
            <a:endParaRPr lang="en-US" dirty="0"/>
          </a:p>
        </p:txBody>
      </p:sp>
      <p:pic>
        <p:nvPicPr>
          <p:cNvPr id="7" name="Picture 7" descr="bd06960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59045" y="2286000"/>
            <a:ext cx="1643063" cy="1820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51418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0119" name="Rectangle 7"/>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Composition: Health Disparities Related to Persons </a:t>
            </a:r>
            <a:endParaRPr lang="en-US" sz="3600" dirty="0" smtClean="0"/>
          </a:p>
        </p:txBody>
      </p:sp>
      <p:sp>
        <p:nvSpPr>
          <p:cNvPr id="1370120" name="Rectangle 8"/>
          <p:cNvSpPr>
            <a:spLocks noGrp="1" noChangeArrowheads="1"/>
          </p:cNvSpPr>
          <p:nvPr>
            <p:ph idx="1"/>
          </p:nvPr>
        </p:nvSpPr>
        <p:spPr>
          <a:xfrm>
            <a:off x="685800" y="1676400"/>
            <a:ext cx="7772400" cy="4724400"/>
          </a:xfrm>
        </p:spPr>
        <p:txBody>
          <a:bodyPr/>
          <a:lstStyle/>
          <a:p>
            <a:pPr eaLnBrk="1" hangingPunct="1">
              <a:defRPr/>
            </a:pPr>
            <a:r>
              <a:rPr lang="en-US" altLang="ja-JP" sz="2400" dirty="0" smtClean="0">
                <a:ea typeface="ＭＳ Ｐゴシック" charset="-128"/>
              </a:rPr>
              <a:t>Income and Poverty</a:t>
            </a:r>
            <a:endParaRPr lang="en-US" altLang="ja-JP" sz="2400" dirty="0">
              <a:ea typeface="ＭＳ Ｐゴシック" charset="-128"/>
            </a:endParaRPr>
          </a:p>
          <a:p>
            <a:pPr lvl="1" eaLnBrk="1" hangingPunct="1">
              <a:defRPr/>
            </a:pPr>
            <a:r>
              <a:rPr lang="en-US" altLang="ja-JP" sz="2000" dirty="0">
                <a:ea typeface="ＭＳ Ｐゴシック" charset="-128"/>
              </a:rPr>
              <a:t>One of the most important indicators of the health and well-being of all Americans, regardless of where they live.</a:t>
            </a:r>
          </a:p>
          <a:p>
            <a:pPr lvl="1" eaLnBrk="1" hangingPunct="1">
              <a:defRPr/>
            </a:pPr>
            <a:r>
              <a:rPr lang="en-US" altLang="ja-JP" sz="2000" dirty="0">
                <a:ea typeface="ＭＳ Ｐゴシック" charset="-128"/>
              </a:rPr>
              <a:t>Regional </a:t>
            </a:r>
            <a:r>
              <a:rPr lang="en-US" altLang="ja-JP" sz="2000" dirty="0" smtClean="0">
                <a:ea typeface="ＭＳ Ｐゴシック" charset="-128"/>
              </a:rPr>
              <a:t>differences</a:t>
            </a:r>
            <a:r>
              <a:rPr lang="en-US" altLang="en-US" sz="2000" dirty="0"/>
              <a:t>—</a:t>
            </a:r>
            <a:r>
              <a:rPr lang="en-US" altLang="ja-JP" sz="2000" dirty="0" smtClean="0">
                <a:ea typeface="ＭＳ Ｐゴシック" charset="-128"/>
              </a:rPr>
              <a:t>highest </a:t>
            </a:r>
            <a:r>
              <a:rPr lang="en-US" altLang="ja-JP" sz="2000" dirty="0">
                <a:ea typeface="ＭＳ Ｐゴシック" charset="-128"/>
              </a:rPr>
              <a:t>in the South</a:t>
            </a:r>
          </a:p>
          <a:p>
            <a:pPr lvl="1" eaLnBrk="1" hangingPunct="1">
              <a:defRPr/>
            </a:pPr>
            <a:r>
              <a:rPr lang="en-US" altLang="ja-JP" sz="2000" dirty="0">
                <a:ea typeface="ＭＳ Ｐゴシック" charset="-128"/>
              </a:rPr>
              <a:t>Racial and ethnic </a:t>
            </a:r>
            <a:r>
              <a:rPr lang="en-US" altLang="ja-JP" sz="2000" dirty="0" smtClean="0">
                <a:ea typeface="ＭＳ Ｐゴシック" charset="-128"/>
              </a:rPr>
              <a:t>minorities</a:t>
            </a:r>
            <a:r>
              <a:rPr lang="en-US" altLang="en-US" sz="2000" dirty="0"/>
              <a:t>—</a:t>
            </a:r>
            <a:r>
              <a:rPr lang="en-US" altLang="ja-JP" sz="2000" dirty="0" smtClean="0">
                <a:ea typeface="ＭＳ Ｐゴシック" charset="-128"/>
              </a:rPr>
              <a:t>rates </a:t>
            </a:r>
            <a:r>
              <a:rPr lang="en-US" altLang="ja-JP" sz="2000" dirty="0">
                <a:ea typeface="ＭＳ Ｐゴシック" charset="-128"/>
              </a:rPr>
              <a:t>among rural racial minorities </a:t>
            </a:r>
            <a:r>
              <a:rPr lang="en-US" altLang="ja-JP" sz="2000" dirty="0" smtClean="0">
                <a:ea typeface="ＭＳ Ｐゴシック" charset="-128"/>
              </a:rPr>
              <a:t>two to three times </a:t>
            </a:r>
            <a:r>
              <a:rPr lang="en-US" altLang="ja-JP" sz="2000" dirty="0">
                <a:ea typeface="ＭＳ Ｐゴシック" charset="-128"/>
              </a:rPr>
              <a:t>higher than for rural whites</a:t>
            </a:r>
          </a:p>
          <a:p>
            <a:pPr lvl="1" eaLnBrk="1" hangingPunct="1">
              <a:defRPr/>
            </a:pPr>
            <a:r>
              <a:rPr lang="en-US" altLang="ja-JP" sz="2000" dirty="0">
                <a:ea typeface="ＭＳ Ｐゴシック" charset="-128"/>
              </a:rPr>
              <a:t>Family </a:t>
            </a:r>
            <a:r>
              <a:rPr lang="en-US" altLang="ja-JP" sz="2000" dirty="0" smtClean="0">
                <a:ea typeface="ＭＳ Ｐゴシック" charset="-128"/>
              </a:rPr>
              <a:t>composition</a:t>
            </a:r>
            <a:r>
              <a:rPr lang="en-US" altLang="en-US" sz="2000" dirty="0"/>
              <a:t>—</a:t>
            </a:r>
            <a:r>
              <a:rPr lang="en-US" altLang="ja-JP" sz="2000" dirty="0" smtClean="0">
                <a:ea typeface="ＭＳ Ｐゴシック" charset="-128"/>
              </a:rPr>
              <a:t>female-headed </a:t>
            </a:r>
            <a:r>
              <a:rPr lang="en-US" altLang="ja-JP" sz="2000" dirty="0">
                <a:ea typeface="ＭＳ Ｐゴシック" charset="-128"/>
              </a:rPr>
              <a:t>families have highest rates</a:t>
            </a:r>
          </a:p>
          <a:p>
            <a:pPr lvl="1" eaLnBrk="1" hangingPunct="1">
              <a:defRPr/>
            </a:pPr>
            <a:r>
              <a:rPr lang="en-US" altLang="ja-JP" sz="2000" dirty="0" smtClean="0">
                <a:ea typeface="ＭＳ Ｐゴシック" charset="-128"/>
              </a:rPr>
              <a:t>Children</a:t>
            </a:r>
            <a:r>
              <a:rPr lang="en-US" altLang="en-US" sz="2000" dirty="0"/>
              <a:t>—</a:t>
            </a:r>
            <a:r>
              <a:rPr lang="en-US" altLang="ja-JP" sz="2000" dirty="0" smtClean="0">
                <a:ea typeface="ＭＳ Ｐゴシック" charset="-128"/>
              </a:rPr>
              <a:t>among the poorest </a:t>
            </a:r>
            <a:r>
              <a:rPr lang="en-US" altLang="ja-JP" sz="2000" dirty="0">
                <a:ea typeface="ＭＳ Ｐゴシック" charset="-128"/>
              </a:rPr>
              <a:t>citizens in rural America</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12</a:t>
            </a:fld>
            <a:endParaRPr lang="en-US" dirty="0"/>
          </a:p>
        </p:txBody>
      </p:sp>
    </p:spTree>
    <p:extLst>
      <p:ext uri="{BB962C8B-B14F-4D97-AF65-F5344CB8AC3E}">
        <p14:creationId xmlns:p14="http://schemas.microsoft.com/office/powerpoint/2010/main" xmlns="" val="1310459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MS Mincho" pitchFamily="49" charset="-128"/>
              </a:rPr>
              <a:t>Composition: Health Disparities Related to Persons (Cont.)</a:t>
            </a:r>
            <a:r>
              <a:rPr lang="en-US" altLang="ja-JP" sz="3600" dirty="0" smtClean="0">
                <a:ea typeface="ＭＳ Ｐゴシック" charset="-128"/>
              </a:rPr>
              <a:t> </a:t>
            </a:r>
            <a:endParaRPr lang="en-US" sz="2400" dirty="0" smtClean="0"/>
          </a:p>
        </p:txBody>
      </p:sp>
      <p:sp>
        <p:nvSpPr>
          <p:cNvPr id="70659" name="Rectangle 3"/>
          <p:cNvSpPr>
            <a:spLocks noGrp="1" noChangeArrowheads="1"/>
          </p:cNvSpPr>
          <p:nvPr>
            <p:ph idx="1"/>
          </p:nvPr>
        </p:nvSpPr>
        <p:spPr>
          <a:xfrm>
            <a:off x="685800" y="1676400"/>
            <a:ext cx="7772400" cy="4724400"/>
          </a:xfrm>
        </p:spPr>
        <p:txBody>
          <a:bodyPr/>
          <a:lstStyle/>
          <a:p>
            <a:pPr eaLnBrk="1" hangingPunct="1">
              <a:lnSpc>
                <a:spcPct val="90000"/>
              </a:lnSpc>
              <a:defRPr/>
            </a:pPr>
            <a:r>
              <a:rPr lang="en-US" altLang="ja-JP" dirty="0" smtClean="0">
                <a:ea typeface="MS Mincho" pitchFamily="49" charset="-128"/>
              </a:rPr>
              <a:t>Health risk, injury, and death</a:t>
            </a:r>
          </a:p>
          <a:p>
            <a:pPr lvl="1" eaLnBrk="1" hangingPunct="1">
              <a:lnSpc>
                <a:spcPct val="90000"/>
              </a:lnSpc>
              <a:defRPr/>
            </a:pPr>
            <a:r>
              <a:rPr lang="en-US" altLang="ja-JP" dirty="0" smtClean="0">
                <a:ea typeface="MS Mincho" pitchFamily="49" charset="-128"/>
              </a:rPr>
              <a:t>Higher rates of obesity, smoking, sedentary lifestyles, alcohol use, firearms usage, suicide, vehicular accidents; lower rates of seat belt use</a:t>
            </a:r>
          </a:p>
          <a:p>
            <a:pPr eaLnBrk="1" hangingPunct="1">
              <a:lnSpc>
                <a:spcPct val="90000"/>
              </a:lnSpc>
              <a:defRPr/>
            </a:pPr>
            <a:r>
              <a:rPr lang="en-US" altLang="ja-JP" dirty="0" smtClean="0">
                <a:ea typeface="MS Mincho" pitchFamily="49" charset="-128"/>
              </a:rPr>
              <a:t>Risk factors</a:t>
            </a:r>
          </a:p>
          <a:p>
            <a:pPr lvl="1" eaLnBrk="1" hangingPunct="1">
              <a:lnSpc>
                <a:spcPct val="90000"/>
              </a:lnSpc>
              <a:defRPr/>
            </a:pPr>
            <a:r>
              <a:rPr lang="en-US" altLang="ja-JP" dirty="0" smtClean="0">
                <a:ea typeface="MS Mincho" pitchFamily="49" charset="-128"/>
              </a:rPr>
              <a:t>Age, education, gender, race, ethnicity, l</a:t>
            </a:r>
            <a:r>
              <a:rPr lang="en-US" dirty="0" smtClean="0">
                <a:ea typeface="MS Mincho" pitchFamily="49" charset="-128"/>
              </a:rPr>
              <a:t>anguage, and culture</a:t>
            </a:r>
          </a:p>
          <a:p>
            <a:pPr eaLnBrk="1" hangingPunct="1">
              <a:lnSpc>
                <a:spcPct val="90000"/>
              </a:lnSpc>
              <a:defRPr/>
            </a:pPr>
            <a:r>
              <a:rPr lang="en-US" altLang="ja-JP" dirty="0" smtClean="0">
                <a:ea typeface="MS Mincho" pitchFamily="49" charset="-128"/>
              </a:rPr>
              <a:t>Education and employment</a:t>
            </a:r>
          </a:p>
          <a:p>
            <a:pPr eaLnBrk="1" hangingPunct="1">
              <a:lnSpc>
                <a:spcPct val="90000"/>
              </a:lnSpc>
              <a:defRPr/>
            </a:pPr>
            <a:r>
              <a:rPr lang="en-US" altLang="ja-JP" dirty="0" smtClean="0">
                <a:ea typeface="MS Mincho" pitchFamily="49" charset="-128"/>
              </a:rPr>
              <a:t>Occupational health risks </a:t>
            </a:r>
          </a:p>
          <a:p>
            <a:pPr eaLnBrk="1" hangingPunct="1">
              <a:lnSpc>
                <a:spcPct val="90000"/>
              </a:lnSpc>
              <a:defRPr/>
            </a:pPr>
            <a:r>
              <a:rPr lang="en-US" altLang="ja-JP" dirty="0" smtClean="0">
                <a:ea typeface="MS Mincho" pitchFamily="49" charset="-128"/>
              </a:rPr>
              <a:t>Perceptions of health (gender, race, ethnicity)</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13</a:t>
            </a:fld>
            <a:endParaRPr lang="en-US" dirty="0"/>
          </a:p>
        </p:txBody>
      </p:sp>
    </p:spTree>
    <p:extLst>
      <p:ext uri="{BB962C8B-B14F-4D97-AF65-F5344CB8AC3E}">
        <p14:creationId xmlns:p14="http://schemas.microsoft.com/office/powerpoint/2010/main" xmlns="" val="4056567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215" name="Rectangle 7"/>
          <p:cNvSpPr>
            <a:spLocks noGrp="1" noChangeArrowheads="1"/>
          </p:cNvSpPr>
          <p:nvPr>
            <p:ph type="title"/>
          </p:nvPr>
        </p:nvSpPr>
        <p:spPr>
          <a:xfrm>
            <a:off x="685800" y="457200"/>
            <a:ext cx="7772400" cy="1066800"/>
          </a:xfrm>
        </p:spPr>
        <p:txBody>
          <a:bodyPr/>
          <a:lstStyle/>
          <a:p>
            <a:pPr eaLnBrk="1" hangingPunct="1">
              <a:defRPr/>
            </a:pPr>
            <a:r>
              <a:rPr lang="en-US" dirty="0" smtClean="0">
                <a:ea typeface="ＭＳ Ｐゴシック" charset="-128"/>
              </a:rPr>
              <a:t>Agricultural Workers</a:t>
            </a:r>
            <a:endParaRPr lang="en-US" dirty="0"/>
          </a:p>
        </p:txBody>
      </p:sp>
      <p:sp>
        <p:nvSpPr>
          <p:cNvPr id="1374216" name="Rectangle 8"/>
          <p:cNvSpPr>
            <a:spLocks noGrp="1" noChangeArrowheads="1"/>
          </p:cNvSpPr>
          <p:nvPr>
            <p:ph idx="1"/>
          </p:nvPr>
        </p:nvSpPr>
        <p:spPr>
          <a:xfrm>
            <a:off x="685800" y="1676400"/>
            <a:ext cx="7772400" cy="4724400"/>
          </a:xfrm>
        </p:spPr>
        <p:txBody>
          <a:bodyPr/>
          <a:lstStyle/>
          <a:p>
            <a:pPr eaLnBrk="1" hangingPunct="1">
              <a:lnSpc>
                <a:spcPct val="90000"/>
              </a:lnSpc>
              <a:defRPr/>
            </a:pPr>
            <a:r>
              <a:rPr lang="en-US" altLang="ja-JP" dirty="0" smtClean="0">
                <a:ea typeface="ＭＳ Ｐゴシック" charset="-128"/>
              </a:rPr>
              <a:t>Accidents and injuries caused by:</a:t>
            </a:r>
          </a:p>
          <a:p>
            <a:pPr lvl="1" eaLnBrk="1" hangingPunct="1">
              <a:lnSpc>
                <a:spcPct val="90000"/>
              </a:lnSpc>
              <a:defRPr/>
            </a:pPr>
            <a:r>
              <a:rPr lang="en-US" altLang="ja-JP" dirty="0" smtClean="0">
                <a:ea typeface="ＭＳ Ｐゴシック" charset="-128"/>
              </a:rPr>
              <a:t>Environmental conditions</a:t>
            </a:r>
          </a:p>
          <a:p>
            <a:pPr lvl="1" eaLnBrk="1" hangingPunct="1">
              <a:lnSpc>
                <a:spcPct val="90000"/>
              </a:lnSpc>
              <a:defRPr/>
            </a:pPr>
            <a:r>
              <a:rPr lang="en-US" altLang="ja-JP" dirty="0">
                <a:ea typeface="ＭＳ Ｐゴシック" charset="-128"/>
              </a:rPr>
              <a:t>Geographic isolation and working alone</a:t>
            </a:r>
          </a:p>
          <a:p>
            <a:pPr lvl="1" eaLnBrk="1" hangingPunct="1">
              <a:lnSpc>
                <a:spcPct val="90000"/>
              </a:lnSpc>
              <a:defRPr/>
            </a:pPr>
            <a:r>
              <a:rPr lang="en-US" altLang="ja-JP" dirty="0" smtClean="0">
                <a:ea typeface="ＭＳ Ｐゴシック" charset="-128"/>
              </a:rPr>
              <a:t>Use of agricultural machinery</a:t>
            </a:r>
          </a:p>
          <a:p>
            <a:pPr lvl="1" eaLnBrk="1" hangingPunct="1">
              <a:lnSpc>
                <a:spcPct val="90000"/>
              </a:lnSpc>
              <a:defRPr/>
            </a:pPr>
            <a:r>
              <a:rPr lang="en-US" altLang="ja-JP" dirty="0" smtClean="0">
                <a:ea typeface="ＭＳ Ｐゴシック" charset="-128"/>
              </a:rPr>
              <a:t>Delayed access to emergency or trauma care</a:t>
            </a:r>
          </a:p>
          <a:p>
            <a:pPr eaLnBrk="1" hangingPunct="1">
              <a:lnSpc>
                <a:spcPct val="90000"/>
              </a:lnSpc>
              <a:defRPr/>
            </a:pPr>
            <a:r>
              <a:rPr lang="en-US" altLang="ja-JP" dirty="0" smtClean="0">
                <a:ea typeface="ＭＳ Ｐゴシック" charset="-128"/>
              </a:rPr>
              <a:t>Acute and chronic illnesses: </a:t>
            </a:r>
          </a:p>
          <a:p>
            <a:pPr lvl="1" eaLnBrk="1" hangingPunct="1">
              <a:lnSpc>
                <a:spcPct val="90000"/>
              </a:lnSpc>
              <a:defRPr/>
            </a:pPr>
            <a:r>
              <a:rPr lang="en-US" altLang="ja-JP" dirty="0" smtClean="0">
                <a:ea typeface="ＭＳ Ｐゴシック" charset="-128"/>
              </a:rPr>
              <a:t>Musculoskeletal discomfort, acute and chronic respiratory conditions, hearing loss, hypertension</a:t>
            </a:r>
          </a:p>
          <a:p>
            <a:pPr lvl="1" eaLnBrk="1" hangingPunct="1">
              <a:lnSpc>
                <a:spcPct val="90000"/>
              </a:lnSpc>
              <a:defRPr/>
            </a:pPr>
            <a:r>
              <a:rPr lang="en-US" altLang="ja-JP" dirty="0" smtClean="0">
                <a:ea typeface="ＭＳ Ｐゴシック" charset="-128"/>
              </a:rPr>
              <a:t>Chemical exposure (pesticides, herbicides, etc.) </a:t>
            </a:r>
          </a:p>
          <a:p>
            <a:pPr lvl="1" eaLnBrk="1" hangingPunct="1">
              <a:lnSpc>
                <a:spcPct val="90000"/>
              </a:lnSpc>
              <a:defRPr/>
            </a:pPr>
            <a:r>
              <a:rPr lang="en-US" altLang="ja-JP" dirty="0" smtClean="0">
                <a:ea typeface="ＭＳ Ｐゴシック" charset="-128"/>
              </a:rPr>
              <a:t>Secondary conditions related to demanding farm work </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14</a:t>
            </a:fld>
            <a:endParaRPr lang="en-US" dirty="0"/>
          </a:p>
        </p:txBody>
      </p:sp>
      <p:pic>
        <p:nvPicPr>
          <p:cNvPr id="16390" name="Picture 4" descr="bd0769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35838" y="1371600"/>
            <a:ext cx="1350962"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23666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6265" name="Rectangle 9"/>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Migrant and Seasonal Farm Workers (MSFW)</a:t>
            </a:r>
            <a:endParaRPr lang="en-US" sz="3600" dirty="0" smtClean="0"/>
          </a:p>
        </p:txBody>
      </p:sp>
      <p:sp>
        <p:nvSpPr>
          <p:cNvPr id="1376266" name="Rectangle 10"/>
          <p:cNvSpPr>
            <a:spLocks noGrp="1" noChangeArrowheads="1"/>
          </p:cNvSpPr>
          <p:nvPr>
            <p:ph idx="1"/>
          </p:nvPr>
        </p:nvSpPr>
        <p:spPr>
          <a:xfrm>
            <a:off x="685800" y="1676400"/>
            <a:ext cx="7772400" cy="4724400"/>
          </a:xfrm>
        </p:spPr>
        <p:txBody>
          <a:bodyPr/>
          <a:lstStyle/>
          <a:p>
            <a:pPr eaLnBrk="1" hangingPunct="1">
              <a:defRPr/>
            </a:pPr>
            <a:r>
              <a:rPr lang="en-US" altLang="ja-JP" dirty="0" smtClean="0">
                <a:ea typeface="ＭＳ Ｐゴシック" charset="-128"/>
              </a:rPr>
              <a:t>Health Disparities</a:t>
            </a:r>
          </a:p>
          <a:p>
            <a:pPr lvl="1" eaLnBrk="1" hangingPunct="1">
              <a:defRPr/>
            </a:pPr>
            <a:r>
              <a:rPr lang="en-US" altLang="ja-JP" dirty="0" smtClean="0">
                <a:ea typeface="ＭＳ Ｐゴシック" charset="-128"/>
              </a:rPr>
              <a:t>Poorest </a:t>
            </a:r>
            <a:r>
              <a:rPr lang="en-US" altLang="ja-JP" dirty="0">
                <a:ea typeface="ＭＳ Ｐゴシック" charset="-128"/>
              </a:rPr>
              <a:t>health and the least access </a:t>
            </a:r>
          </a:p>
          <a:p>
            <a:pPr lvl="1" eaLnBrk="1" hangingPunct="1">
              <a:defRPr/>
            </a:pPr>
            <a:r>
              <a:rPr lang="en-US" altLang="ja-JP" dirty="0">
                <a:ea typeface="ＭＳ Ｐゴシック" charset="-128"/>
              </a:rPr>
              <a:t>Low income and migratory status </a:t>
            </a:r>
          </a:p>
          <a:p>
            <a:pPr eaLnBrk="1" hangingPunct="1">
              <a:defRPr/>
            </a:pPr>
            <a:r>
              <a:rPr lang="en-US" altLang="ja-JP" dirty="0">
                <a:ea typeface="ＭＳ Ｐゴシック" charset="-128"/>
              </a:rPr>
              <a:t>Cultural, linguistic, economic, and mobility barriers</a:t>
            </a:r>
          </a:p>
          <a:p>
            <a:pPr lvl="1" eaLnBrk="1" hangingPunct="1">
              <a:defRPr/>
            </a:pPr>
            <a:r>
              <a:rPr lang="en-US" altLang="ja-JP" dirty="0">
                <a:ea typeface="ＭＳ Ｐゴシック" charset="-128"/>
              </a:rPr>
              <a:t>Minimal or no preventive care  </a:t>
            </a:r>
          </a:p>
          <a:p>
            <a:pPr lvl="2" eaLnBrk="1" hangingPunct="1">
              <a:defRPr/>
            </a:pPr>
            <a:r>
              <a:rPr lang="en-US" altLang="ja-JP" dirty="0">
                <a:ea typeface="ＭＳ Ｐゴシック" charset="-128"/>
              </a:rPr>
              <a:t>Mobile clinic sites form a central link to health services</a:t>
            </a:r>
          </a:p>
          <a:p>
            <a:pPr lvl="1" eaLnBrk="1" hangingPunct="1">
              <a:defRPr/>
            </a:pPr>
            <a:r>
              <a:rPr lang="en-US" altLang="ja-JP" dirty="0">
                <a:ea typeface="ＭＳ Ｐゴシック" charset="-128"/>
              </a:rPr>
              <a:t>Migrant Health Program (MHP) bases services on enumeration of MSFW </a:t>
            </a:r>
          </a:p>
          <a:p>
            <a:pPr lvl="2" eaLnBrk="1" hangingPunct="1">
              <a:defRPr/>
            </a:pPr>
            <a:r>
              <a:rPr lang="en-US" altLang="ja-JP" dirty="0">
                <a:ea typeface="ＭＳ Ｐゴシック" charset="-128"/>
              </a:rPr>
              <a:t>Migrant and Seasonal Farm Worker Enumeration Profile Study (MSFWEPS) (2000)</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15</a:t>
            </a:fld>
            <a:endParaRPr lang="en-US" dirty="0"/>
          </a:p>
        </p:txBody>
      </p:sp>
      <p:pic>
        <p:nvPicPr>
          <p:cNvPr id="17414" name="Picture 4" descr="bd06817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91400" y="1371600"/>
            <a:ext cx="1227138"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92919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“Thinking Upstream”</a:t>
            </a:r>
            <a:br>
              <a:rPr lang="en-US" altLang="ja-JP" sz="3600" dirty="0" smtClean="0">
                <a:ea typeface="ＭＳ Ｐゴシック" charset="-128"/>
              </a:rPr>
            </a:br>
            <a:r>
              <a:rPr lang="en-US" altLang="ja-JP" sz="3600" dirty="0" smtClean="0">
                <a:ea typeface="ＭＳ Ｐゴシック" charset="-128"/>
              </a:rPr>
              <a:t>Concepts applied to Rural Health</a:t>
            </a:r>
            <a:endParaRPr lang="en-US" sz="3600" dirty="0" smtClean="0">
              <a:cs typeface="Arial" charset="0"/>
            </a:endParaRPr>
          </a:p>
        </p:txBody>
      </p:sp>
      <p:sp>
        <p:nvSpPr>
          <p:cNvPr id="79875" name="Rectangle 3"/>
          <p:cNvSpPr>
            <a:spLocks noGrp="1" noChangeArrowheads="1"/>
          </p:cNvSpPr>
          <p:nvPr>
            <p:ph idx="1"/>
          </p:nvPr>
        </p:nvSpPr>
        <p:spPr>
          <a:xfrm>
            <a:off x="685800" y="1676400"/>
            <a:ext cx="7772400" cy="4724400"/>
          </a:xfrm>
        </p:spPr>
        <p:txBody>
          <a:bodyPr/>
          <a:lstStyle/>
          <a:p>
            <a:pPr eaLnBrk="1" hangingPunct="1">
              <a:defRPr/>
            </a:pPr>
            <a:r>
              <a:rPr lang="en-US" altLang="ja-JP" dirty="0">
                <a:ea typeface="MS Mincho" pitchFamily="49" charset="-128"/>
              </a:rPr>
              <a:t>Attack community-based problems at their roots </a:t>
            </a:r>
          </a:p>
          <a:p>
            <a:pPr eaLnBrk="1" hangingPunct="1">
              <a:defRPr/>
            </a:pPr>
            <a:r>
              <a:rPr lang="en-US" altLang="ja-JP" dirty="0">
                <a:ea typeface="MS Mincho" pitchFamily="49" charset="-128"/>
              </a:rPr>
              <a:t>Emphasize the “doing” aspects of health </a:t>
            </a:r>
          </a:p>
          <a:p>
            <a:pPr eaLnBrk="1" hangingPunct="1">
              <a:defRPr/>
            </a:pPr>
            <a:r>
              <a:rPr lang="en-US" altLang="ja-JP" dirty="0">
                <a:ea typeface="MS Mincho" pitchFamily="49" charset="-128"/>
              </a:rPr>
              <a:t>Maximize the use of informal networks </a:t>
            </a:r>
            <a:endParaRPr lang="en-US" dirty="0">
              <a:ea typeface="MS Mincho" pitchFamily="49"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16</a:t>
            </a:fld>
            <a:endParaRPr lang="en-US" dirty="0"/>
          </a:p>
        </p:txBody>
      </p:sp>
      <p:pic>
        <p:nvPicPr>
          <p:cNvPr id="18438" name="Picture 6" descr="na00584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32525" y="4191000"/>
            <a:ext cx="1844675" cy="154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09112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358" name="Rectangle 6"/>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Rural Health Care Delivery System </a:t>
            </a:r>
            <a:endParaRPr lang="en-US" sz="3600" dirty="0" smtClean="0"/>
          </a:p>
        </p:txBody>
      </p:sp>
      <p:sp>
        <p:nvSpPr>
          <p:cNvPr id="1380359" name="Rectangle 7"/>
          <p:cNvSpPr>
            <a:spLocks noGrp="1" noChangeArrowheads="1"/>
          </p:cNvSpPr>
          <p:nvPr>
            <p:ph idx="1"/>
          </p:nvPr>
        </p:nvSpPr>
        <p:spPr>
          <a:xfrm>
            <a:off x="685800" y="1676400"/>
            <a:ext cx="7772400" cy="4724400"/>
          </a:xfrm>
        </p:spPr>
        <p:txBody>
          <a:bodyPr/>
          <a:lstStyle/>
          <a:p>
            <a:pPr eaLnBrk="1" hangingPunct="1">
              <a:defRPr/>
            </a:pPr>
            <a:r>
              <a:rPr lang="en-US" altLang="ja-JP" dirty="0">
                <a:ea typeface="ＭＳ Ｐゴシック" charset="-128"/>
              </a:rPr>
              <a:t>Health care provider shortages</a:t>
            </a:r>
          </a:p>
          <a:p>
            <a:pPr lvl="1" eaLnBrk="1" hangingPunct="1">
              <a:defRPr/>
            </a:pPr>
            <a:r>
              <a:rPr lang="en-US" altLang="ja-JP" dirty="0">
                <a:ea typeface="ＭＳ Ｐゴシック" charset="-128"/>
              </a:rPr>
              <a:t>Rural shortages likely to become </a:t>
            </a:r>
            <a:r>
              <a:rPr lang="en-US" altLang="ja-JP" dirty="0" smtClean="0">
                <a:ea typeface="ＭＳ Ｐゴシック" charset="-128"/>
              </a:rPr>
              <a:t>worse</a:t>
            </a:r>
            <a:endParaRPr lang="en-US" altLang="ja-JP" dirty="0">
              <a:ea typeface="ＭＳ Ｐゴシック" charset="-128"/>
            </a:endParaRPr>
          </a:p>
          <a:p>
            <a:pPr lvl="1" eaLnBrk="1" hangingPunct="1">
              <a:defRPr/>
            </a:pPr>
            <a:r>
              <a:rPr lang="en-US" altLang="ja-JP" dirty="0">
                <a:ea typeface="ＭＳ Ｐゴシック" charset="-128"/>
              </a:rPr>
              <a:t>Need to “grow their own</a:t>
            </a:r>
            <a:r>
              <a:rPr lang="en-US" altLang="ja-JP" dirty="0" smtClean="0">
                <a:ea typeface="ＭＳ Ｐゴシック" charset="-128"/>
              </a:rPr>
              <a:t>”</a:t>
            </a:r>
          </a:p>
          <a:p>
            <a:pPr lvl="1" eaLnBrk="1" hangingPunct="1">
              <a:defRPr/>
            </a:pPr>
            <a:r>
              <a:rPr lang="en-US" altLang="ja-JP" dirty="0" smtClean="0">
                <a:ea typeface="ＭＳ Ｐゴシック" charset="-128"/>
              </a:rPr>
              <a:t>Telemedicine</a:t>
            </a:r>
          </a:p>
          <a:p>
            <a:pPr lvl="2" eaLnBrk="1" hangingPunct="1">
              <a:defRPr/>
            </a:pPr>
            <a:r>
              <a:rPr lang="en-US" altLang="ja-JP" dirty="0" smtClean="0">
                <a:ea typeface="ＭＳ Ｐゴシック" charset="-128"/>
              </a:rPr>
              <a:t>Cost-effective alternative to face-to-face care</a:t>
            </a:r>
          </a:p>
          <a:p>
            <a:pPr lvl="2" eaLnBrk="1" hangingPunct="1">
              <a:defRPr/>
            </a:pPr>
            <a:r>
              <a:rPr lang="en-US" altLang="ja-JP" dirty="0" smtClean="0">
                <a:ea typeface="ＭＳ Ｐゴシック" charset="-128"/>
              </a:rPr>
              <a:t>Telehealth includes telephones, fax machines, email, and remote monitoring</a:t>
            </a:r>
          </a:p>
          <a:p>
            <a:pPr lvl="2" eaLnBrk="1" hangingPunct="1">
              <a:defRPr/>
            </a:pPr>
            <a:r>
              <a:rPr lang="en-US" altLang="ja-JP" dirty="0" smtClean="0">
                <a:ea typeface="ＭＳ Ｐゴシック" charset="-128"/>
              </a:rPr>
              <a:t>Telemedicine permits two-way, real-time, interactive communication between patient        and provider</a:t>
            </a:r>
            <a:endParaRPr lang="en-US" altLang="ja-JP"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17</a:t>
            </a:fld>
            <a:endParaRPr lang="en-US" dirty="0"/>
          </a:p>
        </p:txBody>
      </p:sp>
      <p:pic>
        <p:nvPicPr>
          <p:cNvPr id="2050" name="Picture 2" descr="C:\Documents and Settings\Penny\Local Settings\Temporary Internet Files\Content.IE5\FHTVFPEI\MC900389710[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26300" y="1385888"/>
            <a:ext cx="1231900" cy="18145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84420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386" name="Rectangle 2"/>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Rural Health Care Delivery System (Cont.)</a:t>
            </a:r>
            <a:endParaRPr lang="en-US" sz="3600" dirty="0" smtClean="0"/>
          </a:p>
        </p:txBody>
      </p:sp>
      <p:sp>
        <p:nvSpPr>
          <p:cNvPr id="1424387" name="Rectangle 3"/>
          <p:cNvSpPr>
            <a:spLocks noGrp="1" noChangeArrowheads="1"/>
          </p:cNvSpPr>
          <p:nvPr>
            <p:ph idx="1"/>
          </p:nvPr>
        </p:nvSpPr>
        <p:spPr>
          <a:xfrm>
            <a:off x="685800" y="1676400"/>
            <a:ext cx="7772400" cy="4724400"/>
          </a:xfrm>
        </p:spPr>
        <p:txBody>
          <a:bodyPr/>
          <a:lstStyle/>
          <a:p>
            <a:pPr eaLnBrk="1" hangingPunct="1">
              <a:defRPr/>
            </a:pPr>
            <a:r>
              <a:rPr lang="en-US" altLang="ja-JP" dirty="0" smtClean="0">
                <a:ea typeface="ＭＳ Ｐゴシック" charset="-128"/>
              </a:rPr>
              <a:t>Managed </a:t>
            </a:r>
            <a:r>
              <a:rPr lang="en-US" altLang="ja-JP" dirty="0">
                <a:ea typeface="ＭＳ Ｐゴシック" charset="-128"/>
              </a:rPr>
              <a:t>care in the rural environment</a:t>
            </a:r>
          </a:p>
          <a:p>
            <a:pPr lvl="1" eaLnBrk="1" hangingPunct="1">
              <a:defRPr/>
            </a:pPr>
            <a:r>
              <a:rPr lang="en-US" altLang="ja-JP" dirty="0">
                <a:ea typeface="ＭＳ Ｐゴシック" charset="-128"/>
              </a:rPr>
              <a:t>Possible benefits: </a:t>
            </a:r>
          </a:p>
          <a:p>
            <a:pPr lvl="2" eaLnBrk="1" hangingPunct="1">
              <a:defRPr/>
            </a:pPr>
            <a:r>
              <a:rPr lang="en-US" altLang="ja-JP" dirty="0" smtClean="0">
                <a:ea typeface="ＭＳ Ｐゴシック" charset="-128"/>
              </a:rPr>
              <a:t>Potential to lower primary care costs</a:t>
            </a:r>
          </a:p>
          <a:p>
            <a:pPr lvl="2" eaLnBrk="1" hangingPunct="1">
              <a:defRPr/>
            </a:pPr>
            <a:r>
              <a:rPr lang="en-US" altLang="ja-JP" dirty="0" smtClean="0">
                <a:ea typeface="ＭＳ Ｐゴシック" charset="-128"/>
              </a:rPr>
              <a:t>Improve the quality of care</a:t>
            </a:r>
          </a:p>
          <a:p>
            <a:pPr lvl="2" eaLnBrk="1" hangingPunct="1">
              <a:defRPr/>
            </a:pPr>
            <a:r>
              <a:rPr lang="en-US" altLang="ja-JP" dirty="0" smtClean="0">
                <a:ea typeface="ＭＳ Ｐゴシック" charset="-128"/>
              </a:rPr>
              <a:t>Help stabilize the local rural health care system </a:t>
            </a:r>
          </a:p>
          <a:p>
            <a:pPr lvl="1" eaLnBrk="1" hangingPunct="1">
              <a:defRPr/>
            </a:pPr>
            <a:r>
              <a:rPr lang="en-US" altLang="ja-JP" dirty="0" smtClean="0">
                <a:ea typeface="ＭＳ Ｐゴシック" charset="-128"/>
              </a:rPr>
              <a:t>Risks</a:t>
            </a:r>
            <a:endParaRPr lang="en-US" altLang="ja-JP" dirty="0">
              <a:ea typeface="ＭＳ Ｐゴシック" charset="-128"/>
            </a:endParaRPr>
          </a:p>
          <a:p>
            <a:pPr lvl="2" eaLnBrk="1" hangingPunct="1">
              <a:defRPr/>
            </a:pPr>
            <a:r>
              <a:rPr lang="en-US" altLang="ja-JP" dirty="0">
                <a:ea typeface="ＭＳ Ｐゴシック" charset="-128"/>
              </a:rPr>
              <a:t>Probable high start-up and administrative costs</a:t>
            </a:r>
          </a:p>
          <a:p>
            <a:pPr lvl="2" eaLnBrk="1" hangingPunct="1">
              <a:defRPr/>
            </a:pPr>
            <a:r>
              <a:rPr lang="en-US" altLang="ja-JP" dirty="0">
                <a:ea typeface="ＭＳ Ｐゴシック" charset="-128"/>
              </a:rPr>
              <a:t>Volatile effect of large, urban-based, for-profit managed care </a:t>
            </a:r>
            <a:r>
              <a:rPr lang="en-US" altLang="ja-JP" dirty="0" smtClean="0">
                <a:ea typeface="ＭＳ Ｐゴシック" charset="-128"/>
              </a:rPr>
              <a:t>companies</a:t>
            </a:r>
            <a:endParaRPr 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18</a:t>
            </a:fld>
            <a:endParaRPr lang="en-US" dirty="0"/>
          </a:p>
        </p:txBody>
      </p:sp>
    </p:spTree>
    <p:extLst>
      <p:ext uri="{BB962C8B-B14F-4D97-AF65-F5344CB8AC3E}">
        <p14:creationId xmlns:p14="http://schemas.microsoft.com/office/powerpoint/2010/main" xmlns="" val="2291942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06" name="Rectangle 6"/>
          <p:cNvSpPr>
            <a:spLocks noGrp="1" noChangeArrowheads="1"/>
          </p:cNvSpPr>
          <p:nvPr>
            <p:ph type="title"/>
          </p:nvPr>
        </p:nvSpPr>
        <p:spPr>
          <a:xfrm>
            <a:off x="685800" y="457200"/>
            <a:ext cx="7772400" cy="1066800"/>
          </a:xfrm>
        </p:spPr>
        <p:txBody>
          <a:bodyPr/>
          <a:lstStyle/>
          <a:p>
            <a:pPr eaLnBrk="1" hangingPunct="1">
              <a:defRPr/>
            </a:pPr>
            <a:r>
              <a:rPr lang="en-US" altLang="ja-JP" dirty="0">
                <a:ea typeface="ＭＳ Ｐゴシック" charset="-128"/>
              </a:rPr>
              <a:t>Community-Based Care </a:t>
            </a:r>
            <a:endParaRPr lang="en-US" dirty="0"/>
          </a:p>
        </p:txBody>
      </p:sp>
      <p:sp>
        <p:nvSpPr>
          <p:cNvPr id="1382407" name="Rectangle 7"/>
          <p:cNvSpPr>
            <a:spLocks noGrp="1" noChangeArrowheads="1"/>
          </p:cNvSpPr>
          <p:nvPr>
            <p:ph idx="1"/>
          </p:nvPr>
        </p:nvSpPr>
        <p:spPr>
          <a:xfrm>
            <a:off x="685800" y="1676400"/>
            <a:ext cx="7772400" cy="4724400"/>
          </a:xfrm>
        </p:spPr>
        <p:txBody>
          <a:bodyPr/>
          <a:lstStyle/>
          <a:p>
            <a:pPr eaLnBrk="1" hangingPunct="1">
              <a:lnSpc>
                <a:spcPct val="90000"/>
              </a:lnSpc>
              <a:defRPr/>
            </a:pPr>
            <a:r>
              <a:rPr lang="en-US" altLang="ja-JP" dirty="0">
                <a:ea typeface="ＭＳ Ｐゴシック" charset="-128"/>
              </a:rPr>
              <a:t>A myriad of services provided outside the walls of an institution </a:t>
            </a:r>
          </a:p>
          <a:p>
            <a:pPr lvl="1" eaLnBrk="1" hangingPunct="1">
              <a:lnSpc>
                <a:spcPct val="90000"/>
              </a:lnSpc>
              <a:defRPr/>
            </a:pPr>
            <a:r>
              <a:rPr lang="en-US" altLang="ja-JP" dirty="0">
                <a:ea typeface="ＭＳ Ｐゴシック" charset="-128"/>
              </a:rPr>
              <a:t>Home health and hospice care, occupation health programs, community mental health programs, ambulatory care services, school health programs, faith-based care, elder services (adult day care)</a:t>
            </a:r>
          </a:p>
          <a:p>
            <a:pPr eaLnBrk="1" hangingPunct="1">
              <a:lnSpc>
                <a:spcPct val="90000"/>
              </a:lnSpc>
              <a:defRPr/>
            </a:pPr>
            <a:r>
              <a:rPr lang="en-US" altLang="ja-JP" dirty="0">
                <a:ea typeface="ＭＳ Ｐゴシック" charset="-128"/>
              </a:rPr>
              <a:t>Community participation in decisions about health care services </a:t>
            </a:r>
          </a:p>
          <a:p>
            <a:pPr eaLnBrk="1" hangingPunct="1">
              <a:lnSpc>
                <a:spcPct val="90000"/>
              </a:lnSpc>
              <a:defRPr/>
            </a:pPr>
            <a:r>
              <a:rPr lang="en-US" altLang="ja-JP" dirty="0">
                <a:ea typeface="ＭＳ Ｐゴシック" charset="-128"/>
              </a:rPr>
              <a:t>Focus on all three levels of prevention</a:t>
            </a:r>
          </a:p>
          <a:p>
            <a:pPr eaLnBrk="1" hangingPunct="1">
              <a:lnSpc>
                <a:spcPct val="90000"/>
              </a:lnSpc>
              <a:defRPr/>
            </a:pPr>
            <a:r>
              <a:rPr lang="en-US" altLang="ja-JP" dirty="0">
                <a:ea typeface="ＭＳ Ｐゴシック" charset="-128"/>
              </a:rPr>
              <a:t>An understanding that the hospital is no longer the exclusive health care provider</a:t>
            </a:r>
            <a:endParaRPr 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19</a:t>
            </a:fld>
            <a:endParaRPr lang="en-US" dirty="0"/>
          </a:p>
        </p:txBody>
      </p:sp>
    </p:spTree>
    <p:extLst>
      <p:ext uri="{BB962C8B-B14F-4D97-AF65-F5344CB8AC3E}">
        <p14:creationId xmlns:p14="http://schemas.microsoft.com/office/powerpoint/2010/main" xmlns="" val="1571535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57200"/>
            <a:ext cx="7772400" cy="1066800"/>
          </a:xfrm>
        </p:spPr>
        <p:txBody>
          <a:bodyPr/>
          <a:lstStyle/>
          <a:p>
            <a:pPr eaLnBrk="1" hangingPunct="1">
              <a:defRPr/>
            </a:pPr>
            <a:r>
              <a:rPr lang="en-US" dirty="0"/>
              <a:t>Rural Populations</a:t>
            </a:r>
          </a:p>
        </p:txBody>
      </p:sp>
      <p:sp>
        <p:nvSpPr>
          <p:cNvPr id="56323" name="Rectangle 3"/>
          <p:cNvSpPr>
            <a:spLocks noGrp="1" noChangeArrowheads="1"/>
          </p:cNvSpPr>
          <p:nvPr>
            <p:ph idx="1"/>
          </p:nvPr>
        </p:nvSpPr>
        <p:spPr>
          <a:xfrm>
            <a:off x="685800" y="1676400"/>
            <a:ext cx="7772400" cy="4724400"/>
          </a:xfrm>
        </p:spPr>
        <p:txBody>
          <a:bodyPr/>
          <a:lstStyle/>
          <a:p>
            <a:pPr eaLnBrk="1" hangingPunct="1">
              <a:lnSpc>
                <a:spcPct val="93000"/>
              </a:lnSpc>
              <a:defRPr/>
            </a:pPr>
            <a:r>
              <a:rPr lang="en-US" altLang="ja-JP" sz="2400" dirty="0" smtClean="0">
                <a:ea typeface="MS Mincho" pitchFamily="49" charset="-128"/>
              </a:rPr>
              <a:t>The largest rural population in history of United States is now.</a:t>
            </a:r>
          </a:p>
          <a:p>
            <a:pPr eaLnBrk="1" hangingPunct="1">
              <a:lnSpc>
                <a:spcPct val="93000"/>
              </a:lnSpc>
              <a:defRPr/>
            </a:pPr>
            <a:r>
              <a:rPr lang="en-US" altLang="ja-JP" sz="2400" dirty="0" smtClean="0">
                <a:ea typeface="MS Mincho" pitchFamily="49" charset="-128"/>
              </a:rPr>
              <a:t>75% of counties are classified as rural; they contain only 20% of the U.S. population </a:t>
            </a:r>
          </a:p>
          <a:p>
            <a:pPr eaLnBrk="1" hangingPunct="1">
              <a:lnSpc>
                <a:spcPct val="93000"/>
              </a:lnSpc>
              <a:defRPr/>
            </a:pPr>
            <a:r>
              <a:rPr lang="en-US" altLang="ja-JP" sz="2400" dirty="0" smtClean="0">
                <a:ea typeface="MS Mincho" pitchFamily="49" charset="-128"/>
              </a:rPr>
              <a:t>Number/size of rural counties are highest …</a:t>
            </a:r>
          </a:p>
          <a:p>
            <a:pPr lvl="1" eaLnBrk="1" hangingPunct="1">
              <a:lnSpc>
                <a:spcPct val="93000"/>
              </a:lnSpc>
              <a:defRPr/>
            </a:pPr>
            <a:r>
              <a:rPr lang="en-US" altLang="ja-JP" sz="2000" dirty="0" smtClean="0">
                <a:ea typeface="MS Mincho" pitchFamily="49" charset="-128"/>
              </a:rPr>
              <a:t>in the South (35%)</a:t>
            </a:r>
          </a:p>
          <a:p>
            <a:pPr lvl="1" eaLnBrk="1" hangingPunct="1">
              <a:lnSpc>
                <a:spcPct val="93000"/>
              </a:lnSpc>
              <a:defRPr/>
            </a:pPr>
            <a:r>
              <a:rPr lang="en-US" altLang="ja-JP" sz="2000" dirty="0" smtClean="0">
                <a:ea typeface="MS Mincho" pitchFamily="49" charset="-128"/>
              </a:rPr>
              <a:t>in the Midwest and West (23%)</a:t>
            </a:r>
          </a:p>
          <a:p>
            <a:pPr lvl="1" eaLnBrk="1" hangingPunct="1">
              <a:lnSpc>
                <a:spcPct val="93000"/>
              </a:lnSpc>
              <a:defRPr/>
            </a:pPr>
            <a:r>
              <a:rPr lang="en-US" altLang="ja-JP" sz="2000" dirty="0" smtClean="0">
                <a:ea typeface="MS Mincho" pitchFamily="49" charset="-128"/>
              </a:rPr>
              <a:t>in the Northeast (19%)</a:t>
            </a:r>
          </a:p>
          <a:p>
            <a:pPr eaLnBrk="1" hangingPunct="1">
              <a:lnSpc>
                <a:spcPct val="93000"/>
              </a:lnSpc>
              <a:defRPr/>
            </a:pPr>
            <a:r>
              <a:rPr lang="en-US" altLang="ja-JP" sz="2400" dirty="0" smtClean="0">
                <a:ea typeface="MS Mincho" pitchFamily="49" charset="-128"/>
              </a:rPr>
              <a:t>Census data</a:t>
            </a:r>
          </a:p>
          <a:p>
            <a:pPr lvl="1" eaLnBrk="1" hangingPunct="1">
              <a:lnSpc>
                <a:spcPct val="93000"/>
              </a:lnSpc>
              <a:defRPr/>
            </a:pPr>
            <a:r>
              <a:rPr lang="en-US" altLang="ja-JP" sz="2000" dirty="0" smtClean="0">
                <a:ea typeface="MS Mincho" pitchFamily="49" charset="-128"/>
              </a:rPr>
              <a:t>20% of nation’s children under 18</a:t>
            </a:r>
          </a:p>
          <a:p>
            <a:pPr lvl="1" eaLnBrk="1" hangingPunct="1">
              <a:lnSpc>
                <a:spcPct val="93000"/>
              </a:lnSpc>
              <a:defRPr/>
            </a:pPr>
            <a:r>
              <a:rPr lang="en-US" altLang="ja-JP" sz="2000" dirty="0" smtClean="0">
                <a:ea typeface="MS Mincho" pitchFamily="49" charset="-128"/>
              </a:rPr>
              <a:t>15% of nation’s elderly</a:t>
            </a:r>
          </a:p>
          <a:p>
            <a:pPr lvl="1" eaLnBrk="1" hangingPunct="1">
              <a:lnSpc>
                <a:spcPct val="93000"/>
              </a:lnSpc>
              <a:defRPr/>
            </a:pPr>
            <a:r>
              <a:rPr lang="en-US" altLang="ja-JP" sz="2000" dirty="0" smtClean="0">
                <a:ea typeface="MS Mincho" pitchFamily="49" charset="-128"/>
              </a:rPr>
              <a:t>More than 50% of nation’s poor</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a:t>
            </a:fld>
            <a:endParaRPr lang="en-US" dirty="0"/>
          </a:p>
        </p:txBody>
      </p:sp>
      <p:pic>
        <p:nvPicPr>
          <p:cNvPr id="5126" name="Picture 6" descr="C:\Program Files\Microsoft Office\MEDIA\CAGCAT10\j0297185.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5000" y="3886200"/>
            <a:ext cx="2862116" cy="227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38179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pPr eaLnBrk="1" hangingPunct="1">
              <a:defRPr/>
            </a:pPr>
            <a:r>
              <a:rPr lang="en-US" dirty="0"/>
              <a:t>Home Care and Hospice</a:t>
            </a:r>
          </a:p>
        </p:txBody>
      </p:sp>
      <p:sp>
        <p:nvSpPr>
          <p:cNvPr id="3" name="Content Placeholder 2"/>
          <p:cNvSpPr>
            <a:spLocks noGrp="1"/>
          </p:cNvSpPr>
          <p:nvPr>
            <p:ph idx="1"/>
          </p:nvPr>
        </p:nvSpPr>
        <p:spPr>
          <a:xfrm>
            <a:off x="685800" y="1676400"/>
            <a:ext cx="6553200" cy="4724400"/>
          </a:xfrm>
        </p:spPr>
        <p:txBody>
          <a:bodyPr/>
          <a:lstStyle/>
          <a:p>
            <a:pPr eaLnBrk="1" hangingPunct="1">
              <a:defRPr/>
            </a:pPr>
            <a:r>
              <a:rPr lang="en-GB" sz="2400" dirty="0"/>
              <a:t>Nurse case management and development </a:t>
            </a:r>
            <a:r>
              <a:rPr lang="en-GB" sz="2400" dirty="0" smtClean="0"/>
              <a:t>      of </a:t>
            </a:r>
            <a:r>
              <a:rPr lang="en-GB" sz="2400" dirty="0"/>
              <a:t>local </a:t>
            </a:r>
            <a:r>
              <a:rPr lang="en-GB" sz="2400" dirty="0" smtClean="0"/>
              <a:t>resources</a:t>
            </a:r>
          </a:p>
          <a:p>
            <a:pPr lvl="1" eaLnBrk="1" hangingPunct="1">
              <a:defRPr/>
            </a:pPr>
            <a:r>
              <a:rPr lang="en-GB" sz="2000" dirty="0" smtClean="0"/>
              <a:t>Often hospital based in rural areas</a:t>
            </a:r>
            <a:endParaRPr lang="en-GB" sz="2000" dirty="0"/>
          </a:p>
          <a:p>
            <a:pPr lvl="1" eaLnBrk="1" hangingPunct="1">
              <a:defRPr/>
            </a:pPr>
            <a:r>
              <a:rPr lang="en-GB" sz="2000" dirty="0" smtClean="0"/>
              <a:t>Use county extension services as a bridge for outreach services</a:t>
            </a:r>
          </a:p>
          <a:p>
            <a:pPr lvl="1" eaLnBrk="1" hangingPunct="1">
              <a:defRPr/>
            </a:pPr>
            <a:r>
              <a:rPr lang="en-GB" sz="2000" dirty="0" smtClean="0"/>
              <a:t>Improve </a:t>
            </a:r>
            <a:r>
              <a:rPr lang="en-GB" sz="2000" dirty="0"/>
              <a:t>home care for these patients and provide support for their </a:t>
            </a:r>
            <a:r>
              <a:rPr lang="en-GB" sz="2000" dirty="0" smtClean="0"/>
              <a:t>families</a:t>
            </a:r>
            <a:endParaRPr lang="en-GB" sz="2000" dirty="0"/>
          </a:p>
          <a:p>
            <a:pPr lvl="1" eaLnBrk="1" hangingPunct="1">
              <a:defRPr/>
            </a:pPr>
            <a:r>
              <a:rPr lang="en-GB" sz="2000" dirty="0"/>
              <a:t>A partnership between the public health nurse and county extension service could provide </a:t>
            </a:r>
            <a:r>
              <a:rPr lang="en-GB" sz="2000" dirty="0" smtClean="0"/>
              <a:t>support, as well as information </a:t>
            </a:r>
            <a:r>
              <a:rPr lang="en-GB" sz="2000" dirty="0"/>
              <a:t>groups and caregiving </a:t>
            </a:r>
            <a:r>
              <a:rPr lang="en-GB" sz="2000" dirty="0" smtClean="0"/>
              <a:t>classes, </a:t>
            </a:r>
            <a:r>
              <a:rPr lang="en-GB" sz="2000" dirty="0"/>
              <a:t>for the important informal provider network.</a:t>
            </a:r>
            <a:endParaRPr lang="en-US" sz="2000" dirty="0"/>
          </a:p>
        </p:txBody>
      </p:sp>
      <p:sp>
        <p:nvSpPr>
          <p:cNvPr id="4" name="Footer Placeholder 3"/>
          <p:cNvSpPr>
            <a:spLocks noGrp="1"/>
          </p:cNvSpPr>
          <p:nvPr>
            <p:ph type="ftr" sz="quarter" idx="10"/>
          </p:nvPr>
        </p:nvSpPr>
        <p:spPr/>
        <p:txBody>
          <a:bodyPr/>
          <a:lstStyle/>
          <a:p>
            <a:r>
              <a:rPr lang="en-US" dirty="0"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20</a:t>
            </a:fld>
            <a:endParaRPr lang="en-US" dirty="0"/>
          </a:p>
        </p:txBody>
      </p:sp>
      <p:pic>
        <p:nvPicPr>
          <p:cNvPr id="4098" name="Picture 2" descr="C:\Documents and Settings\Penny\Local Settings\Temporary Internet Files\Content.IE5\2ONKDI23\MC90015604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7127748" y="1905000"/>
            <a:ext cx="1101852" cy="18004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35973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503" name="Rectangle 7"/>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Faith Communities and Parish Nursing </a:t>
            </a:r>
            <a:endParaRPr lang="en-US" sz="3600" dirty="0" smtClean="0"/>
          </a:p>
        </p:txBody>
      </p:sp>
      <p:sp>
        <p:nvSpPr>
          <p:cNvPr id="1386504" name="Rectangle 8"/>
          <p:cNvSpPr>
            <a:spLocks noGrp="1" noChangeArrowheads="1"/>
          </p:cNvSpPr>
          <p:nvPr>
            <p:ph idx="1"/>
          </p:nvPr>
        </p:nvSpPr>
        <p:spPr>
          <a:xfrm>
            <a:off x="685800" y="1676400"/>
            <a:ext cx="6019800" cy="4724400"/>
          </a:xfrm>
        </p:spPr>
        <p:txBody>
          <a:bodyPr/>
          <a:lstStyle/>
          <a:p>
            <a:pPr eaLnBrk="1" hangingPunct="1">
              <a:lnSpc>
                <a:spcPct val="90000"/>
              </a:lnSpc>
              <a:defRPr/>
            </a:pPr>
            <a:r>
              <a:rPr lang="en-US" altLang="ja-JP" dirty="0">
                <a:ea typeface="ＭＳ Ｐゴシック" charset="-128"/>
              </a:rPr>
              <a:t>A strong sense of community, family life, and religious faith</a:t>
            </a:r>
          </a:p>
          <a:p>
            <a:pPr eaLnBrk="1" hangingPunct="1">
              <a:lnSpc>
                <a:spcPct val="90000"/>
              </a:lnSpc>
              <a:defRPr/>
            </a:pPr>
            <a:r>
              <a:rPr lang="en-US" altLang="ja-JP" dirty="0">
                <a:ea typeface="ＭＳ Ｐゴシック" charset="-128"/>
              </a:rPr>
              <a:t>Integrating nursing expertise and faith-based knowledge to provide holistic care to members of congregations </a:t>
            </a:r>
          </a:p>
          <a:p>
            <a:pPr eaLnBrk="1" hangingPunct="1">
              <a:lnSpc>
                <a:spcPct val="90000"/>
              </a:lnSpc>
              <a:defRPr/>
            </a:pPr>
            <a:r>
              <a:rPr lang="en-US" altLang="ja-JP" dirty="0">
                <a:ea typeface="ＭＳ Ｐゴシック" charset="-128"/>
              </a:rPr>
              <a:t>Involved in case management </a:t>
            </a:r>
            <a:r>
              <a:rPr lang="en-US" altLang="ja-JP" dirty="0" smtClean="0">
                <a:ea typeface="ＭＳ Ｐゴシック" charset="-128"/>
              </a:rPr>
              <a:t>and coordination </a:t>
            </a:r>
            <a:r>
              <a:rPr lang="en-US" altLang="ja-JP" dirty="0">
                <a:ea typeface="ＭＳ Ｐゴシック" charset="-128"/>
              </a:rPr>
              <a:t>of services </a:t>
            </a:r>
          </a:p>
          <a:p>
            <a:pPr eaLnBrk="1" hangingPunct="1">
              <a:lnSpc>
                <a:spcPct val="90000"/>
              </a:lnSpc>
              <a:defRPr/>
            </a:pPr>
            <a:r>
              <a:rPr lang="en-US" altLang="ja-JP" dirty="0">
                <a:ea typeface="ＭＳ Ｐゴシック" charset="-128"/>
              </a:rPr>
              <a:t>Collaboration with other organizations to extend limited rural community health resources </a:t>
            </a:r>
            <a:endParaRPr 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21</a:t>
            </a:fld>
            <a:endParaRPr lang="en-US" dirty="0"/>
          </a:p>
        </p:txBody>
      </p:sp>
      <p:pic>
        <p:nvPicPr>
          <p:cNvPr id="23558" name="Picture 4" descr="so00987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78486" y="3448050"/>
            <a:ext cx="2413114" cy="1581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6942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457200"/>
            <a:ext cx="7772400" cy="1066800"/>
          </a:xfrm>
        </p:spPr>
        <p:txBody>
          <a:bodyPr/>
          <a:lstStyle/>
          <a:p>
            <a:pPr eaLnBrk="1" hangingPunct="1">
              <a:defRPr/>
            </a:pPr>
            <a:r>
              <a:rPr lang="en-US" altLang="ja-JP" dirty="0">
                <a:ea typeface="MS Mincho" pitchFamily="49" charset="-128"/>
              </a:rPr>
              <a:t>Informal Care Systems</a:t>
            </a:r>
            <a:r>
              <a:rPr lang="en-US" altLang="ja-JP" dirty="0">
                <a:ea typeface="ＭＳ Ｐゴシック" charset="-128"/>
              </a:rPr>
              <a:t> </a:t>
            </a:r>
            <a:endParaRPr lang="en-US" dirty="0"/>
          </a:p>
        </p:txBody>
      </p:sp>
      <p:sp>
        <p:nvSpPr>
          <p:cNvPr id="88067" name="Rectangle 3"/>
          <p:cNvSpPr>
            <a:spLocks noGrp="1" noChangeArrowheads="1"/>
          </p:cNvSpPr>
          <p:nvPr>
            <p:ph idx="1"/>
          </p:nvPr>
        </p:nvSpPr>
        <p:spPr>
          <a:xfrm>
            <a:off x="685800" y="1676400"/>
            <a:ext cx="7772400" cy="4724400"/>
          </a:xfrm>
        </p:spPr>
        <p:txBody>
          <a:bodyPr/>
          <a:lstStyle/>
          <a:p>
            <a:pPr eaLnBrk="1" hangingPunct="1">
              <a:defRPr/>
            </a:pPr>
            <a:r>
              <a:rPr lang="en-US" altLang="ja-JP" dirty="0">
                <a:ea typeface="MS Mincho" pitchFamily="49" charset="-128"/>
              </a:rPr>
              <a:t>Evolve from self-reliance and self-help traits of rural residents </a:t>
            </a:r>
          </a:p>
          <a:p>
            <a:pPr eaLnBrk="1" hangingPunct="1">
              <a:defRPr/>
            </a:pPr>
            <a:r>
              <a:rPr lang="en-US" altLang="ja-JP" dirty="0">
                <a:ea typeface="MS Mincho" pitchFamily="49" charset="-128"/>
              </a:rPr>
              <a:t>Include people who have assumed the role of caregiver based on their individual qualities, life situations, or social roles</a:t>
            </a:r>
          </a:p>
          <a:p>
            <a:pPr eaLnBrk="1" hangingPunct="1">
              <a:defRPr/>
            </a:pPr>
            <a:r>
              <a:rPr lang="en-US" altLang="ja-JP" dirty="0">
                <a:ea typeface="MS Mincho" pitchFamily="49" charset="-128"/>
              </a:rPr>
              <a:t>Provide direct help, advice, or information</a:t>
            </a:r>
          </a:p>
          <a:p>
            <a:pPr eaLnBrk="1" hangingPunct="1">
              <a:defRPr/>
            </a:pPr>
            <a:r>
              <a:rPr lang="en-US" altLang="ja-JP" dirty="0">
                <a:ea typeface="MS Mincho" pitchFamily="49" charset="-128"/>
              </a:rPr>
              <a:t>Need to identify and combine informal </a:t>
            </a:r>
            <a:r>
              <a:rPr lang="en-US" altLang="ja-JP" dirty="0" smtClean="0">
                <a:ea typeface="MS Mincho" pitchFamily="49" charset="-128"/>
              </a:rPr>
              <a:t>services </a:t>
            </a:r>
            <a:r>
              <a:rPr lang="en-US" altLang="ja-JP" dirty="0">
                <a:ea typeface="MS Mincho" pitchFamily="49" charset="-128"/>
              </a:rPr>
              <a:t>with formal systems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22</a:t>
            </a:fld>
            <a:endParaRPr lang="en-US" dirty="0"/>
          </a:p>
        </p:txBody>
      </p:sp>
      <p:pic>
        <p:nvPicPr>
          <p:cNvPr id="24582" name="Picture 5" descr="bd06871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00875" y="4507887"/>
            <a:ext cx="1838325" cy="1511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49440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457200"/>
            <a:ext cx="7772400" cy="1066800"/>
          </a:xfrm>
        </p:spPr>
        <p:txBody>
          <a:bodyPr/>
          <a:lstStyle/>
          <a:p>
            <a:pPr eaLnBrk="1" hangingPunct="1">
              <a:defRPr/>
            </a:pPr>
            <a:r>
              <a:rPr lang="en-US" altLang="ja-JP" dirty="0">
                <a:ea typeface="ＭＳ Ｐゴシック" charset="-128"/>
              </a:rPr>
              <a:t>Rural Public Health Departments</a:t>
            </a:r>
            <a:endParaRPr lang="en-US" dirty="0">
              <a:cs typeface="Arial" charset="0"/>
            </a:endParaRPr>
          </a:p>
        </p:txBody>
      </p:sp>
      <p:sp>
        <p:nvSpPr>
          <p:cNvPr id="90115" name="Rectangle 3"/>
          <p:cNvSpPr>
            <a:spLocks noGrp="1" noChangeArrowheads="1"/>
          </p:cNvSpPr>
          <p:nvPr>
            <p:ph idx="1"/>
          </p:nvPr>
        </p:nvSpPr>
        <p:spPr>
          <a:xfrm>
            <a:off x="2209800" y="1676400"/>
            <a:ext cx="6248400" cy="4724400"/>
          </a:xfrm>
        </p:spPr>
        <p:txBody>
          <a:bodyPr/>
          <a:lstStyle/>
          <a:p>
            <a:pPr marL="0" indent="0" eaLnBrk="1" hangingPunct="1">
              <a:lnSpc>
                <a:spcPct val="90000"/>
              </a:lnSpc>
              <a:buNone/>
              <a:defRPr/>
            </a:pPr>
            <a:r>
              <a:rPr lang="en-US" altLang="ja-JP" dirty="0">
                <a:ea typeface="MS Mincho" pitchFamily="49" charset="-128"/>
              </a:rPr>
              <a:t>Public health nurses are often the core providers of public health services in rural areas.</a:t>
            </a:r>
            <a:endParaRPr lang="en-US" altLang="ja-JP" sz="3200" dirty="0">
              <a:ea typeface="MS Mincho" pitchFamily="49" charset="-128"/>
            </a:endParaRPr>
          </a:p>
          <a:p>
            <a:pPr lvl="1" eaLnBrk="1" hangingPunct="1">
              <a:lnSpc>
                <a:spcPct val="90000"/>
              </a:lnSpc>
              <a:defRPr/>
            </a:pPr>
            <a:r>
              <a:rPr lang="en-US" dirty="0">
                <a:ea typeface="MS Mincho" pitchFamily="49" charset="-128"/>
              </a:rPr>
              <a:t>Collaboration of services is </a:t>
            </a:r>
            <a:r>
              <a:rPr lang="en-US" dirty="0" smtClean="0">
                <a:ea typeface="MS Mincho" pitchFamily="49" charset="-128"/>
              </a:rPr>
              <a:t>key</a:t>
            </a:r>
            <a:r>
              <a:rPr lang="en-US" altLang="en-US" dirty="0"/>
              <a:t>—</a:t>
            </a:r>
            <a:r>
              <a:rPr lang="en-US" altLang="ja-JP" dirty="0" smtClean="0">
                <a:ea typeface="MS Mincho" pitchFamily="49" charset="-128"/>
              </a:rPr>
              <a:t>need </a:t>
            </a:r>
            <a:r>
              <a:rPr lang="en-US" altLang="ja-JP" dirty="0">
                <a:ea typeface="MS Mincho" pitchFamily="49" charset="-128"/>
              </a:rPr>
              <a:t>to develop partnerships with other heath provider agencies. </a:t>
            </a:r>
            <a:endParaRPr lang="en-US" dirty="0">
              <a:ea typeface="MS Mincho" pitchFamily="49" charset="-128"/>
            </a:endParaRPr>
          </a:p>
          <a:p>
            <a:pPr lvl="1" eaLnBrk="1" hangingPunct="1">
              <a:lnSpc>
                <a:spcPct val="90000"/>
              </a:lnSpc>
              <a:defRPr/>
            </a:pPr>
            <a:r>
              <a:rPr lang="en-US" altLang="ja-JP" dirty="0">
                <a:ea typeface="MS Mincho" pitchFamily="49" charset="-128"/>
              </a:rPr>
              <a:t>Environmental health, maternal and child health, and communicable disease control are the three </a:t>
            </a:r>
            <a:r>
              <a:rPr lang="en-US" altLang="ja-JP" dirty="0" smtClean="0">
                <a:ea typeface="MS Mincho" pitchFamily="49" charset="-128"/>
              </a:rPr>
              <a:t>highest-priority </a:t>
            </a:r>
            <a:r>
              <a:rPr lang="en-US" altLang="ja-JP" dirty="0">
                <a:ea typeface="MS Mincho" pitchFamily="49" charset="-128"/>
              </a:rPr>
              <a:t>programs. </a:t>
            </a:r>
            <a:endParaRPr lang="en-US" dirty="0">
              <a:ea typeface="MS Mincho" pitchFamily="49"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23</a:t>
            </a:fld>
            <a:endParaRPr lang="en-US" dirty="0"/>
          </a:p>
        </p:txBody>
      </p:sp>
      <p:pic>
        <p:nvPicPr>
          <p:cNvPr id="25606" name="Picture 4" descr="pe03209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2667000"/>
            <a:ext cx="1150938"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04485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457200"/>
            <a:ext cx="7772400" cy="1066800"/>
          </a:xfrm>
        </p:spPr>
        <p:txBody>
          <a:bodyPr/>
          <a:lstStyle/>
          <a:p>
            <a:pPr eaLnBrk="1" hangingPunct="1">
              <a:defRPr/>
            </a:pPr>
            <a:r>
              <a:rPr lang="en-US" altLang="ja-JP" dirty="0">
                <a:ea typeface="MS Mincho" pitchFamily="49" charset="-128"/>
              </a:rPr>
              <a:t>Rural Mental Health Care</a:t>
            </a:r>
            <a:r>
              <a:rPr lang="en-US" altLang="ja-JP" dirty="0">
                <a:ea typeface="ＭＳ Ｐゴシック" charset="-128"/>
              </a:rPr>
              <a:t> </a:t>
            </a:r>
            <a:endParaRPr lang="en-US" dirty="0"/>
          </a:p>
        </p:txBody>
      </p:sp>
      <p:sp>
        <p:nvSpPr>
          <p:cNvPr id="91139" name="Rectangle 3"/>
          <p:cNvSpPr>
            <a:spLocks noGrp="1" noChangeArrowheads="1"/>
          </p:cNvSpPr>
          <p:nvPr>
            <p:ph idx="1"/>
          </p:nvPr>
        </p:nvSpPr>
        <p:spPr>
          <a:xfrm>
            <a:off x="685800" y="1676400"/>
            <a:ext cx="7772400" cy="4724400"/>
          </a:xfrm>
        </p:spPr>
        <p:txBody>
          <a:bodyPr/>
          <a:lstStyle/>
          <a:p>
            <a:pPr eaLnBrk="1" hangingPunct="1">
              <a:defRPr/>
            </a:pPr>
            <a:r>
              <a:rPr lang="en-US" altLang="ja-JP" dirty="0">
                <a:ea typeface="MS Mincho" pitchFamily="49" charset="-128"/>
              </a:rPr>
              <a:t>Lack of specialized mental health providers in rural areas.</a:t>
            </a:r>
          </a:p>
          <a:p>
            <a:pPr eaLnBrk="1" hangingPunct="1">
              <a:defRPr/>
            </a:pPr>
            <a:r>
              <a:rPr lang="en-US" altLang="ja-JP" dirty="0">
                <a:ea typeface="MS Mincho" pitchFamily="49" charset="-128"/>
              </a:rPr>
              <a:t>Most services provided by primary care providers without adequate preparation or support.</a:t>
            </a:r>
          </a:p>
          <a:p>
            <a:pPr eaLnBrk="1" hangingPunct="1">
              <a:defRPr/>
            </a:pPr>
            <a:r>
              <a:rPr lang="en-US" altLang="ja-JP" dirty="0">
                <a:ea typeface="MS Mincho" pitchFamily="49" charset="-128"/>
              </a:rPr>
              <a:t>Perceived stigma prevents individuals from seeking mental health services. </a:t>
            </a:r>
            <a:endParaRPr lang="en-US" dirty="0">
              <a:ea typeface="MS Mincho" pitchFamily="49"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24</a:t>
            </a:fld>
            <a:endParaRPr lang="en-US" dirty="0"/>
          </a:p>
        </p:txBody>
      </p:sp>
      <p:pic>
        <p:nvPicPr>
          <p:cNvPr id="6146" name="Picture 2" descr="C:\Documents and Settings\Penny\Local Settings\Temporary Internet Files\Content.IE5\FHTVFPEI\MC900155036[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77000" y="4724400"/>
            <a:ext cx="1813255" cy="12947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5289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457200"/>
            <a:ext cx="7772400" cy="1066800"/>
          </a:xfrm>
        </p:spPr>
        <p:txBody>
          <a:bodyPr/>
          <a:lstStyle/>
          <a:p>
            <a:pPr eaLnBrk="1" hangingPunct="1">
              <a:defRPr/>
            </a:pPr>
            <a:r>
              <a:rPr lang="en-US" altLang="ja-JP" dirty="0">
                <a:ea typeface="MS Mincho" pitchFamily="49" charset="-128"/>
              </a:rPr>
              <a:t>Emergency Services</a:t>
            </a:r>
            <a:r>
              <a:rPr lang="en-US" altLang="ja-JP" dirty="0">
                <a:ea typeface="ＭＳ Ｐゴシック" charset="-128"/>
              </a:rPr>
              <a:t> </a:t>
            </a:r>
            <a:endParaRPr lang="en-US" dirty="0"/>
          </a:p>
        </p:txBody>
      </p:sp>
      <p:sp>
        <p:nvSpPr>
          <p:cNvPr id="92163" name="Rectangle 3"/>
          <p:cNvSpPr>
            <a:spLocks noGrp="1" noChangeArrowheads="1"/>
          </p:cNvSpPr>
          <p:nvPr>
            <p:ph idx="1"/>
          </p:nvPr>
        </p:nvSpPr>
        <p:spPr>
          <a:xfrm>
            <a:off x="685800" y="1676400"/>
            <a:ext cx="7772400" cy="4724400"/>
          </a:xfrm>
        </p:spPr>
        <p:txBody>
          <a:bodyPr/>
          <a:lstStyle/>
          <a:p>
            <a:pPr marL="0" indent="0" eaLnBrk="1" hangingPunct="1">
              <a:spcBef>
                <a:spcPct val="0"/>
              </a:spcBef>
              <a:buNone/>
              <a:defRPr/>
            </a:pPr>
            <a:r>
              <a:rPr lang="en-US" altLang="ja-JP" dirty="0" smtClean="0">
                <a:ea typeface="ＭＳ Ｐゴシック" charset="-128"/>
              </a:rPr>
              <a:t>Getting patients from the place of injury to the trauma center within the “golden hour” is frequently not possible because of distance, terrain, climatic conditions, and communication methods.  </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25</a:t>
            </a:fld>
            <a:endParaRPr lang="en-US" dirty="0"/>
          </a:p>
        </p:txBody>
      </p:sp>
      <p:pic>
        <p:nvPicPr>
          <p:cNvPr id="27654" name="Picture 5" descr="bd0729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6248400" y="4595118"/>
            <a:ext cx="2178050" cy="11960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50182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457200"/>
            <a:ext cx="7772400" cy="1066800"/>
          </a:xfrm>
        </p:spPr>
        <p:txBody>
          <a:bodyPr/>
          <a:lstStyle/>
          <a:p>
            <a:pPr eaLnBrk="1" hangingPunct="1">
              <a:defRPr/>
            </a:pPr>
            <a:r>
              <a:rPr lang="en-US" altLang="ja-JP" dirty="0">
                <a:ea typeface="MS Mincho" pitchFamily="49" charset="-128"/>
              </a:rPr>
              <a:t>Emergency Services</a:t>
            </a:r>
            <a:r>
              <a:rPr lang="en-US" altLang="ja-JP" dirty="0">
                <a:ea typeface="ＭＳ Ｐゴシック" charset="-128"/>
              </a:rPr>
              <a:t> </a:t>
            </a:r>
            <a:r>
              <a:rPr lang="en-US" altLang="ja-JP" dirty="0" smtClean="0">
                <a:ea typeface="ＭＳ Ｐゴシック" charset="-128"/>
              </a:rPr>
              <a:t>(Cont.)</a:t>
            </a:r>
            <a:endParaRPr lang="en-US" dirty="0"/>
          </a:p>
        </p:txBody>
      </p:sp>
      <p:sp>
        <p:nvSpPr>
          <p:cNvPr id="92163" name="Rectangle 3"/>
          <p:cNvSpPr>
            <a:spLocks noGrp="1" noChangeArrowheads="1"/>
          </p:cNvSpPr>
          <p:nvPr>
            <p:ph idx="1"/>
          </p:nvPr>
        </p:nvSpPr>
        <p:spPr>
          <a:xfrm>
            <a:off x="685800" y="1676400"/>
            <a:ext cx="7772400" cy="4724400"/>
          </a:xfrm>
        </p:spPr>
        <p:txBody>
          <a:bodyPr/>
          <a:lstStyle/>
          <a:p>
            <a:pPr eaLnBrk="1" hangingPunct="1">
              <a:spcBef>
                <a:spcPct val="0"/>
              </a:spcBef>
              <a:defRPr/>
            </a:pPr>
            <a:r>
              <a:rPr lang="en-US" altLang="ja-JP" dirty="0" smtClean="0">
                <a:ea typeface="ＭＳ Ｐゴシック" charset="-128"/>
              </a:rPr>
              <a:t>Challenges faced by rural EMS systems </a:t>
            </a:r>
          </a:p>
          <a:p>
            <a:pPr lvl="1" eaLnBrk="1" hangingPunct="1">
              <a:spcBef>
                <a:spcPct val="0"/>
              </a:spcBef>
              <a:defRPr/>
            </a:pPr>
            <a:r>
              <a:rPr lang="en-US" altLang="ja-JP" dirty="0" smtClean="0">
                <a:ea typeface="ＭＳ Ｐゴシック" charset="-128"/>
              </a:rPr>
              <a:t>Shortage of volunteers and lower levels of training </a:t>
            </a:r>
          </a:p>
          <a:p>
            <a:pPr lvl="1" eaLnBrk="1" hangingPunct="1">
              <a:spcBef>
                <a:spcPct val="0"/>
              </a:spcBef>
              <a:defRPr/>
            </a:pPr>
            <a:r>
              <a:rPr lang="en-US" altLang="ja-JP" dirty="0" smtClean="0">
                <a:ea typeface="ＭＳ Ｐゴシック" charset="-128"/>
              </a:rPr>
              <a:t>Training curricula that often do not reflect rural hazards (e.g., farm equipment trauma)</a:t>
            </a:r>
          </a:p>
          <a:p>
            <a:pPr lvl="1" eaLnBrk="1" hangingPunct="1">
              <a:spcBef>
                <a:spcPct val="0"/>
              </a:spcBef>
              <a:defRPr/>
            </a:pPr>
            <a:r>
              <a:rPr lang="en-US" altLang="ja-JP" dirty="0" smtClean="0">
                <a:ea typeface="ＭＳ Ｐゴシック" charset="-128"/>
              </a:rPr>
              <a:t>Lack of guidance from physicians</a:t>
            </a:r>
          </a:p>
          <a:p>
            <a:pPr lvl="1" eaLnBrk="1" hangingPunct="1">
              <a:spcBef>
                <a:spcPct val="0"/>
              </a:spcBef>
              <a:defRPr/>
            </a:pPr>
            <a:r>
              <a:rPr lang="en-US" altLang="ja-JP" dirty="0" smtClean="0">
                <a:ea typeface="ＭＳ Ｐゴシック" charset="-128"/>
              </a:rPr>
              <a:t>Lack of physician training and orientation to EMS</a:t>
            </a:r>
          </a:p>
          <a:p>
            <a:pPr lvl="1" eaLnBrk="1" hangingPunct="1">
              <a:spcBef>
                <a:spcPct val="0"/>
              </a:spcBef>
              <a:defRPr/>
            </a:pPr>
            <a:r>
              <a:rPr lang="en-US" altLang="ja-JP" dirty="0" smtClean="0">
                <a:ea typeface="ＭＳ Ｐゴシック" charset="-128"/>
              </a:rPr>
              <a:t>Also contributing to difficult public access for emergency care:</a:t>
            </a:r>
          </a:p>
          <a:p>
            <a:pPr lvl="2" eaLnBrk="1" hangingPunct="1">
              <a:spcBef>
                <a:spcPct val="0"/>
              </a:spcBef>
              <a:defRPr/>
            </a:pPr>
            <a:r>
              <a:rPr lang="en-US" altLang="ja-JP" dirty="0" smtClean="0">
                <a:ea typeface="ＭＳ Ｐゴシック" charset="-128"/>
              </a:rPr>
              <a:t>Low population density</a:t>
            </a:r>
          </a:p>
          <a:p>
            <a:pPr lvl="2" eaLnBrk="1" hangingPunct="1">
              <a:spcBef>
                <a:spcPct val="0"/>
              </a:spcBef>
              <a:defRPr/>
            </a:pPr>
            <a:r>
              <a:rPr lang="en-US" altLang="ja-JP" dirty="0" smtClean="0">
                <a:ea typeface="ＭＳ Ｐゴシック" charset="-128"/>
              </a:rPr>
              <a:t>Large, isolated, or inaccessible areas</a:t>
            </a:r>
          </a:p>
          <a:p>
            <a:pPr lvl="2" eaLnBrk="1" hangingPunct="1">
              <a:spcBef>
                <a:spcPct val="0"/>
              </a:spcBef>
              <a:defRPr/>
            </a:pPr>
            <a:r>
              <a:rPr lang="en-US" altLang="ja-JP" dirty="0" smtClean="0">
                <a:ea typeface="ＭＳ Ｐゴシック" charset="-128"/>
              </a:rPr>
              <a:t>Sever weather</a:t>
            </a:r>
          </a:p>
          <a:p>
            <a:pPr lvl="2" eaLnBrk="1" hangingPunct="1">
              <a:spcBef>
                <a:spcPct val="0"/>
              </a:spcBef>
              <a:defRPr/>
            </a:pPr>
            <a:r>
              <a:rPr lang="en-US" altLang="ja-JP" dirty="0" smtClean="0">
                <a:ea typeface="ＭＳ Ｐゴシック" charset="-128"/>
              </a:rPr>
              <a:t>Poor roads</a:t>
            </a:r>
          </a:p>
          <a:p>
            <a:pPr lvl="2" eaLnBrk="1" hangingPunct="1">
              <a:spcBef>
                <a:spcPct val="0"/>
              </a:spcBef>
              <a:defRPr/>
            </a:pPr>
            <a:r>
              <a:rPr lang="en-US" altLang="ja-JP" dirty="0" smtClean="0">
                <a:ea typeface="ＭＳ Ｐゴシック" charset="-128"/>
              </a:rPr>
              <a:t>Lower density of telephone/communication methods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26</a:t>
            </a:fld>
            <a:endParaRPr lang="en-US" dirty="0"/>
          </a:p>
        </p:txBody>
      </p:sp>
      <p:pic>
        <p:nvPicPr>
          <p:cNvPr id="7" name="Picture 5" descr="bd0729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6629400" y="4572000"/>
            <a:ext cx="187325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65949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smtClean="0"/>
              <a:t>Emergency Preparedness in Rural Communities</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smtClean="0"/>
              <a:t>Challenges in rural areas:</a:t>
            </a:r>
          </a:p>
          <a:p>
            <a:pPr lvl="1"/>
            <a:r>
              <a:rPr lang="en-US" dirty="0" smtClean="0"/>
              <a:t>Resource limitation</a:t>
            </a:r>
          </a:p>
          <a:p>
            <a:pPr lvl="2"/>
            <a:r>
              <a:rPr lang="en-US" dirty="0" smtClean="0"/>
              <a:t>Human, financial, and social capital</a:t>
            </a:r>
          </a:p>
          <a:p>
            <a:pPr lvl="1"/>
            <a:r>
              <a:rPr lang="en-US" dirty="0" smtClean="0"/>
              <a:t>Separation and remoteness</a:t>
            </a:r>
          </a:p>
          <a:p>
            <a:pPr lvl="2"/>
            <a:r>
              <a:rPr lang="en-US" dirty="0" smtClean="0"/>
              <a:t>Longer response times</a:t>
            </a:r>
            <a:endParaRPr lang="en-US" dirty="0"/>
          </a:p>
          <a:p>
            <a:pPr lvl="1"/>
            <a:r>
              <a:rPr lang="en-US" dirty="0" smtClean="0"/>
              <a:t>Low population density</a:t>
            </a:r>
          </a:p>
          <a:p>
            <a:pPr lvl="2"/>
            <a:r>
              <a:rPr lang="en-US" dirty="0" smtClean="0"/>
              <a:t>Impacts funding</a:t>
            </a:r>
          </a:p>
          <a:p>
            <a:pPr lvl="1"/>
            <a:r>
              <a:rPr lang="en-US" dirty="0" smtClean="0"/>
              <a:t>Communication</a:t>
            </a:r>
          </a:p>
          <a:p>
            <a:pPr lvl="2"/>
            <a:r>
              <a:rPr lang="en-US" dirty="0" smtClean="0"/>
              <a:t>Warning systems often absent or neglected in remote areas; burden on individuals</a:t>
            </a:r>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27</a:t>
            </a:fld>
            <a:endParaRPr lang="en-US" dirty="0"/>
          </a:p>
        </p:txBody>
      </p:sp>
      <p:pic>
        <p:nvPicPr>
          <p:cNvPr id="5122" name="Picture 2" descr="C:\Documents and Settings\Penny\Local Settings\Temporary Internet Files\Content.IE5\FHTVFPEI\MP90044874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15000" y="3200400"/>
            <a:ext cx="2687757" cy="1676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2033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6742" name="Rectangle 6"/>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Legislation and Programs Affecting Rural Public Health</a:t>
            </a:r>
            <a:endParaRPr lang="en-US" sz="3600" dirty="0" smtClean="0"/>
          </a:p>
        </p:txBody>
      </p:sp>
      <p:sp>
        <p:nvSpPr>
          <p:cNvPr id="1396743" name="Rectangle 7"/>
          <p:cNvSpPr>
            <a:spLocks noGrp="1" noChangeArrowheads="1"/>
          </p:cNvSpPr>
          <p:nvPr>
            <p:ph idx="1"/>
          </p:nvPr>
        </p:nvSpPr>
        <p:spPr>
          <a:xfrm>
            <a:off x="685800" y="1676400"/>
            <a:ext cx="7772400" cy="4724400"/>
          </a:xfrm>
        </p:spPr>
        <p:txBody>
          <a:bodyPr/>
          <a:lstStyle/>
          <a:p>
            <a:pPr eaLnBrk="1" hangingPunct="1">
              <a:defRPr/>
            </a:pPr>
            <a:r>
              <a:rPr lang="en-US" altLang="ja-JP" dirty="0">
                <a:ea typeface="ＭＳ Ｐゴシック" charset="-128"/>
              </a:rPr>
              <a:t>Programs that augment health care facilities and services </a:t>
            </a:r>
          </a:p>
          <a:p>
            <a:pPr lvl="1" eaLnBrk="1" hangingPunct="1">
              <a:defRPr/>
            </a:pPr>
            <a:r>
              <a:rPr lang="en-US" altLang="ja-JP" dirty="0">
                <a:ea typeface="ＭＳ Ｐゴシック" charset="-128"/>
              </a:rPr>
              <a:t>Community Health Centers (CHC) program </a:t>
            </a:r>
          </a:p>
          <a:p>
            <a:pPr lvl="1" eaLnBrk="1" hangingPunct="1">
              <a:defRPr/>
            </a:pPr>
            <a:r>
              <a:rPr lang="en-US" altLang="ja-JP" dirty="0">
                <a:ea typeface="ＭＳ Ｐゴシック" charset="-128"/>
              </a:rPr>
              <a:t>Migrant Health Clinic (MHC) program and the Migrant Health Program (MHP) </a:t>
            </a:r>
          </a:p>
          <a:p>
            <a:pPr lvl="1" eaLnBrk="1" hangingPunct="1">
              <a:defRPr/>
            </a:pPr>
            <a:r>
              <a:rPr lang="en-US" altLang="ja-JP" dirty="0">
                <a:ea typeface="ＭＳ Ｐゴシック" charset="-128"/>
              </a:rPr>
              <a:t>Medicare’s Rural Hospital Flexibility (RHF) grant program</a:t>
            </a:r>
          </a:p>
          <a:p>
            <a:pPr lvl="1" eaLnBrk="1" hangingPunct="1">
              <a:defRPr/>
            </a:pPr>
            <a:r>
              <a:rPr lang="en-US" altLang="ja-JP" dirty="0">
                <a:ea typeface="ＭＳ Ｐゴシック" charset="-128"/>
              </a:rPr>
              <a:t>Primary care cooperative agreements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28</a:t>
            </a:fld>
            <a:endParaRPr lang="en-US" dirty="0"/>
          </a:p>
        </p:txBody>
      </p:sp>
    </p:spTree>
    <p:extLst>
      <p:ext uri="{BB962C8B-B14F-4D97-AF65-F5344CB8AC3E}">
        <p14:creationId xmlns:p14="http://schemas.microsoft.com/office/powerpoint/2010/main" xmlns="" val="206864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457200"/>
            <a:ext cx="7772400" cy="1066800"/>
          </a:xfrm>
        </p:spPr>
        <p:txBody>
          <a:bodyPr/>
          <a:lstStyle/>
          <a:p>
            <a:pPr eaLnBrk="1" hangingPunct="1">
              <a:defRPr/>
            </a:pPr>
            <a:r>
              <a:rPr lang="en-US" altLang="ja-JP" dirty="0">
                <a:ea typeface="MS Mincho" pitchFamily="49" charset="-128"/>
              </a:rPr>
              <a:t>Rural Community Health Nursing</a:t>
            </a:r>
            <a:r>
              <a:rPr lang="en-US" altLang="ja-JP" dirty="0">
                <a:solidFill>
                  <a:srgbClr val="000000"/>
                </a:solidFill>
                <a:effectLst>
                  <a:outerShdw blurRad="38100" dist="38100" dir="2700000" algn="tl">
                    <a:srgbClr val="FFFFFF"/>
                  </a:outerShdw>
                </a:effectLst>
                <a:ea typeface="MS Mincho" pitchFamily="49" charset="-128"/>
              </a:rPr>
              <a:t> </a:t>
            </a:r>
            <a:endParaRPr lang="en-US" dirty="0">
              <a:ea typeface="MS Mincho" pitchFamily="49" charset="-128"/>
            </a:endParaRPr>
          </a:p>
        </p:txBody>
      </p:sp>
      <p:sp>
        <p:nvSpPr>
          <p:cNvPr id="95235" name="Rectangle 3"/>
          <p:cNvSpPr>
            <a:spLocks noGrp="1" noChangeArrowheads="1"/>
          </p:cNvSpPr>
          <p:nvPr>
            <p:ph idx="1"/>
          </p:nvPr>
        </p:nvSpPr>
        <p:spPr>
          <a:xfrm>
            <a:off x="685800" y="1676400"/>
            <a:ext cx="7772400" cy="4724400"/>
          </a:xfrm>
        </p:spPr>
        <p:txBody>
          <a:bodyPr/>
          <a:lstStyle/>
          <a:p>
            <a:pPr marL="0" indent="0" eaLnBrk="1" hangingPunct="1">
              <a:buFont typeface="Wingdings 2" pitchFamily="18" charset="2"/>
              <a:buNone/>
              <a:defRPr/>
            </a:pPr>
            <a:r>
              <a:rPr lang="en-US" altLang="ja-JP" b="1" dirty="0" smtClean="0">
                <a:ea typeface="MS Mincho" pitchFamily="49" charset="-128"/>
              </a:rPr>
              <a:t>“CH nursing along </a:t>
            </a:r>
            <a:r>
              <a:rPr lang="en-US" altLang="ja-JP" b="1" dirty="0">
                <a:ea typeface="MS Mincho" pitchFamily="49" charset="-128"/>
              </a:rPr>
              <a:t>the rural continuum”</a:t>
            </a:r>
            <a:endParaRPr lang="en-US" b="1" dirty="0">
              <a:ea typeface="MS Mincho" pitchFamily="49" charset="-128"/>
            </a:endParaRPr>
          </a:p>
        </p:txBody>
      </p:sp>
      <p:sp>
        <p:nvSpPr>
          <p:cNvPr id="2" name="Footer Placeholder 1"/>
          <p:cNvSpPr>
            <a:spLocks noGrp="1"/>
          </p:cNvSpPr>
          <p:nvPr>
            <p:ph type="ftr" sz="quarter" idx="10"/>
          </p:nvPr>
        </p:nvSpPr>
        <p:spPr/>
        <p:txBody>
          <a:bodyPr/>
          <a:lstStyle/>
          <a:p>
            <a:r>
              <a:rPr lang="en-US" dirty="0"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29</a:t>
            </a:fld>
            <a:endParaRPr lang="en-US" dirty="0"/>
          </a:p>
        </p:txBody>
      </p:sp>
      <p:sp>
        <p:nvSpPr>
          <p:cNvPr id="1398790" name="Text Box 4"/>
          <p:cNvSpPr txBox="1">
            <a:spLocks noChangeArrowheads="1"/>
          </p:cNvSpPr>
          <p:nvPr/>
        </p:nvSpPr>
        <p:spPr bwMode="auto">
          <a:xfrm>
            <a:off x="228600" y="4876800"/>
            <a:ext cx="2895600" cy="830997"/>
          </a:xfrm>
          <a:prstGeom prst="rect">
            <a:avLst/>
          </a:prstGeom>
          <a:noFill/>
          <a:ln w="9525">
            <a:noFill/>
            <a:miter lim="800000"/>
            <a:headEnd/>
            <a:tailEnd/>
          </a:ln>
        </p:spPr>
        <p:txBody>
          <a:bodyPr>
            <a:spAutoFit/>
          </a:bodyPr>
          <a:lstStyle/>
          <a:p>
            <a:pPr algn="ctr">
              <a:spcBef>
                <a:spcPct val="50000"/>
              </a:spcBef>
              <a:defRPr/>
            </a:pPr>
            <a:r>
              <a:rPr lang="en-US" altLang="ja-JP" dirty="0">
                <a:latin typeface="Arial" pitchFamily="34" charset="0"/>
                <a:ea typeface="MS Mincho" pitchFamily="49" charset="-128"/>
              </a:rPr>
              <a:t>Nonmetropolitan Areas</a:t>
            </a:r>
            <a:endParaRPr lang="en-US" dirty="0">
              <a:latin typeface="Arial" pitchFamily="34" charset="0"/>
              <a:ea typeface="MS Mincho" pitchFamily="49" charset="-128"/>
            </a:endParaRPr>
          </a:p>
        </p:txBody>
      </p:sp>
      <p:sp>
        <p:nvSpPr>
          <p:cNvPr id="1398791" name="Text Box 6"/>
          <p:cNvSpPr txBox="1">
            <a:spLocks noChangeArrowheads="1"/>
          </p:cNvSpPr>
          <p:nvPr/>
        </p:nvSpPr>
        <p:spPr bwMode="auto">
          <a:xfrm>
            <a:off x="6705600" y="4876799"/>
            <a:ext cx="2057400" cy="830997"/>
          </a:xfrm>
          <a:prstGeom prst="rect">
            <a:avLst/>
          </a:prstGeom>
          <a:noFill/>
          <a:ln w="9525">
            <a:noFill/>
            <a:miter lim="800000"/>
            <a:headEnd/>
            <a:tailEnd/>
          </a:ln>
        </p:spPr>
        <p:txBody>
          <a:bodyPr>
            <a:spAutoFit/>
          </a:bodyPr>
          <a:lstStyle/>
          <a:p>
            <a:pPr algn="ctr">
              <a:spcBef>
                <a:spcPct val="50000"/>
              </a:spcBef>
              <a:defRPr/>
            </a:pPr>
            <a:r>
              <a:rPr lang="en-US" altLang="ja-JP" dirty="0">
                <a:latin typeface="Arial" pitchFamily="34" charset="0"/>
                <a:ea typeface="MS Mincho" pitchFamily="49" charset="-128"/>
              </a:rPr>
              <a:t>Metropolitan Areas </a:t>
            </a:r>
            <a:endParaRPr lang="en-US" dirty="0">
              <a:latin typeface="Arial" pitchFamily="34" charset="0"/>
              <a:ea typeface="MS Mincho" pitchFamily="49" charset="-128"/>
            </a:endParaRPr>
          </a:p>
        </p:txBody>
      </p:sp>
      <p:pic>
        <p:nvPicPr>
          <p:cNvPr id="29705" name="Picture 12" descr="bl00662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07920" y="2626014"/>
            <a:ext cx="3731280" cy="1995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6" name="Picture 14" descr="so01464_"/>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5800" y="2626014"/>
            <a:ext cx="2286000" cy="2153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19400" y="5051791"/>
            <a:ext cx="4060825"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3746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57200"/>
            <a:ext cx="7772400" cy="1066800"/>
          </a:xfrm>
        </p:spPr>
        <p:txBody>
          <a:bodyPr/>
          <a:lstStyle/>
          <a:p>
            <a:pPr eaLnBrk="1" hangingPunct="1">
              <a:defRPr/>
            </a:pPr>
            <a:r>
              <a:rPr lang="en-US" dirty="0"/>
              <a:t>Rural </a:t>
            </a:r>
            <a:r>
              <a:rPr lang="en-US" dirty="0" smtClean="0"/>
              <a:t>Populations (Cont.)</a:t>
            </a:r>
            <a:endParaRPr lang="en-US" dirty="0"/>
          </a:p>
        </p:txBody>
      </p:sp>
      <p:sp>
        <p:nvSpPr>
          <p:cNvPr id="56323" name="Rectangle 3"/>
          <p:cNvSpPr>
            <a:spLocks noGrp="1" noChangeArrowheads="1"/>
          </p:cNvSpPr>
          <p:nvPr>
            <p:ph idx="1"/>
          </p:nvPr>
        </p:nvSpPr>
        <p:spPr>
          <a:xfrm>
            <a:off x="685800" y="1676400"/>
            <a:ext cx="7772400" cy="4724400"/>
          </a:xfrm>
        </p:spPr>
        <p:txBody>
          <a:bodyPr/>
          <a:lstStyle/>
          <a:p>
            <a:pPr eaLnBrk="1" hangingPunct="1">
              <a:lnSpc>
                <a:spcPct val="93000"/>
              </a:lnSpc>
              <a:defRPr/>
            </a:pPr>
            <a:r>
              <a:rPr lang="en-US" altLang="ja-JP" dirty="0" smtClean="0">
                <a:ea typeface="MS Mincho" pitchFamily="49" charset="-128"/>
              </a:rPr>
              <a:t>Economic base is shifting </a:t>
            </a:r>
          </a:p>
          <a:p>
            <a:pPr lvl="1" eaLnBrk="1" hangingPunct="1">
              <a:lnSpc>
                <a:spcPct val="93000"/>
              </a:lnSpc>
              <a:defRPr/>
            </a:pPr>
            <a:r>
              <a:rPr lang="en-US" altLang="ja-JP" dirty="0" smtClean="0">
                <a:ea typeface="MS Mincho" pitchFamily="49" charset="-128"/>
              </a:rPr>
              <a:t>Agriculture is the “food and fiber system” </a:t>
            </a:r>
          </a:p>
          <a:p>
            <a:pPr lvl="1" eaLnBrk="1" hangingPunct="1">
              <a:lnSpc>
                <a:spcPct val="93000"/>
              </a:lnSpc>
              <a:defRPr/>
            </a:pPr>
            <a:r>
              <a:rPr lang="en-US" altLang="ja-JP" dirty="0" smtClean="0">
                <a:ea typeface="MS Mincho" pitchFamily="49" charset="-128"/>
              </a:rPr>
              <a:t>All aspects of agriculture (core materials to wholesale and retail and food service sectors) are included</a:t>
            </a:r>
          </a:p>
          <a:p>
            <a:pPr lvl="1" eaLnBrk="1" hangingPunct="1">
              <a:lnSpc>
                <a:spcPct val="93000"/>
              </a:lnSpc>
              <a:defRPr/>
            </a:pPr>
            <a:r>
              <a:rPr lang="en-US" altLang="ja-JP" dirty="0" smtClean="0">
                <a:ea typeface="MS Mincho" pitchFamily="49" charset="-128"/>
              </a:rPr>
              <a:t>Poverty in rural areas greater than in urban areas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a:t>
            </a:fld>
            <a:endParaRPr lang="en-US" dirty="0"/>
          </a:p>
        </p:txBody>
      </p:sp>
      <p:pic>
        <p:nvPicPr>
          <p:cNvPr id="79875" name="Picture 3" descr="C:\Documents and Settings\Penny\Local Settings\Temporary Internet Files\Content.IE5\D18V15HF\MP900400824[1].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44285"/>
          <a:stretch/>
        </p:blipFill>
        <p:spPr bwMode="auto">
          <a:xfrm>
            <a:off x="2743200" y="4349931"/>
            <a:ext cx="3914488" cy="17447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41586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0840" name="Rectangle 8"/>
          <p:cNvSpPr>
            <a:spLocks noGrp="1" noChangeArrowheads="1"/>
          </p:cNvSpPr>
          <p:nvPr>
            <p:ph type="title"/>
          </p:nvPr>
        </p:nvSpPr>
        <p:spPr>
          <a:xfrm>
            <a:off x="685800" y="457200"/>
            <a:ext cx="7772400" cy="1066800"/>
          </a:xfrm>
        </p:spPr>
        <p:txBody>
          <a:bodyPr/>
          <a:lstStyle/>
          <a:p>
            <a:pPr eaLnBrk="1" hangingPunct="1">
              <a:defRPr/>
            </a:pPr>
            <a:r>
              <a:rPr lang="en-US" altLang="ja-JP" dirty="0" smtClean="0">
                <a:ea typeface="ＭＳ Ｐゴシック" charset="-128"/>
              </a:rPr>
              <a:t>Rural Nursing …</a:t>
            </a:r>
            <a:endParaRPr lang="en-US" dirty="0" smtClean="0"/>
          </a:p>
        </p:txBody>
      </p:sp>
      <p:sp>
        <p:nvSpPr>
          <p:cNvPr id="1400841" name="Rectangle 9"/>
          <p:cNvSpPr>
            <a:spLocks noGrp="1" noChangeArrowheads="1"/>
          </p:cNvSpPr>
          <p:nvPr>
            <p:ph idx="1"/>
          </p:nvPr>
        </p:nvSpPr>
        <p:spPr>
          <a:xfrm>
            <a:off x="685800" y="1676400"/>
            <a:ext cx="7772400" cy="4724400"/>
          </a:xfrm>
        </p:spPr>
        <p:txBody>
          <a:bodyPr/>
          <a:lstStyle/>
          <a:p>
            <a:pPr marL="0" indent="0" eaLnBrk="1" hangingPunct="1">
              <a:buNone/>
              <a:defRPr/>
            </a:pPr>
            <a:r>
              <a:rPr lang="en-US" altLang="ja-JP" sz="2400" dirty="0">
                <a:ea typeface="ＭＳ Ｐゴシック" charset="-128"/>
              </a:rPr>
              <a:t>… is the practice of professional nursing within the physical and </a:t>
            </a:r>
            <a:r>
              <a:rPr lang="en-US" altLang="ja-JP" sz="2400" dirty="0" err="1">
                <a:ea typeface="ＭＳ Ｐゴシック" charset="-128"/>
              </a:rPr>
              <a:t>sociocultural</a:t>
            </a:r>
            <a:r>
              <a:rPr lang="en-US" altLang="ja-JP" sz="2400" dirty="0">
                <a:ea typeface="ＭＳ Ｐゴシック" charset="-128"/>
              </a:rPr>
              <a:t> context of sparsely populated communities. It involves the continual interaction of the rural environment, the nurse, and his or her practice. Rural nursing is the diagnosis and treatment of a diversified population of people of all ages and a variety of human responses to actual (or potential) occupational hazards or actual or potential health problems existent in maternity, pediatric, medical/surgical and emergency nursing in a given rural area</a:t>
            </a:r>
            <a:r>
              <a:rPr lang="en-US" altLang="ja-JP" sz="2400" dirty="0" smtClean="0">
                <a:ea typeface="ＭＳ Ｐゴシック" charset="-128"/>
              </a:rPr>
              <a:t>.</a:t>
            </a:r>
          </a:p>
          <a:p>
            <a:pPr marL="0" indent="0" algn="r" eaLnBrk="1" hangingPunct="1">
              <a:buNone/>
              <a:defRPr/>
            </a:pPr>
            <a:r>
              <a:rPr lang="en-US" altLang="ja-JP" sz="1800" dirty="0" smtClean="0">
                <a:ea typeface="ＭＳ Ｐゴシック" charset="-128"/>
              </a:rPr>
              <a:t>––</a:t>
            </a:r>
            <a:r>
              <a:rPr lang="en-US" altLang="ja-JP" sz="1800" dirty="0" smtClean="0">
                <a:ea typeface="ＭＳ Ｐゴシック" charset="-128"/>
                <a:cs typeface="Arial" pitchFamily="34" charset="0"/>
              </a:rPr>
              <a:t> </a:t>
            </a:r>
            <a:r>
              <a:rPr lang="en-US" altLang="ja-JP" sz="1800" dirty="0" err="1">
                <a:ea typeface="ＭＳ Ｐゴシック" charset="-128"/>
              </a:rPr>
              <a:t>Bigbee</a:t>
            </a:r>
            <a:r>
              <a:rPr lang="en-US" altLang="ja-JP" sz="1800" dirty="0">
                <a:ea typeface="ＭＳ Ｐゴシック" charset="-128"/>
              </a:rPr>
              <a:t> (1993</a:t>
            </a:r>
            <a:r>
              <a:rPr lang="en-US" altLang="ja-JP" sz="1800" dirty="0" smtClean="0">
                <a:ea typeface="ＭＳ Ｐゴシック" charset="-128"/>
              </a:rPr>
              <a:t>), Lee &amp; Winters (2004), </a:t>
            </a:r>
          </a:p>
          <a:p>
            <a:pPr marL="0" indent="0" algn="r" eaLnBrk="1" hangingPunct="1">
              <a:buNone/>
              <a:defRPr/>
            </a:pPr>
            <a:r>
              <a:rPr lang="en-US" altLang="ja-JP" sz="1800" dirty="0" err="1" smtClean="0">
                <a:ea typeface="ＭＳ Ｐゴシック" charset="-128"/>
              </a:rPr>
              <a:t>Rosentahl</a:t>
            </a:r>
            <a:r>
              <a:rPr lang="en-US" altLang="ja-JP" sz="1800" dirty="0" smtClean="0">
                <a:ea typeface="ＭＳ Ｐゴシック" charset="-128"/>
              </a:rPr>
              <a:t> (2005), Williams et al. (2012)</a:t>
            </a:r>
            <a:endParaRPr lang="en-US" sz="18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30</a:t>
            </a:fld>
            <a:endParaRPr lang="en-US" dirty="0"/>
          </a:p>
        </p:txBody>
      </p:sp>
    </p:spTree>
    <p:extLst>
      <p:ext uri="{BB962C8B-B14F-4D97-AF65-F5344CB8AC3E}">
        <p14:creationId xmlns:p14="http://schemas.microsoft.com/office/powerpoint/2010/main" xmlns="" val="26459116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pPr eaLnBrk="1" hangingPunct="1">
              <a:defRPr/>
            </a:pPr>
            <a:r>
              <a:rPr lang="en-US" dirty="0"/>
              <a:t>Characteristics of Rural Nursing</a:t>
            </a:r>
          </a:p>
        </p:txBody>
      </p:sp>
      <p:sp>
        <p:nvSpPr>
          <p:cNvPr id="6" name="Content Placeholder 5"/>
          <p:cNvSpPr>
            <a:spLocks noGrp="1"/>
          </p:cNvSpPr>
          <p:nvPr>
            <p:ph idx="1"/>
          </p:nvPr>
        </p:nvSpPr>
        <p:spPr>
          <a:xfrm>
            <a:off x="685800" y="1676400"/>
            <a:ext cx="7772400" cy="4724400"/>
          </a:xfrm>
        </p:spPr>
        <p:txBody>
          <a:bodyPr/>
          <a:lstStyle/>
          <a:p>
            <a:pPr marL="0" indent="3175" eaLnBrk="1" hangingPunct="1">
              <a:buFont typeface="Wingdings 2" pitchFamily="18" charset="2"/>
              <a:buNone/>
              <a:defRPr/>
            </a:pPr>
            <a:r>
              <a:rPr lang="en-US" dirty="0" smtClean="0"/>
              <a:t>Should rural nursing practice be </a:t>
            </a:r>
            <a:r>
              <a:rPr lang="en-GB" dirty="0" smtClean="0"/>
              <a:t>designated as a specialty or subspecialty area because of factors such as isolation, scarce resources, and the need for a wide range of practice skills that must be adapted to social and economic structures?</a:t>
            </a:r>
            <a:endParaRPr lang="en-US" dirty="0" smtClean="0"/>
          </a:p>
        </p:txBody>
      </p:sp>
      <p:sp>
        <p:nvSpPr>
          <p:cNvPr id="3" name="Footer Placeholder 2"/>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4" name="Slide Number Placeholder 3"/>
          <p:cNvSpPr>
            <a:spLocks noGrp="1"/>
          </p:cNvSpPr>
          <p:nvPr>
            <p:ph type="sldNum" sz="quarter" idx="11"/>
          </p:nvPr>
        </p:nvSpPr>
        <p:spPr/>
        <p:txBody>
          <a:bodyPr/>
          <a:lstStyle/>
          <a:p>
            <a:fld id="{11B24FD1-C3CE-4B89-A780-9288FC41850D}" type="slidenum">
              <a:rPr lang="en-US" smtClean="0"/>
              <a:pPr/>
              <a:t>31</a:t>
            </a:fld>
            <a:endParaRPr lang="en-US" dirty="0"/>
          </a:p>
        </p:txBody>
      </p:sp>
      <p:pic>
        <p:nvPicPr>
          <p:cNvPr id="31750" name="Picture 2" descr="C:\Users\leakepen\AppData\Local\Microsoft\Windows\Temporary Internet Files\Content.IE5\YL3KCTZ7\MCj03631680000[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2038" y="4175125"/>
            <a:ext cx="1401762" cy="184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82810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5" name="Rectangle 7"/>
          <p:cNvSpPr>
            <a:spLocks noGrp="1" noChangeArrowheads="1"/>
          </p:cNvSpPr>
          <p:nvPr>
            <p:ph type="title"/>
          </p:nvPr>
        </p:nvSpPr>
        <p:spPr>
          <a:xfrm>
            <a:off x="685800" y="457200"/>
            <a:ext cx="7772400" cy="1066800"/>
          </a:xfrm>
        </p:spPr>
        <p:txBody>
          <a:bodyPr/>
          <a:lstStyle/>
          <a:p>
            <a:pPr eaLnBrk="1" hangingPunct="1">
              <a:defRPr/>
            </a:pPr>
            <a:r>
              <a:rPr lang="en-US" sz="3600" dirty="0" smtClean="0"/>
              <a:t>Characteristics of Rural Nursing (Cont.)</a:t>
            </a:r>
          </a:p>
        </p:txBody>
      </p:sp>
      <p:sp>
        <p:nvSpPr>
          <p:cNvPr id="1404936" name="Rectangle 8"/>
          <p:cNvSpPr>
            <a:spLocks noGrp="1" noChangeArrowheads="1"/>
          </p:cNvSpPr>
          <p:nvPr>
            <p:ph idx="1"/>
          </p:nvPr>
        </p:nvSpPr>
        <p:spPr>
          <a:xfrm>
            <a:off x="685800" y="1676400"/>
            <a:ext cx="7772400" cy="4724400"/>
          </a:xfrm>
        </p:spPr>
        <p:txBody>
          <a:bodyPr/>
          <a:lstStyle/>
          <a:p>
            <a:pPr eaLnBrk="1" hangingPunct="1">
              <a:defRPr/>
            </a:pPr>
            <a:r>
              <a:rPr lang="en-US" dirty="0"/>
              <a:t>Positive </a:t>
            </a:r>
            <a:r>
              <a:rPr lang="en-US" dirty="0" smtClean="0"/>
              <a:t>aspects</a:t>
            </a:r>
          </a:p>
          <a:p>
            <a:pPr lvl="1" eaLnBrk="1" hangingPunct="1">
              <a:defRPr/>
            </a:pPr>
            <a:r>
              <a:rPr lang="en-US" dirty="0" smtClean="0"/>
              <a:t>Ability to provide holistic care</a:t>
            </a:r>
            <a:endParaRPr lang="en-US" dirty="0"/>
          </a:p>
          <a:p>
            <a:pPr lvl="1" eaLnBrk="1" hangingPunct="1">
              <a:defRPr/>
            </a:pPr>
            <a:r>
              <a:rPr lang="en-US" dirty="0" smtClean="0"/>
              <a:t>Know everyone </a:t>
            </a:r>
            <a:r>
              <a:rPr lang="en-US" dirty="0"/>
              <a:t>well</a:t>
            </a:r>
          </a:p>
          <a:p>
            <a:pPr lvl="1" eaLnBrk="1" hangingPunct="1">
              <a:defRPr/>
            </a:pPr>
            <a:r>
              <a:rPr lang="en-US" dirty="0" smtClean="0"/>
              <a:t>Develop close </a:t>
            </a:r>
            <a:r>
              <a:rPr lang="en-US" dirty="0"/>
              <a:t>relationships with the community and with </a:t>
            </a:r>
            <a:r>
              <a:rPr lang="en-US" dirty="0" smtClean="0"/>
              <a:t>coworkers</a:t>
            </a:r>
          </a:p>
          <a:p>
            <a:pPr lvl="1" eaLnBrk="1" hangingPunct="1">
              <a:defRPr/>
            </a:pPr>
            <a:r>
              <a:rPr lang="en-US" dirty="0" smtClean="0"/>
              <a:t>Enjoy rural lifestyle</a:t>
            </a:r>
            <a:endParaRPr lang="en-US" dirty="0"/>
          </a:p>
          <a:p>
            <a:pPr lvl="1" eaLnBrk="1" hangingPunct="1">
              <a:defRPr/>
            </a:pPr>
            <a:r>
              <a:rPr lang="en-US" dirty="0" smtClean="0"/>
              <a:t>Autonomy and professional </a:t>
            </a:r>
            <a:r>
              <a:rPr lang="en-US" dirty="0"/>
              <a:t>status</a:t>
            </a:r>
          </a:p>
          <a:p>
            <a:pPr lvl="1" eaLnBrk="1" hangingPunct="1">
              <a:defRPr/>
            </a:pPr>
            <a:r>
              <a:rPr lang="en-US" dirty="0"/>
              <a:t>Being valued by the agency and community</a:t>
            </a:r>
          </a:p>
          <a:p>
            <a:pPr eaLnBrk="1" hangingPunct="1">
              <a:defRPr/>
            </a:pPr>
            <a:r>
              <a:rPr lang="en-US" dirty="0"/>
              <a:t>Negative aspects</a:t>
            </a:r>
          </a:p>
          <a:p>
            <a:pPr lvl="1" eaLnBrk="1" hangingPunct="1">
              <a:defRPr/>
            </a:pPr>
            <a:r>
              <a:rPr lang="en-US" dirty="0"/>
              <a:t>Professional isolation</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32</a:t>
            </a:fld>
            <a:endParaRPr lang="en-US" dirty="0"/>
          </a:p>
        </p:txBody>
      </p:sp>
      <p:pic>
        <p:nvPicPr>
          <p:cNvPr id="3074" name="Picture 2" descr="C:\Documents and Settings\Penny\Local Settings\Temporary Internet Files\Content.IE5\2ONKDI23\MP900442236[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29400" y="1447800"/>
            <a:ext cx="1943100" cy="1295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22729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724400"/>
          </a:xfrm>
        </p:spPr>
        <p:txBody>
          <a:bodyPr/>
          <a:lstStyle/>
          <a:p>
            <a:pPr marL="0" indent="0">
              <a:buNone/>
            </a:pPr>
            <a:r>
              <a:rPr lang="en-GB" sz="2000" i="1" dirty="0">
                <a:effectLst/>
              </a:rPr>
              <a:t>The newcomer </a:t>
            </a:r>
            <a:r>
              <a:rPr lang="en-GB" sz="2000" b="1" i="1" dirty="0">
                <a:effectLst/>
              </a:rPr>
              <a:t>practices nursing in a rural setting,</a:t>
            </a:r>
            <a:r>
              <a:rPr lang="en-GB" sz="2000" i="1" dirty="0">
                <a:effectLst/>
              </a:rPr>
              <a:t> unlike the more experienced nurse, who </a:t>
            </a:r>
            <a:r>
              <a:rPr lang="en-GB" sz="2000" b="1" i="1" dirty="0">
                <a:effectLst/>
              </a:rPr>
              <a:t>practices rural nursing.</a:t>
            </a:r>
            <a:r>
              <a:rPr lang="en-GB" sz="2000" i="1" dirty="0">
                <a:effectLst/>
              </a:rPr>
              <a:t> Somewhere between these extremes lies the transitional period of events and conditions through which each nurse passes at her or his own pace. It is within this time zone that nurses experience rural reality and move toward becoming professionals who understand that having gone rural, they are not less than they were, but rather, they are more than they expected to be. Some may be conscious of the transition, and others may not, but in the end, a few will say, </a:t>
            </a:r>
            <a:r>
              <a:rPr lang="en-GB" sz="2000" i="1" dirty="0" smtClean="0">
                <a:effectLst/>
              </a:rPr>
              <a:t>"I </a:t>
            </a:r>
            <a:r>
              <a:rPr lang="en-GB" sz="2000" i="1" dirty="0">
                <a:effectLst/>
              </a:rPr>
              <a:t>am a rural </a:t>
            </a:r>
            <a:r>
              <a:rPr lang="en-GB" sz="2000" i="1" dirty="0" smtClean="0">
                <a:effectLst/>
              </a:rPr>
              <a:t>nurse.”</a:t>
            </a:r>
            <a:endParaRPr lang="en-GB" sz="2000" i="1" strike="sngStrike" dirty="0" smtClean="0">
              <a:effectLst/>
            </a:endParaRPr>
          </a:p>
          <a:p>
            <a:pPr marL="0" indent="0" algn="r">
              <a:buNone/>
            </a:pPr>
            <a:endParaRPr lang="en-GB" sz="1400" i="1" dirty="0" smtClean="0">
              <a:effectLst/>
            </a:endParaRPr>
          </a:p>
          <a:p>
            <a:pPr marL="0" indent="0" algn="r">
              <a:buNone/>
            </a:pPr>
            <a:r>
              <a:rPr lang="en-GB" sz="1800" i="1" dirty="0" smtClean="0">
                <a:effectLst/>
              </a:rPr>
              <a:t>– Scharff (1998</a:t>
            </a:r>
            <a:r>
              <a:rPr lang="en-GB" sz="1800" i="1" dirty="0">
                <a:effectLst/>
              </a:rPr>
              <a:t>, p. </a:t>
            </a:r>
            <a:r>
              <a:rPr lang="en-GB" sz="1800" i="1" dirty="0" smtClean="0">
                <a:effectLst/>
              </a:rPr>
              <a:t>38)</a:t>
            </a:r>
            <a:endParaRPr lang="en-US" sz="1800" dirty="0">
              <a:effectLst/>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4" name="Slide Number Placeholder 3"/>
          <p:cNvSpPr>
            <a:spLocks noGrp="1"/>
          </p:cNvSpPr>
          <p:nvPr>
            <p:ph type="sldNum" sz="quarter" idx="11"/>
          </p:nvPr>
        </p:nvSpPr>
        <p:spPr/>
        <p:txBody>
          <a:bodyPr/>
          <a:lstStyle/>
          <a:p>
            <a:fld id="{11B24FD1-C3CE-4B89-A780-9288FC41850D}" type="slidenum">
              <a:rPr lang="en-US" smtClean="0"/>
              <a:pPr/>
              <a:t>33</a:t>
            </a:fld>
            <a:endParaRPr lang="en-US" dirty="0"/>
          </a:p>
        </p:txBody>
      </p:sp>
    </p:spTree>
    <p:extLst>
      <p:ext uri="{BB962C8B-B14F-4D97-AF65-F5344CB8AC3E}">
        <p14:creationId xmlns:p14="http://schemas.microsoft.com/office/powerpoint/2010/main" xmlns="" val="10832344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6982" name="Rectangle 6"/>
          <p:cNvSpPr>
            <a:spLocks noGrp="1" noChangeArrowheads="1"/>
          </p:cNvSpPr>
          <p:nvPr>
            <p:ph type="title"/>
          </p:nvPr>
        </p:nvSpPr>
        <p:spPr>
          <a:xfrm>
            <a:off x="685800" y="457200"/>
            <a:ext cx="7772400" cy="1066800"/>
          </a:xfrm>
        </p:spPr>
        <p:txBody>
          <a:bodyPr/>
          <a:lstStyle/>
          <a:p>
            <a:pPr eaLnBrk="1" hangingPunct="1">
              <a:defRPr/>
            </a:pPr>
            <a:r>
              <a:rPr lang="en-US" altLang="ja-JP" dirty="0">
                <a:ea typeface="ＭＳ Ｐゴシック" charset="-128"/>
              </a:rPr>
              <a:t>Rural Health Research </a:t>
            </a:r>
            <a:endParaRPr lang="en-US" dirty="0"/>
          </a:p>
        </p:txBody>
      </p:sp>
      <p:sp>
        <p:nvSpPr>
          <p:cNvPr id="1406983" name="Rectangle 7"/>
          <p:cNvSpPr>
            <a:spLocks noGrp="1" noChangeArrowheads="1"/>
          </p:cNvSpPr>
          <p:nvPr>
            <p:ph idx="1"/>
          </p:nvPr>
        </p:nvSpPr>
        <p:spPr>
          <a:xfrm>
            <a:off x="685800" y="1676400"/>
            <a:ext cx="7772400" cy="4724400"/>
          </a:xfrm>
        </p:spPr>
        <p:txBody>
          <a:bodyPr/>
          <a:lstStyle/>
          <a:p>
            <a:pPr eaLnBrk="1" hangingPunct="1">
              <a:lnSpc>
                <a:spcPct val="90000"/>
              </a:lnSpc>
              <a:defRPr/>
            </a:pPr>
            <a:r>
              <a:rPr lang="en-US" altLang="ja-JP" dirty="0">
                <a:ea typeface="ＭＳ Ｐゴシック" charset="-128"/>
              </a:rPr>
              <a:t>Research agendas must address: </a:t>
            </a:r>
          </a:p>
          <a:p>
            <a:pPr lvl="1" eaLnBrk="1" hangingPunct="1">
              <a:lnSpc>
                <a:spcPct val="90000"/>
              </a:lnSpc>
              <a:buSzPct val="100000"/>
              <a:defRPr/>
            </a:pPr>
            <a:r>
              <a:rPr lang="en-US" altLang="ja-JP" dirty="0">
                <a:ea typeface="ＭＳ Ｐゴシック" charset="-128"/>
              </a:rPr>
              <a:t>The capacity of rural public health to manage improvements in health</a:t>
            </a:r>
          </a:p>
          <a:p>
            <a:pPr lvl="1" eaLnBrk="1" hangingPunct="1">
              <a:lnSpc>
                <a:spcPct val="90000"/>
              </a:lnSpc>
              <a:buSzPct val="100000"/>
              <a:defRPr/>
            </a:pPr>
            <a:r>
              <a:rPr lang="en-US" altLang="ja-JP" dirty="0">
                <a:ea typeface="ＭＳ Ｐゴシック" charset="-128"/>
              </a:rPr>
              <a:t>Information technology capacity in rural communities</a:t>
            </a:r>
          </a:p>
          <a:p>
            <a:pPr lvl="1" eaLnBrk="1" hangingPunct="1">
              <a:lnSpc>
                <a:spcPct val="90000"/>
              </a:lnSpc>
              <a:buSzPct val="100000"/>
              <a:defRPr/>
            </a:pPr>
            <a:r>
              <a:rPr lang="en-US" altLang="ja-JP" dirty="0">
                <a:ea typeface="ＭＳ Ｐゴシック" charset="-128"/>
              </a:rPr>
              <a:t>Developing and monitoring performance standards in rural public health</a:t>
            </a:r>
          </a:p>
          <a:p>
            <a:pPr lvl="1" eaLnBrk="1" hangingPunct="1">
              <a:lnSpc>
                <a:spcPct val="90000"/>
              </a:lnSpc>
              <a:buSzPct val="100000"/>
              <a:defRPr/>
            </a:pPr>
            <a:r>
              <a:rPr lang="en-US" altLang="ja-JP" dirty="0">
                <a:ea typeface="ＭＳ Ｐゴシック" charset="-128"/>
              </a:rPr>
              <a:t>Developing leadership and public health workforce capacity within rural public health</a:t>
            </a:r>
          </a:p>
          <a:p>
            <a:pPr lvl="1" eaLnBrk="1" hangingPunct="1">
              <a:lnSpc>
                <a:spcPct val="90000"/>
              </a:lnSpc>
              <a:buSzPct val="100000"/>
              <a:defRPr/>
            </a:pPr>
            <a:r>
              <a:rPr lang="en-US" altLang="ja-JP" dirty="0">
                <a:ea typeface="ＭＳ Ｐゴシック" charset="-128"/>
              </a:rPr>
              <a:t>Interaction and integration of community health systems, managed care, and public health in rural America</a:t>
            </a:r>
          </a:p>
          <a:p>
            <a:pPr lvl="1" algn="r" eaLnBrk="1" hangingPunct="1">
              <a:lnSpc>
                <a:spcPct val="90000"/>
              </a:lnSpc>
              <a:buFont typeface="Wingdings" pitchFamily="2" charset="2"/>
              <a:buNone/>
              <a:defRPr/>
            </a:pPr>
            <a:r>
              <a:rPr lang="en-US" altLang="ja-JP" sz="1800" dirty="0">
                <a:ea typeface="ＭＳ Ｐゴシック" charset="-128"/>
                <a:cs typeface="Arial" pitchFamily="34" charset="0"/>
              </a:rPr>
              <a:t>– </a:t>
            </a:r>
            <a:r>
              <a:rPr lang="en-US" altLang="ja-JP" sz="1800" dirty="0">
                <a:ea typeface="ＭＳ Ｐゴシック" charset="-128"/>
              </a:rPr>
              <a:t>Berkowitz, Ivory, </a:t>
            </a:r>
            <a:r>
              <a:rPr lang="en-US" altLang="ja-JP" sz="1800" dirty="0" smtClean="0">
                <a:ea typeface="ＭＳ Ｐゴシック" charset="-128"/>
              </a:rPr>
              <a:t>&amp; Morris (2002) </a:t>
            </a:r>
            <a:endParaRPr lang="en-US" sz="18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34</a:t>
            </a:fld>
            <a:endParaRPr lang="en-US" dirty="0"/>
          </a:p>
        </p:txBody>
      </p:sp>
    </p:spTree>
    <p:extLst>
      <p:ext uri="{BB962C8B-B14F-4D97-AF65-F5344CB8AC3E}">
        <p14:creationId xmlns:p14="http://schemas.microsoft.com/office/powerpoint/2010/main" xmlns="" val="8105604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smtClean="0"/>
              <a:t>Capacity of Rural Public Health to Manage Improvements in Health</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smtClean="0"/>
              <a:t>Healthy People 2020 objectives and intervention strategies</a:t>
            </a:r>
          </a:p>
          <a:p>
            <a:r>
              <a:rPr lang="en-US" dirty="0" smtClean="0"/>
              <a:t>Information Technology in Rural Communities</a:t>
            </a:r>
          </a:p>
          <a:p>
            <a:pPr lvl="1"/>
            <a:r>
              <a:rPr lang="en-US" dirty="0" smtClean="0"/>
              <a:t>EHR and reimbursement</a:t>
            </a:r>
          </a:p>
          <a:p>
            <a:pPr lvl="1"/>
            <a:r>
              <a:rPr lang="en-US" dirty="0" smtClean="0"/>
              <a:t>Preparedness strengthens infrastructure</a:t>
            </a:r>
          </a:p>
          <a:p>
            <a:pPr lvl="1"/>
            <a:r>
              <a:rPr lang="en-US" dirty="0" smtClean="0"/>
              <a:t>Continuing education and advanced education</a:t>
            </a:r>
          </a:p>
          <a:p>
            <a:pPr lvl="1"/>
            <a:r>
              <a:rPr lang="en-US" dirty="0" err="1" smtClean="0"/>
              <a:t>Telehealth</a:t>
            </a:r>
            <a:r>
              <a:rPr lang="en-US" dirty="0" smtClean="0"/>
              <a:t> impact on public health</a:t>
            </a:r>
          </a:p>
          <a:p>
            <a:pPr lvl="2"/>
            <a:r>
              <a:rPr lang="en-US" dirty="0" smtClean="0"/>
              <a:t>Skills via distance learning?</a:t>
            </a:r>
          </a:p>
          <a:p>
            <a:pPr lvl="2"/>
            <a:r>
              <a:rPr lang="en-US" dirty="0" smtClean="0"/>
              <a:t>Costs and infrastructure of IT?</a:t>
            </a:r>
          </a:p>
          <a:p>
            <a:pPr lvl="2"/>
            <a:r>
              <a:rPr lang="en-US" dirty="0" smtClean="0"/>
              <a:t>Gaps in epidemiology and surveillance capacity?</a:t>
            </a:r>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35</a:t>
            </a:fld>
            <a:endParaRPr lang="en-US" dirty="0"/>
          </a:p>
        </p:txBody>
      </p:sp>
    </p:spTree>
    <p:extLst>
      <p:ext uri="{BB962C8B-B14F-4D97-AF65-F5344CB8AC3E}">
        <p14:creationId xmlns:p14="http://schemas.microsoft.com/office/powerpoint/2010/main" xmlns="" val="16510366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smtClean="0"/>
              <a:t>Performance Standards in Rural Public Health</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GB" dirty="0">
                <a:effectLst/>
              </a:rPr>
              <a:t>National Public Health Performance Standards Program (NPHPSP) </a:t>
            </a:r>
            <a:r>
              <a:rPr lang="en-GB" dirty="0" smtClean="0">
                <a:effectLst/>
              </a:rPr>
              <a:t>describe </a:t>
            </a:r>
            <a:r>
              <a:rPr lang="en-GB" dirty="0">
                <a:effectLst/>
              </a:rPr>
              <a:t>an optimal level of performance by public health </a:t>
            </a:r>
            <a:r>
              <a:rPr lang="en-GB" dirty="0" smtClean="0">
                <a:effectLst/>
              </a:rPr>
              <a:t>systems regardless of location.</a:t>
            </a:r>
          </a:p>
          <a:p>
            <a:r>
              <a:rPr lang="en-GB" dirty="0">
                <a:effectLst/>
              </a:rPr>
              <a:t>U</a:t>
            </a:r>
            <a:r>
              <a:rPr lang="en-GB" dirty="0" smtClean="0">
                <a:effectLst/>
              </a:rPr>
              <a:t>sed </a:t>
            </a:r>
            <a:r>
              <a:rPr lang="en-GB" dirty="0">
                <a:effectLst/>
              </a:rPr>
              <a:t>to improve collaborations among key public health partners, educate participants about public health, strengthen the network of public health partners, identify strengths and weaknesses, and provide benchmarks for public health practice improvements </a:t>
            </a:r>
            <a:endParaRPr lang="en-US" dirty="0"/>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36</a:t>
            </a:fld>
            <a:endParaRPr lang="en-US" dirty="0"/>
          </a:p>
        </p:txBody>
      </p:sp>
    </p:spTree>
    <p:extLst>
      <p:ext uri="{BB962C8B-B14F-4D97-AF65-F5344CB8AC3E}">
        <p14:creationId xmlns:p14="http://schemas.microsoft.com/office/powerpoint/2010/main" xmlns="" val="13443685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smtClean="0"/>
              <a:t>Leadership and Workforce Capacity for Rural Public Health</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smtClean="0"/>
              <a:t>IOM report (2003)</a:t>
            </a:r>
            <a:r>
              <a:rPr lang="en-US" altLang="en-US" dirty="0" smtClean="0"/>
              <a:t>—</a:t>
            </a:r>
            <a:r>
              <a:rPr lang="en-US" dirty="0" smtClean="0"/>
              <a:t>preparing public health workforce for 21</a:t>
            </a:r>
            <a:r>
              <a:rPr lang="en-US" baseline="30000" dirty="0" smtClean="0"/>
              <a:t>st</a:t>
            </a:r>
            <a:r>
              <a:rPr lang="en-US" dirty="0" smtClean="0"/>
              <a:t> century</a:t>
            </a:r>
          </a:p>
          <a:p>
            <a:r>
              <a:rPr lang="en-US" dirty="0" smtClean="0"/>
              <a:t>CDC Public Health Improvement Initiative (2012)</a:t>
            </a:r>
            <a:r>
              <a:rPr lang="en-US" altLang="en-US" dirty="0" smtClean="0"/>
              <a:t>—</a:t>
            </a:r>
            <a:r>
              <a:rPr lang="en-US" dirty="0" smtClean="0"/>
              <a:t>accreditation support</a:t>
            </a:r>
          </a:p>
          <a:p>
            <a:r>
              <a:rPr lang="en-US" dirty="0" smtClean="0"/>
              <a:t>Medicaid impact on interaction and integration of community health systems, managed care, and public health</a:t>
            </a:r>
          </a:p>
          <a:p>
            <a:r>
              <a:rPr lang="en-US" dirty="0" smtClean="0"/>
              <a:t>New models of health care delivery for rural and frontier areas being tested</a:t>
            </a:r>
            <a:endParaRPr lang="en-US" dirty="0"/>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37</a:t>
            </a:fld>
            <a:endParaRPr lang="en-US" dirty="0"/>
          </a:p>
        </p:txBody>
      </p:sp>
    </p:spTree>
    <p:extLst>
      <p:ext uri="{BB962C8B-B14F-4D97-AF65-F5344CB8AC3E}">
        <p14:creationId xmlns:p14="http://schemas.microsoft.com/office/powerpoint/2010/main" xmlns="" val="2457885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3733" name="Rectangle 5"/>
          <p:cNvSpPr>
            <a:spLocks noGrp="1" noChangeArrowheads="1"/>
          </p:cNvSpPr>
          <p:nvPr>
            <p:ph type="title"/>
          </p:nvPr>
        </p:nvSpPr>
        <p:spPr>
          <a:xfrm>
            <a:off x="685800" y="457200"/>
            <a:ext cx="7772400" cy="1066800"/>
          </a:xfrm>
        </p:spPr>
        <p:txBody>
          <a:bodyPr/>
          <a:lstStyle/>
          <a:p>
            <a:pPr eaLnBrk="1" hangingPunct="1">
              <a:defRPr/>
            </a:pPr>
            <a:r>
              <a:rPr lang="en-US" dirty="0" smtClean="0"/>
              <a:t>Rural Populations (Cont.) </a:t>
            </a:r>
          </a:p>
        </p:txBody>
      </p:sp>
      <p:sp>
        <p:nvSpPr>
          <p:cNvPr id="1353734" name="Rectangle 6"/>
          <p:cNvSpPr>
            <a:spLocks noGrp="1" noChangeArrowheads="1"/>
          </p:cNvSpPr>
          <p:nvPr>
            <p:ph idx="1"/>
          </p:nvPr>
        </p:nvSpPr>
        <p:spPr>
          <a:xfrm>
            <a:off x="685800" y="1676400"/>
            <a:ext cx="7772400" cy="4724400"/>
          </a:xfrm>
        </p:spPr>
        <p:txBody>
          <a:bodyPr/>
          <a:lstStyle/>
          <a:p>
            <a:pPr eaLnBrk="1" hangingPunct="1">
              <a:lnSpc>
                <a:spcPct val="90000"/>
              </a:lnSpc>
              <a:defRPr/>
            </a:pPr>
            <a:r>
              <a:rPr lang="en-US" altLang="ja-JP" sz="2400" dirty="0" smtClean="0">
                <a:ea typeface="ＭＳ Ｐゴシック" charset="-128"/>
              </a:rPr>
              <a:t>Poverty continues to be greater in rural America than in urban areas.</a:t>
            </a:r>
          </a:p>
          <a:p>
            <a:pPr eaLnBrk="1" hangingPunct="1">
              <a:lnSpc>
                <a:spcPct val="90000"/>
              </a:lnSpc>
              <a:defRPr/>
            </a:pPr>
            <a:r>
              <a:rPr lang="en-US" altLang="ja-JP" sz="2400" dirty="0" smtClean="0">
                <a:ea typeface="ＭＳ Ｐゴシック" charset="-128"/>
              </a:rPr>
              <a:t>Aging-in-place, out-migration of young adults, and immigration of older persons from metro areas.</a:t>
            </a:r>
          </a:p>
          <a:p>
            <a:pPr eaLnBrk="1" hangingPunct="1">
              <a:lnSpc>
                <a:spcPct val="90000"/>
              </a:lnSpc>
              <a:defRPr/>
            </a:pPr>
            <a:r>
              <a:rPr lang="en-US" altLang="ja-JP" sz="2400" dirty="0" smtClean="0">
                <a:ea typeface="ＭＳ Ｐゴシック" charset="-128"/>
              </a:rPr>
              <a:t>Greater diversity among residents: a country of immigrants historically and today.</a:t>
            </a:r>
          </a:p>
          <a:p>
            <a:pPr eaLnBrk="1" hangingPunct="1">
              <a:lnSpc>
                <a:spcPct val="90000"/>
              </a:lnSpc>
              <a:defRPr/>
            </a:pPr>
            <a:r>
              <a:rPr lang="en-US" altLang="ja-JP" sz="2400" dirty="0" smtClean="0">
                <a:ea typeface="ＭＳ Ｐゴシック" charset="-128"/>
              </a:rPr>
              <a:t>Health disparities exist</a:t>
            </a:r>
            <a:r>
              <a:rPr lang="en-US" altLang="en-US" sz="2400" dirty="0"/>
              <a:t>—</a:t>
            </a:r>
            <a:r>
              <a:rPr lang="en-US" altLang="ja-JP" sz="2400" dirty="0" smtClean="0">
                <a:ea typeface="ＭＳ Ｐゴシック" charset="-128"/>
              </a:rPr>
              <a:t>rural population </a:t>
            </a:r>
            <a:r>
              <a:rPr lang="en-GB" sz="2400" dirty="0" smtClean="0"/>
              <a:t>more likely to be older, less educated, live in poverty, lack health insurance, and experience a lack of available health care providers and access to health care</a:t>
            </a:r>
            <a:endParaRPr lang="en-US" sz="2400" dirty="0" smtClean="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a:t>
            </a:fld>
            <a:endParaRPr lang="en-US" dirty="0"/>
          </a:p>
        </p:txBody>
      </p:sp>
    </p:spTree>
    <p:extLst>
      <p:ext uri="{BB962C8B-B14F-4D97-AF65-F5344CB8AC3E}">
        <p14:creationId xmlns:p14="http://schemas.microsoft.com/office/powerpoint/2010/main" xmlns="" val="2964832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5781" name="Rectangle 5"/>
          <p:cNvSpPr>
            <a:spLocks noGrp="1" noChangeArrowheads="1"/>
          </p:cNvSpPr>
          <p:nvPr>
            <p:ph type="title"/>
          </p:nvPr>
        </p:nvSpPr>
        <p:spPr>
          <a:xfrm>
            <a:off x="685800" y="457200"/>
            <a:ext cx="7772400" cy="1066800"/>
          </a:xfrm>
        </p:spPr>
        <p:txBody>
          <a:bodyPr/>
          <a:lstStyle/>
          <a:p>
            <a:pPr eaLnBrk="1" hangingPunct="1">
              <a:defRPr/>
            </a:pPr>
            <a:r>
              <a:rPr lang="en-US" sz="3600" dirty="0" smtClean="0"/>
              <a:t>Health Disparities Among Rural Americans</a:t>
            </a:r>
          </a:p>
        </p:txBody>
      </p:sp>
      <p:sp>
        <p:nvSpPr>
          <p:cNvPr id="1355782" name="Rectangle 6"/>
          <p:cNvSpPr>
            <a:spLocks noGrp="1" noChangeArrowheads="1"/>
          </p:cNvSpPr>
          <p:nvPr>
            <p:ph idx="1"/>
          </p:nvPr>
        </p:nvSpPr>
        <p:spPr>
          <a:xfrm>
            <a:off x="685800" y="1676400"/>
            <a:ext cx="7772400" cy="4724400"/>
          </a:xfrm>
        </p:spPr>
        <p:txBody>
          <a:bodyPr/>
          <a:lstStyle/>
          <a:p>
            <a:pPr eaLnBrk="1" hangingPunct="1">
              <a:defRPr/>
            </a:pPr>
            <a:r>
              <a:rPr lang="en-US" altLang="ja-JP" sz="2400" dirty="0" smtClean="0">
                <a:ea typeface="ＭＳ Ｐゴシック" charset="-128"/>
              </a:rPr>
              <a:t>Only </a:t>
            </a:r>
            <a:r>
              <a:rPr lang="en-US" altLang="ja-JP" sz="2400" dirty="0">
                <a:ea typeface="ＭＳ Ｐゴシック" charset="-128"/>
              </a:rPr>
              <a:t>10% of U.S. physicians practice in rural areas</a:t>
            </a:r>
          </a:p>
          <a:p>
            <a:pPr eaLnBrk="1" hangingPunct="1">
              <a:defRPr/>
            </a:pPr>
            <a:r>
              <a:rPr lang="en-US" altLang="ja-JP" sz="2400" dirty="0">
                <a:ea typeface="ＭＳ Ｐゴシック" charset="-128"/>
              </a:rPr>
              <a:t>Ratio of </a:t>
            </a:r>
            <a:r>
              <a:rPr lang="en-US" altLang="ja-JP" sz="2400" dirty="0" smtClean="0">
                <a:ea typeface="ＭＳ Ｐゴシック" charset="-128"/>
              </a:rPr>
              <a:t> physicians in rural </a:t>
            </a:r>
            <a:r>
              <a:rPr lang="en-US" altLang="ja-JP" sz="2400" dirty="0">
                <a:ea typeface="ＭＳ Ｐゴシック" charset="-128"/>
              </a:rPr>
              <a:t>population is </a:t>
            </a:r>
            <a:r>
              <a:rPr lang="en-US" altLang="ja-JP" sz="2400" dirty="0" smtClean="0">
                <a:ea typeface="ＭＳ Ｐゴシック" charset="-128"/>
              </a:rPr>
              <a:t>36:100,000 (nearly double in </a:t>
            </a:r>
            <a:r>
              <a:rPr lang="en-US" altLang="ja-JP" sz="2400" dirty="0">
                <a:ea typeface="ＭＳ Ｐゴシック" charset="-128"/>
              </a:rPr>
              <a:t>urban settings)</a:t>
            </a:r>
          </a:p>
          <a:p>
            <a:pPr eaLnBrk="1" hangingPunct="1">
              <a:defRPr/>
            </a:pPr>
            <a:r>
              <a:rPr lang="en-US" altLang="ja-JP" sz="2400" dirty="0">
                <a:ea typeface="ＭＳ Ｐゴシック" charset="-128"/>
              </a:rPr>
              <a:t>More often assess their health as fair or poor</a:t>
            </a:r>
          </a:p>
          <a:p>
            <a:pPr eaLnBrk="1" hangingPunct="1">
              <a:defRPr/>
            </a:pPr>
            <a:r>
              <a:rPr lang="en-US" altLang="ja-JP" sz="2400" dirty="0">
                <a:ea typeface="ＭＳ Ｐゴシック" charset="-128"/>
              </a:rPr>
              <a:t>More disability days </a:t>
            </a:r>
            <a:r>
              <a:rPr lang="en-US" altLang="ja-JP" sz="2400" dirty="0" smtClean="0">
                <a:ea typeface="ＭＳ Ｐゴシック" charset="-128"/>
              </a:rPr>
              <a:t>resulting from acute </a:t>
            </a:r>
            <a:r>
              <a:rPr lang="en-US" altLang="ja-JP" sz="2400" dirty="0">
                <a:ea typeface="ＭＳ Ｐゴシック" charset="-128"/>
              </a:rPr>
              <a:t>conditions </a:t>
            </a:r>
          </a:p>
          <a:p>
            <a:pPr eaLnBrk="1" hangingPunct="1">
              <a:defRPr/>
            </a:pPr>
            <a:r>
              <a:rPr lang="en-US" altLang="ja-JP" sz="2400" dirty="0">
                <a:ea typeface="ＭＳ Ｐゴシック" charset="-128"/>
              </a:rPr>
              <a:t>More negative health behaviors </a:t>
            </a:r>
            <a:r>
              <a:rPr lang="en-US" altLang="ja-JP" sz="2400" dirty="0" smtClean="0">
                <a:ea typeface="ＭＳ Ｐゴシック" charset="-128"/>
              </a:rPr>
              <a:t>(untreated mental illness, obesity, alcohol</a:t>
            </a:r>
            <a:r>
              <a:rPr lang="en-US" altLang="ja-JP" sz="2400" dirty="0">
                <a:ea typeface="ＭＳ Ｐゴシック" charset="-128"/>
              </a:rPr>
              <a:t>, tobacco, and drug </a:t>
            </a:r>
            <a:r>
              <a:rPr lang="en-US" altLang="ja-JP" sz="2400" dirty="0" smtClean="0">
                <a:ea typeface="ＭＳ Ｐゴシック" charset="-128"/>
              </a:rPr>
              <a:t>use) </a:t>
            </a:r>
            <a:r>
              <a:rPr lang="en-US" altLang="ja-JP" sz="2400" dirty="0">
                <a:ea typeface="ＭＳ Ｐゴシック" charset="-128"/>
              </a:rPr>
              <a:t>that contribute to excess deaths and chronic disease and disability rates </a:t>
            </a:r>
          </a:p>
          <a:p>
            <a:pPr eaLnBrk="1" hangingPunct="1">
              <a:defRPr/>
            </a:pPr>
            <a:r>
              <a:rPr lang="en-US" altLang="ja-JP" sz="2400" dirty="0">
                <a:ea typeface="ＭＳ Ｐゴシック" charset="-128"/>
              </a:rPr>
              <a:t>Higher number of unintentional injuries </a:t>
            </a:r>
            <a:endParaRPr lang="en-US" sz="24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5</a:t>
            </a:fld>
            <a:endParaRPr lang="en-US" dirty="0"/>
          </a:p>
        </p:txBody>
      </p:sp>
    </p:spTree>
    <p:extLst>
      <p:ext uri="{BB962C8B-B14F-4D97-AF65-F5344CB8AC3E}">
        <p14:creationId xmlns:p14="http://schemas.microsoft.com/office/powerpoint/2010/main" xmlns="" val="2504574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7830" name="Rectangle 6"/>
          <p:cNvSpPr>
            <a:spLocks noGrp="1" noChangeArrowheads="1"/>
          </p:cNvSpPr>
          <p:nvPr>
            <p:ph type="title"/>
          </p:nvPr>
        </p:nvSpPr>
        <p:spPr>
          <a:xfrm>
            <a:off x="685800" y="457200"/>
            <a:ext cx="7772400" cy="1066800"/>
          </a:xfrm>
        </p:spPr>
        <p:txBody>
          <a:bodyPr/>
          <a:lstStyle/>
          <a:p>
            <a:r>
              <a:rPr lang="en-US" altLang="ja-JP" dirty="0" smtClean="0"/>
              <a:t>Defining Rural Populations </a:t>
            </a:r>
            <a:endParaRPr lang="en-US" dirty="0"/>
          </a:p>
        </p:txBody>
      </p:sp>
      <p:sp>
        <p:nvSpPr>
          <p:cNvPr id="1357831" name="Rectangle 7"/>
          <p:cNvSpPr>
            <a:spLocks noGrp="1" noChangeArrowheads="1"/>
          </p:cNvSpPr>
          <p:nvPr>
            <p:ph idx="1"/>
          </p:nvPr>
        </p:nvSpPr>
        <p:spPr>
          <a:xfrm>
            <a:off x="685800" y="1676400"/>
            <a:ext cx="7772400" cy="4724400"/>
          </a:xfrm>
        </p:spPr>
        <p:txBody>
          <a:bodyPr/>
          <a:lstStyle/>
          <a:p>
            <a:r>
              <a:rPr lang="en-US" altLang="ja-JP" dirty="0" smtClean="0"/>
              <a:t>Population size </a:t>
            </a:r>
          </a:p>
          <a:p>
            <a:pPr lvl="1"/>
            <a:r>
              <a:rPr lang="en-US" altLang="ja-JP" dirty="0" smtClean="0"/>
              <a:t>Rural = towns with population of less than 2500 or in open country [farm/nonfarm]</a:t>
            </a:r>
          </a:p>
          <a:p>
            <a:r>
              <a:rPr lang="en-US" altLang="ja-JP" dirty="0" smtClean="0"/>
              <a:t>Density</a:t>
            </a:r>
          </a:p>
          <a:p>
            <a:pPr lvl="1"/>
            <a:r>
              <a:rPr lang="en-US" altLang="ja-JP" dirty="0" smtClean="0"/>
              <a:t>Rural = fewer than 45 persons per square mile </a:t>
            </a:r>
          </a:p>
          <a:p>
            <a:pPr lvl="1"/>
            <a:r>
              <a:rPr lang="en-US" altLang="ja-JP" dirty="0" smtClean="0"/>
              <a:t>Frontier = less than 6 people per square mile </a:t>
            </a:r>
            <a:endParaRPr lang="en-US" altLang="ja-JP" dirty="0"/>
          </a:p>
        </p:txBody>
      </p:sp>
      <p:sp>
        <p:nvSpPr>
          <p:cNvPr id="2" name="Footer Placeholder 1"/>
          <p:cNvSpPr>
            <a:spLocks noGrp="1"/>
          </p:cNvSpPr>
          <p:nvPr>
            <p:ph type="ftr" sz="quarter" idx="10"/>
          </p:nvPr>
        </p:nvSpPr>
        <p:spPr/>
        <p:txBody>
          <a:bodyPr/>
          <a:lstStyle/>
          <a:p>
            <a:r>
              <a:rPr lang="en-US" smtClean="0"/>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6</a:t>
            </a:fld>
            <a:endParaRPr lang="en-US" dirty="0"/>
          </a:p>
        </p:txBody>
      </p:sp>
      <p:pic>
        <p:nvPicPr>
          <p:cNvPr id="8199" name="Picture 7" descr="C:\Documents and Settings\Penny\Local Settings\Temporary Internet Files\Content.IE5\FHTVFPEI\MP900386039[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24600" y="4724400"/>
            <a:ext cx="1920240"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479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7830" name="Rectangle 6"/>
          <p:cNvSpPr>
            <a:spLocks noGrp="1" noChangeArrowheads="1"/>
          </p:cNvSpPr>
          <p:nvPr>
            <p:ph type="title"/>
          </p:nvPr>
        </p:nvSpPr>
        <p:spPr>
          <a:xfrm>
            <a:off x="685800" y="457200"/>
            <a:ext cx="7772400" cy="1066800"/>
          </a:xfrm>
        </p:spPr>
        <p:txBody>
          <a:bodyPr/>
          <a:lstStyle/>
          <a:p>
            <a:pPr eaLnBrk="1" hangingPunct="1">
              <a:defRPr/>
            </a:pPr>
            <a:r>
              <a:rPr lang="en-US" altLang="ja-JP" sz="3600" dirty="0">
                <a:ea typeface="ＭＳ Ｐゴシック" charset="-128"/>
              </a:rPr>
              <a:t>Defining Rural </a:t>
            </a:r>
            <a:r>
              <a:rPr lang="en-US" altLang="ja-JP" sz="3600" dirty="0" smtClean="0">
                <a:ea typeface="ＭＳ Ｐゴシック" charset="-128"/>
              </a:rPr>
              <a:t>Populations (Cont.) </a:t>
            </a:r>
            <a:endParaRPr lang="en-US" sz="3600" dirty="0"/>
          </a:p>
        </p:txBody>
      </p:sp>
      <p:sp>
        <p:nvSpPr>
          <p:cNvPr id="1357831" name="Rectangle 7"/>
          <p:cNvSpPr>
            <a:spLocks noGrp="1" noChangeArrowheads="1"/>
          </p:cNvSpPr>
          <p:nvPr>
            <p:ph idx="1"/>
          </p:nvPr>
        </p:nvSpPr>
        <p:spPr>
          <a:xfrm>
            <a:off x="685800" y="1676400"/>
            <a:ext cx="7772400" cy="4724400"/>
          </a:xfrm>
        </p:spPr>
        <p:txBody>
          <a:bodyPr/>
          <a:lstStyle/>
          <a:p>
            <a:pPr eaLnBrk="1" hangingPunct="1">
              <a:defRPr/>
            </a:pPr>
            <a:r>
              <a:rPr lang="en-US" altLang="ja-JP" dirty="0" smtClean="0">
                <a:ea typeface="ＭＳ Ｐゴシック" charset="-128"/>
              </a:rPr>
              <a:t>The </a:t>
            </a:r>
            <a:r>
              <a:rPr lang="en-US" altLang="ja-JP" dirty="0">
                <a:ea typeface="ＭＳ Ｐゴシック" charset="-128"/>
              </a:rPr>
              <a:t>Rural-Urban Continuum </a:t>
            </a:r>
            <a:r>
              <a:rPr lang="en-US" altLang="ja-JP" dirty="0" smtClean="0">
                <a:ea typeface="ＭＳ Ｐゴシック" charset="-128"/>
              </a:rPr>
              <a:t>uses population and adjacency to metropolitan areas</a:t>
            </a:r>
          </a:p>
          <a:p>
            <a:pPr lvl="1" eaLnBrk="1" hangingPunct="1">
              <a:defRPr/>
            </a:pPr>
            <a:r>
              <a:rPr lang="en-US" altLang="ja-JP" dirty="0" smtClean="0">
                <a:ea typeface="ＭＳ Ｐゴシック" charset="-128"/>
              </a:rPr>
              <a:t>Core Based Statistical Areas (CBSAs)</a:t>
            </a:r>
            <a:r>
              <a:rPr lang="en-US" altLang="ja-JP" sz="2800" dirty="0" smtClean="0">
                <a:ea typeface="ＭＳ Ｐゴシック" charset="-128"/>
              </a:rPr>
              <a:t> </a:t>
            </a:r>
          </a:p>
          <a:p>
            <a:pPr lvl="2" eaLnBrk="1" hangingPunct="1">
              <a:defRPr/>
            </a:pPr>
            <a:r>
              <a:rPr lang="en-US" altLang="ja-JP" dirty="0" smtClean="0">
                <a:ea typeface="ＭＳ Ｐゴシック" charset="-128"/>
              </a:rPr>
              <a:t>Metropolitan areas = </a:t>
            </a:r>
            <a:r>
              <a:rPr lang="en-US" altLang="ja-JP" dirty="0">
                <a:ea typeface="ＭＳ Ｐゴシック" charset="-128"/>
              </a:rPr>
              <a:t>county with at least one urbanized area of 50,000 or more people </a:t>
            </a:r>
          </a:p>
          <a:p>
            <a:pPr lvl="2" eaLnBrk="1" hangingPunct="1">
              <a:defRPr/>
            </a:pPr>
            <a:r>
              <a:rPr lang="en-US" altLang="ja-JP" dirty="0" err="1">
                <a:ea typeface="ＭＳ Ｐゴシック" charset="-128"/>
              </a:rPr>
              <a:t>Micropolitan</a:t>
            </a:r>
            <a:r>
              <a:rPr lang="en-US" altLang="ja-JP" dirty="0">
                <a:ea typeface="ＭＳ Ｐゴシック" charset="-128"/>
              </a:rPr>
              <a:t> area = </a:t>
            </a:r>
            <a:r>
              <a:rPr lang="en-US" altLang="ja-JP" dirty="0" smtClean="0">
                <a:ea typeface="ＭＳ Ｐゴシック" charset="-128"/>
              </a:rPr>
              <a:t>area contains a cluster </a:t>
            </a:r>
            <a:r>
              <a:rPr lang="en-US" altLang="ja-JP" dirty="0">
                <a:ea typeface="ＭＳ Ｐゴシック" charset="-128"/>
              </a:rPr>
              <a:t>of 10,000 to </a:t>
            </a:r>
            <a:r>
              <a:rPr lang="en-US" altLang="ja-JP" dirty="0" smtClean="0">
                <a:ea typeface="ＭＳ Ｐゴシック" charset="-128"/>
              </a:rPr>
              <a:t>50,000 persons</a:t>
            </a:r>
          </a:p>
          <a:p>
            <a:pPr lvl="2" eaLnBrk="1" hangingPunct="1">
              <a:defRPr/>
            </a:pPr>
            <a:r>
              <a:rPr lang="en-US" dirty="0" smtClean="0">
                <a:ea typeface="ＭＳ Ｐゴシック" charset="-128"/>
              </a:rPr>
              <a:t>Outside CBSAs = </a:t>
            </a:r>
            <a:r>
              <a:rPr lang="en-US" dirty="0" err="1" smtClean="0">
                <a:ea typeface="ＭＳ Ｐゴシック" charset="-128"/>
              </a:rPr>
              <a:t>noncare</a:t>
            </a:r>
            <a:r>
              <a:rPr lang="en-US" dirty="0" smtClean="0">
                <a:ea typeface="ＭＳ Ｐゴシック" charset="-128"/>
              </a:rPr>
              <a:t> areas</a:t>
            </a:r>
            <a:endParaRPr 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7</a:t>
            </a:fld>
            <a:endParaRPr lang="en-US" dirty="0"/>
          </a:p>
        </p:txBody>
      </p:sp>
      <p:pic>
        <p:nvPicPr>
          <p:cNvPr id="80898" name="Picture 2" descr="C:\Documents and Settings\Penny\Local Settings\Temporary Internet Files\Content.IE5\2ONKDI23\MC900217418[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05599" y="4419600"/>
            <a:ext cx="1547165" cy="18169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3929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9" name="Rectangle 7"/>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Describing Rural Health and Populations </a:t>
            </a:r>
            <a:endParaRPr lang="en-US" sz="3600" dirty="0" smtClean="0"/>
          </a:p>
        </p:txBody>
      </p:sp>
      <p:sp>
        <p:nvSpPr>
          <p:cNvPr id="1359880" name="Rectangle 8"/>
          <p:cNvSpPr>
            <a:spLocks noGrp="1" noChangeArrowheads="1"/>
          </p:cNvSpPr>
          <p:nvPr>
            <p:ph idx="1"/>
          </p:nvPr>
        </p:nvSpPr>
        <p:spPr>
          <a:xfrm>
            <a:off x="685800" y="1676400"/>
            <a:ext cx="7772400" cy="4724400"/>
          </a:xfrm>
        </p:spPr>
        <p:txBody>
          <a:bodyPr/>
          <a:lstStyle/>
          <a:p>
            <a:pPr eaLnBrk="1" hangingPunct="1">
              <a:defRPr/>
            </a:pPr>
            <a:r>
              <a:rPr lang="en-US" altLang="ja-JP" dirty="0" smtClean="0">
                <a:ea typeface="ＭＳ Ｐゴシック" charset="-128"/>
              </a:rPr>
              <a:t>Differ in complex geographical, social, and economic areas</a:t>
            </a:r>
          </a:p>
          <a:p>
            <a:pPr eaLnBrk="1" hangingPunct="1">
              <a:defRPr/>
            </a:pPr>
            <a:r>
              <a:rPr lang="en-US" altLang="ja-JP" dirty="0" smtClean="0">
                <a:ea typeface="ＭＳ Ｐゴシック" charset="-128"/>
              </a:rPr>
              <a:t>Disparities </a:t>
            </a:r>
            <a:r>
              <a:rPr lang="en-US" altLang="ja-JP" dirty="0">
                <a:ea typeface="ＭＳ Ｐゴシック" charset="-128"/>
              </a:rPr>
              <a:t>include key </a:t>
            </a:r>
            <a:r>
              <a:rPr lang="en-US" altLang="ja-JP" dirty="0" smtClean="0">
                <a:ea typeface="ＭＳ Ｐゴシック" charset="-128"/>
              </a:rPr>
              <a:t>indicators of health:</a:t>
            </a:r>
            <a:endParaRPr lang="en-US" altLang="ja-JP" dirty="0">
              <a:ea typeface="ＭＳ Ｐゴシック" charset="-128"/>
            </a:endParaRPr>
          </a:p>
          <a:p>
            <a:pPr lvl="1" eaLnBrk="1" hangingPunct="1">
              <a:defRPr/>
            </a:pPr>
            <a:r>
              <a:rPr lang="en-US" altLang="ja-JP" dirty="0">
                <a:ea typeface="ＭＳ Ｐゴシック" charset="-128"/>
              </a:rPr>
              <a:t>Employment</a:t>
            </a:r>
          </a:p>
          <a:p>
            <a:pPr lvl="1" eaLnBrk="1" hangingPunct="1">
              <a:defRPr/>
            </a:pPr>
            <a:r>
              <a:rPr lang="en-US" altLang="ja-JP" dirty="0">
                <a:ea typeface="ＭＳ Ｐゴシック" charset="-128"/>
              </a:rPr>
              <a:t>Income</a:t>
            </a:r>
          </a:p>
          <a:p>
            <a:pPr lvl="1" eaLnBrk="1" hangingPunct="1">
              <a:defRPr/>
            </a:pPr>
            <a:r>
              <a:rPr lang="en-US" altLang="ja-JP" dirty="0">
                <a:ea typeface="ＭＳ Ｐゴシック" charset="-128"/>
              </a:rPr>
              <a:t>Education</a:t>
            </a:r>
          </a:p>
          <a:p>
            <a:pPr lvl="1" eaLnBrk="1" hangingPunct="1">
              <a:defRPr/>
            </a:pPr>
            <a:r>
              <a:rPr lang="en-US" altLang="ja-JP" dirty="0">
                <a:ea typeface="ＭＳ Ｐゴシック" charset="-128"/>
              </a:rPr>
              <a:t>Health insurance</a:t>
            </a:r>
          </a:p>
          <a:p>
            <a:pPr lvl="1" eaLnBrk="1" hangingPunct="1">
              <a:defRPr/>
            </a:pPr>
            <a:r>
              <a:rPr lang="en-US" altLang="ja-JP" dirty="0">
                <a:ea typeface="ＭＳ Ｐゴシック" charset="-128"/>
              </a:rPr>
              <a:t>Mortality</a:t>
            </a:r>
          </a:p>
          <a:p>
            <a:pPr lvl="1" eaLnBrk="1" hangingPunct="1">
              <a:defRPr/>
            </a:pPr>
            <a:r>
              <a:rPr lang="en-US" altLang="ja-JP" dirty="0">
                <a:ea typeface="ＭＳ Ｐゴシック" charset="-128"/>
              </a:rPr>
              <a:t>Morbidity </a:t>
            </a:r>
          </a:p>
          <a:p>
            <a:pPr lvl="1" eaLnBrk="1" hangingPunct="1">
              <a:defRPr/>
            </a:pPr>
            <a:r>
              <a:rPr lang="en-US" altLang="ja-JP" dirty="0">
                <a:ea typeface="ＭＳ Ｐゴシック" charset="-128"/>
              </a:rPr>
              <a:t>Access to care </a:t>
            </a:r>
            <a:endParaRPr 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8</a:t>
            </a:fld>
            <a:endParaRPr lang="en-US" dirty="0"/>
          </a:p>
        </p:txBody>
      </p:sp>
      <p:pic>
        <p:nvPicPr>
          <p:cNvPr id="9222" name="Picture 4" descr="bs00676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57800" y="3540125"/>
            <a:ext cx="2730500" cy="2058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25295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26" name="Rectangle 6"/>
          <p:cNvSpPr>
            <a:spLocks noGrp="1" noChangeArrowheads="1"/>
          </p:cNvSpPr>
          <p:nvPr>
            <p:ph type="title"/>
          </p:nvPr>
        </p:nvSpPr>
        <p:spPr>
          <a:xfrm>
            <a:off x="685800" y="457200"/>
            <a:ext cx="7772400" cy="1066800"/>
          </a:xfrm>
        </p:spPr>
        <p:txBody>
          <a:bodyPr/>
          <a:lstStyle/>
          <a:p>
            <a:pPr eaLnBrk="1" hangingPunct="1">
              <a:defRPr/>
            </a:pPr>
            <a:r>
              <a:rPr lang="en-US" altLang="ja-JP" sz="3600" dirty="0" smtClean="0">
                <a:ea typeface="ＭＳ Ｐゴシック" charset="-128"/>
              </a:rPr>
              <a:t>Rural Health Disparities: Context and Composition </a:t>
            </a:r>
            <a:endParaRPr lang="en-US" sz="3600" dirty="0" smtClean="0"/>
          </a:p>
        </p:txBody>
      </p:sp>
      <p:sp>
        <p:nvSpPr>
          <p:cNvPr id="1361927" name="Rectangle 7"/>
          <p:cNvSpPr>
            <a:spLocks noGrp="1" noChangeArrowheads="1"/>
          </p:cNvSpPr>
          <p:nvPr>
            <p:ph idx="1"/>
          </p:nvPr>
        </p:nvSpPr>
        <p:spPr>
          <a:xfrm>
            <a:off x="685800" y="1676400"/>
            <a:ext cx="7772400" cy="4724400"/>
          </a:xfrm>
        </p:spPr>
        <p:txBody>
          <a:bodyPr/>
          <a:lstStyle/>
          <a:p>
            <a:pPr eaLnBrk="1" hangingPunct="1">
              <a:defRPr/>
            </a:pPr>
            <a:r>
              <a:rPr lang="en-US" altLang="ja-JP" dirty="0">
                <a:ea typeface="ＭＳ Ｐゴシック" charset="-128"/>
              </a:rPr>
              <a:t>Context: characteristics of places of residence </a:t>
            </a:r>
          </a:p>
          <a:p>
            <a:pPr lvl="1" eaLnBrk="1" hangingPunct="1">
              <a:defRPr/>
            </a:pPr>
            <a:r>
              <a:rPr lang="en-US" altLang="ja-JP" dirty="0">
                <a:ea typeface="ＭＳ Ｐゴシック" charset="-128"/>
              </a:rPr>
              <a:t>Geography, environment, political, social, and economic institutions </a:t>
            </a:r>
          </a:p>
          <a:p>
            <a:pPr eaLnBrk="1" hangingPunct="1">
              <a:defRPr/>
            </a:pPr>
            <a:r>
              <a:rPr lang="en-US" altLang="ja-JP" dirty="0">
                <a:ea typeface="ＭＳ Ｐゴシック" charset="-128"/>
              </a:rPr>
              <a:t>Composition: collective health effects that result from a concentration of persons with certain characteristics</a:t>
            </a:r>
          </a:p>
          <a:p>
            <a:pPr lvl="1" eaLnBrk="1" hangingPunct="1">
              <a:defRPr/>
            </a:pPr>
            <a:r>
              <a:rPr lang="en-US" altLang="ja-JP" dirty="0">
                <a:ea typeface="ＭＳ Ｐゴシック" charset="-128"/>
              </a:rPr>
              <a:t>Age, education, income, ethnicity, and health </a:t>
            </a:r>
            <a:r>
              <a:rPr lang="en-US" altLang="ja-JP" dirty="0" smtClean="0">
                <a:ea typeface="ＭＳ Ｐゴシック" charset="-128"/>
              </a:rPr>
              <a:t>behaviors</a:t>
            </a:r>
            <a:endParaRPr lang="en-US" altLang="ja-JP" dirty="0">
              <a:ea typeface="ＭＳ Ｐゴシック" charset="-128"/>
            </a:endParaRPr>
          </a:p>
          <a:p>
            <a:pPr marL="0" lvl="1" indent="0" algn="r" eaLnBrk="1" hangingPunct="1">
              <a:buFont typeface="Wingdings" pitchFamily="2" charset="2"/>
              <a:buNone/>
              <a:defRPr/>
            </a:pPr>
            <a:r>
              <a:rPr lang="en-US" altLang="ja-JP" sz="1800" dirty="0">
                <a:ea typeface="ＭＳ Ｐゴシック" charset="-128"/>
                <a:cs typeface="Arial" pitchFamily="34" charset="0"/>
              </a:rPr>
              <a:t>– </a:t>
            </a:r>
            <a:r>
              <a:rPr lang="en-US" altLang="ja-JP" sz="1800" dirty="0" err="1" smtClean="0">
                <a:ea typeface="ＭＳ Ｐゴシック" charset="-128"/>
              </a:rPr>
              <a:t>Braveman</a:t>
            </a:r>
            <a:r>
              <a:rPr lang="en-US" altLang="ja-JP" sz="1800" dirty="0" smtClean="0">
                <a:ea typeface="ＭＳ Ｐゴシック" charset="-128"/>
              </a:rPr>
              <a:t> (2010)</a:t>
            </a:r>
            <a:endParaRPr lang="en-US" altLang="ja-JP" sz="1800"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9</a:t>
            </a:fld>
            <a:endParaRPr lang="en-US" dirty="0"/>
          </a:p>
        </p:txBody>
      </p:sp>
    </p:spTree>
    <p:extLst>
      <p:ext uri="{BB962C8B-B14F-4D97-AF65-F5344CB8AC3E}">
        <p14:creationId xmlns:p14="http://schemas.microsoft.com/office/powerpoint/2010/main" xmlns="" val="255200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3512</TotalTime>
  <Words>2959</Words>
  <Application>Microsoft Office PowerPoint</Application>
  <PresentationFormat>Letter Paper (8.5x11 in)</PresentationFormat>
  <Paragraphs>306</Paragraphs>
  <Slides>37</Slides>
  <Notes>32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2_Office Theme</vt:lpstr>
      <vt:lpstr>Chapter 23</vt:lpstr>
      <vt:lpstr>Rural Populations</vt:lpstr>
      <vt:lpstr>Rural Populations (Cont.)</vt:lpstr>
      <vt:lpstr>Rural Populations (Cont.) </vt:lpstr>
      <vt:lpstr>Health Disparities Among Rural Americans</vt:lpstr>
      <vt:lpstr>Defining Rural Populations </vt:lpstr>
      <vt:lpstr>Defining Rural Populations (Cont.) </vt:lpstr>
      <vt:lpstr>Describing Rural Health and Populations </vt:lpstr>
      <vt:lpstr>Rural Health Disparities: Context and Composition </vt:lpstr>
      <vt:lpstr>Context: Health Disparities Related to Place</vt:lpstr>
      <vt:lpstr>Context: Health Disparities Related to Place (Cont.) </vt:lpstr>
      <vt:lpstr>Composition: Health Disparities Related to Persons </vt:lpstr>
      <vt:lpstr>Composition: Health Disparities Related to Persons (Cont.) </vt:lpstr>
      <vt:lpstr>Agricultural Workers</vt:lpstr>
      <vt:lpstr>Migrant and Seasonal Farm Workers (MSFW)</vt:lpstr>
      <vt:lpstr>“Thinking Upstream” Concepts applied to Rural Health</vt:lpstr>
      <vt:lpstr>Rural Health Care Delivery System </vt:lpstr>
      <vt:lpstr>Rural Health Care Delivery System (Cont.)</vt:lpstr>
      <vt:lpstr>Community-Based Care </vt:lpstr>
      <vt:lpstr>Home Care and Hospice</vt:lpstr>
      <vt:lpstr>Faith Communities and Parish Nursing </vt:lpstr>
      <vt:lpstr>Informal Care Systems </vt:lpstr>
      <vt:lpstr>Rural Public Health Departments</vt:lpstr>
      <vt:lpstr>Rural Mental Health Care </vt:lpstr>
      <vt:lpstr>Emergency Services </vt:lpstr>
      <vt:lpstr>Emergency Services (Cont.)</vt:lpstr>
      <vt:lpstr>Emergency Preparedness in Rural Communities</vt:lpstr>
      <vt:lpstr>Legislation and Programs Affecting Rural Public Health</vt:lpstr>
      <vt:lpstr>Rural Community Health Nursing </vt:lpstr>
      <vt:lpstr>Rural Nursing …</vt:lpstr>
      <vt:lpstr>Characteristics of Rural Nursing</vt:lpstr>
      <vt:lpstr>Characteristics of Rural Nursing (Cont.)</vt:lpstr>
      <vt:lpstr>Slide 33</vt:lpstr>
      <vt:lpstr>Rural Health Research </vt:lpstr>
      <vt:lpstr>Capacity of Rural Public Health to Manage Improvements in Health</vt:lpstr>
      <vt:lpstr>Performance Standards in Rural Public Health</vt:lpstr>
      <vt:lpstr>Leadership and Workforce Capacity for Rural Public Health</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Cholinesterase Inhibitors</dc:title>
  <dc:creator>Janet Czermak</dc:creator>
  <cp:lastModifiedBy>MSSPL-15-ELS-2</cp:lastModifiedBy>
  <cp:revision>340</cp:revision>
  <cp:lastPrinted>2000-11-30T21:12:40Z</cp:lastPrinted>
  <dcterms:created xsi:type="dcterms:W3CDTF">2000-10-10T03:44:32Z</dcterms:created>
  <dcterms:modified xsi:type="dcterms:W3CDTF">2014-09-05T06:24:09Z</dcterms:modified>
</cp:coreProperties>
</file>