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" lastIdx="1" clrIdx="0"/>
  <p:cmAuthor id="1" name="one" initials="o" lastIdx="9" clrIdx="1"/>
  <p:cmAuthor id="2" name="Jenn Shropshire" initials="JS" lastIdx="10" clrIdx="2"/>
  <p:cmAuthor id="3" name="Author" initials="AU" lastIdx="3" clrIdx="3"/>
  <p:cmAuthor id="4" name="Editor" initials="EN" lastIdx="2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00"/>
    <a:srgbClr val="FFFF81"/>
    <a:srgbClr val="FFFF9F"/>
    <a:srgbClr val="FFFF00"/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2637" autoAdjust="0"/>
    <p:restoredTop sz="98070" autoAdjust="0"/>
  </p:normalViewPr>
  <p:slideViewPr>
    <p:cSldViewPr>
      <p:cViewPr varScale="1">
        <p:scale>
          <a:sx n="69" d="100"/>
          <a:sy n="69" d="100"/>
        </p:scale>
        <p:origin x="-1764" y="-108"/>
      </p:cViewPr>
      <p:guideLst>
        <p:guide orient="horz" pos="288"/>
        <p:guide orient="horz" pos="4032"/>
        <p:guide orient="horz" pos="960"/>
        <p:guide orient="horz" pos="1056"/>
        <p:guide pos="5328"/>
        <p:guide pos="4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28" d="100"/>
          <a:sy n="28" d="100"/>
        </p:scale>
        <p:origin x="-1190" y="-6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FCC65371-3A6E-43F2-83E4-65E50C84B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998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1A8EBE03-0393-49BA-A66E-44A2ACB84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515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8EBE03-0393-49BA-A66E-44A2ACB84C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4950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46F8-05E4-4021-B22A-1BE6E2C65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7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6203-6391-4030-97FB-08F68053F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26C0-03DC-40B4-976D-273F1522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74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BF3C-D800-4537-AB1C-57E118A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745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1530-AC63-4E85-8DCC-CDD00A5C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653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85F-8103-4473-B397-C54727C57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290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86F-A26B-4A42-8454-798EB84F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894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A0E0B-AE0B-4761-B80B-CC23D48B73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8895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531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32A8-81E9-49B8-9479-FA543EAB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6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1C9-0771-4BF7-8157-C4956F3DC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26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F7F6-2EBA-4C8F-8194-1ACF666B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75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469-C20A-4949-B894-4E6D40B6B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72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B2E-49E5-4931-950C-3BB061DC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74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8EDE-CDDD-4EAC-AF22-6E1ABC36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4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A2B-CAEB-4C55-B344-38C18EF5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29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6AB-781B-45DF-8237-0ED13E7C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77000"/>
            <a:ext cx="6858000" cy="38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lang="en-US" sz="1000">
                <a:latin typeface="+mn-lt"/>
              </a:defRPr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0EFD39-03C0-4EA9-9B9D-41EA46A3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1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 3" pitchFamily="18" charset="2"/>
        <a:buChar char="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54275"/>
            <a:ext cx="7772400" cy="82232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Chapter 21</a:t>
            </a:r>
            <a:endParaRPr lang="en-US" dirty="0">
              <a:ea typeface="MS Mincho" pitchFamily="49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685800"/>
          </a:xfrm>
          <a:ln w="9525"/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altLang="ja-JP" sz="3000" dirty="0" smtClean="0">
                <a:ea typeface="MS Mincho" pitchFamily="49" charset="-128"/>
              </a:rPr>
              <a:t>Populations Affected </a:t>
            </a:r>
            <a:r>
              <a:rPr lang="en-US" altLang="ja-JP" sz="3000" smtClean="0">
                <a:ea typeface="MS Mincho" pitchFamily="49" charset="-128"/>
              </a:rPr>
              <a:t>by </a:t>
            </a:r>
            <a:r>
              <a:rPr lang="en-US" altLang="ja-JP" sz="3000" smtClean="0">
                <a:ea typeface="MS Mincho" pitchFamily="49" charset="-128"/>
              </a:rPr>
              <a:t>Disabilities</a:t>
            </a:r>
            <a:endParaRPr lang="en-US" altLang="ja-JP" sz="3000" dirty="0" smtClean="0">
              <a:ea typeface="MS Mincho" pitchFamily="49" charset="-128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14400" y="6477000"/>
            <a:ext cx="7162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GB" altLang="en-US" sz="100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43000" y="6400800"/>
            <a:ext cx="6858000" cy="3810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456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8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dirty="0" smtClean="0"/>
              <a:t>Disability: A Socially Constructed Issue</a:t>
            </a:r>
            <a:endParaRPr lang="en-US" sz="3600" dirty="0" smtClean="0"/>
          </a:p>
        </p:txBody>
      </p:sp>
      <p:sp>
        <p:nvSpPr>
          <p:cNvPr id="1249286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/>
              <a:t>Disability is a complex, </a:t>
            </a:r>
            <a:r>
              <a:rPr lang="en-GB" dirty="0" smtClean="0"/>
              <a:t>multifaceted, </a:t>
            </a:r>
            <a:r>
              <a:rPr lang="en-GB" dirty="0"/>
              <a:t>culturally rich concept that cannot be readily defined, explained, or measured (Mont, 2007). </a:t>
            </a: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Whether </a:t>
            </a:r>
            <a:r>
              <a:rPr lang="en-GB" dirty="0"/>
              <a:t>the inability to perform a certain function is seen as disabling depends on </a:t>
            </a:r>
            <a:r>
              <a:rPr lang="en-GB" dirty="0" smtClean="0"/>
              <a:t>   socio-environmental </a:t>
            </a:r>
            <a:r>
              <a:rPr lang="en-GB" dirty="0"/>
              <a:t>barriers (e.g., attitudinal, architectural, sensory, cognitive, and economic), inadequate support </a:t>
            </a:r>
            <a:r>
              <a:rPr lang="en-GB" dirty="0" smtClean="0"/>
              <a:t>services, </a:t>
            </a:r>
            <a:r>
              <a:rPr lang="en-GB" dirty="0"/>
              <a:t>and other factors (Kaplan, 2009</a:t>
            </a:r>
            <a:r>
              <a:rPr lang="en-GB" dirty="0" smtClean="0"/>
              <a:t>).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017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336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“</a:t>
            </a:r>
            <a:r>
              <a:rPr lang="en-US" dirty="0" err="1"/>
              <a:t>Medicalization</a:t>
            </a:r>
            <a:r>
              <a:rPr lang="en-US" dirty="0"/>
              <a:t>” Issues</a:t>
            </a:r>
          </a:p>
        </p:txBody>
      </p:sp>
      <p:sp>
        <p:nvSpPr>
          <p:cNvPr id="1251337" name="Rectangle 9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Nurse needs to differentiate …</a:t>
            </a:r>
          </a:p>
          <a:p>
            <a:pPr lvl="1" eaLnBrk="1" hangingPunct="1">
              <a:defRPr/>
            </a:pPr>
            <a:r>
              <a:rPr lang="en-US" dirty="0" smtClean="0"/>
              <a:t>A person who has an illness and becomes disabled secondary to the illness</a:t>
            </a:r>
            <a:r>
              <a:rPr lang="en-US" sz="2800" dirty="0" smtClean="0"/>
              <a:t>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800" i="1" dirty="0" smtClean="0"/>
              <a:t>versus …</a:t>
            </a:r>
          </a:p>
          <a:p>
            <a:pPr lvl="1" eaLnBrk="1" hangingPunct="1">
              <a:defRPr/>
            </a:pPr>
            <a:r>
              <a:rPr lang="en-US" dirty="0" smtClean="0"/>
              <a:t>A person who has a disability, but may not need treatment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9134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“Medicalization” Issues </a:t>
            </a:r>
            <a:r>
              <a:rPr lang="en-US" dirty="0" smtClean="0"/>
              <a:t>(Cont</a:t>
            </a:r>
            <a:r>
              <a:rPr lang="en-US" dirty="0"/>
              <a:t>.)</a:t>
            </a:r>
            <a:endParaRPr lang="en-US" sz="2800" dirty="0"/>
          </a:p>
        </p:txBody>
      </p:sp>
      <p:sp>
        <p:nvSpPr>
          <p:cNvPr id="129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Nurse’s interaction with PWD and families</a:t>
            </a:r>
          </a:p>
          <a:p>
            <a:pPr lvl="1" eaLnBrk="1" hangingPunct="1">
              <a:defRPr/>
            </a:pPr>
            <a:r>
              <a:rPr lang="en-US" dirty="0"/>
              <a:t>Approach on an eye-to-eye level</a:t>
            </a:r>
          </a:p>
          <a:p>
            <a:pPr lvl="1" eaLnBrk="1" hangingPunct="1">
              <a:defRPr/>
            </a:pPr>
            <a:r>
              <a:rPr lang="en-US" dirty="0"/>
              <a:t>Listen to understand</a:t>
            </a:r>
          </a:p>
          <a:p>
            <a:pPr lvl="1" eaLnBrk="1" hangingPunct="1">
              <a:defRPr/>
            </a:pPr>
            <a:r>
              <a:rPr lang="en-US" dirty="0"/>
              <a:t>Collaborate with the person/family</a:t>
            </a:r>
          </a:p>
          <a:p>
            <a:pPr lvl="1" eaLnBrk="1" hangingPunct="1">
              <a:defRPr/>
            </a:pPr>
            <a:r>
              <a:rPr lang="en-US" dirty="0"/>
              <a:t>Make plans and goals that </a:t>
            </a:r>
            <a:r>
              <a:rPr lang="en-US" dirty="0" smtClean="0"/>
              <a:t>meet the other’s needs and draw </a:t>
            </a:r>
            <a:r>
              <a:rPr lang="en-US" dirty="0"/>
              <a:t>on strengths and improve weaknesses</a:t>
            </a:r>
          </a:p>
          <a:p>
            <a:pPr lvl="1" eaLnBrk="1" hangingPunct="1">
              <a:defRPr/>
            </a:pPr>
            <a:r>
              <a:rPr lang="en-US" dirty="0"/>
              <a:t>Empower and affirm the worth and knowledge of the person/family with a disability</a:t>
            </a:r>
          </a:p>
          <a:p>
            <a:pPr lvl="1" eaLnBrk="1" hangingPunct="1">
              <a:defRPr/>
            </a:pPr>
            <a:r>
              <a:rPr lang="en-US" dirty="0"/>
              <a:t>Promote self-determination and allow </a:t>
            </a:r>
            <a:r>
              <a:rPr lang="en-US" dirty="0" smtClean="0"/>
              <a:t>choices</a:t>
            </a:r>
            <a:endParaRPr lang="en-US" dirty="0"/>
          </a:p>
          <a:p>
            <a:pPr marL="457200" lvl="1" indent="0" algn="r" eaLnBrk="1" hangingPunct="1">
              <a:buFont typeface="Wingdings" pitchFamily="2" charset="2"/>
              <a:buNone/>
              <a:defRPr/>
            </a:pPr>
            <a:r>
              <a:rPr lang="en-US" sz="2000" dirty="0"/>
              <a:t>Note:  PWD = </a:t>
            </a:r>
            <a:r>
              <a:rPr lang="en-US" sz="2000" dirty="0" smtClean="0"/>
              <a:t>persons </a:t>
            </a:r>
            <a:r>
              <a:rPr lang="en-US" sz="2000" dirty="0"/>
              <a:t>with </a:t>
            </a:r>
            <a:r>
              <a:rPr lang="en-US" sz="2000" dirty="0" smtClean="0"/>
              <a:t>disabilities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633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Historical Perspectives</a:t>
            </a:r>
          </a:p>
        </p:txBody>
      </p:sp>
      <p:sp>
        <p:nvSpPr>
          <p:cNvPr id="127591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Long history of institutionalization/segregation</a:t>
            </a:r>
          </a:p>
          <a:p>
            <a:pPr eaLnBrk="1" hangingPunct="1">
              <a:defRPr/>
            </a:pPr>
            <a:r>
              <a:rPr lang="en-US" dirty="0"/>
              <a:t>Often viewed as sick and helpless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In the 20th century, special interest groups emerged to advocate for PWD (e.g., ARC)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Tragedies include </a:t>
            </a:r>
            <a:r>
              <a:rPr lang="en-US" dirty="0" smtClean="0"/>
              <a:t>Hitler’s </a:t>
            </a:r>
            <a:r>
              <a:rPr lang="en-US" dirty="0"/>
              <a:t>euthanasia program</a:t>
            </a:r>
          </a:p>
          <a:p>
            <a:pPr eaLnBrk="1" hangingPunct="1">
              <a:defRPr/>
            </a:pPr>
            <a:r>
              <a:rPr lang="en-US" dirty="0"/>
              <a:t>Deinstitutionalization began in 1960s-1970s</a:t>
            </a:r>
          </a:p>
          <a:p>
            <a:pPr eaLnBrk="1" hangingPunct="1">
              <a:defRPr/>
            </a:pPr>
            <a:r>
              <a:rPr lang="en-US" dirty="0"/>
              <a:t>Stereotypical images still common in literature and media; these images influence prevailing perceptions of disability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9307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Historical Context for Disability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Early attitudes toward PWD</a:t>
            </a:r>
          </a:p>
          <a:p>
            <a:pPr lvl="1">
              <a:defRPr/>
            </a:pPr>
            <a:r>
              <a:rPr lang="en-US" dirty="0" smtClean="0"/>
              <a:t>Set apart from others</a:t>
            </a:r>
          </a:p>
          <a:p>
            <a:pPr lvl="1">
              <a:defRPr/>
            </a:pPr>
            <a:r>
              <a:rPr lang="en-US" dirty="0" smtClean="0"/>
              <a:t>Viewed as different or unusual</a:t>
            </a:r>
          </a:p>
          <a:p>
            <a:pPr lvl="1">
              <a:defRPr/>
            </a:pPr>
            <a:r>
              <a:rPr lang="en-US" dirty="0" smtClean="0"/>
              <a:t>Documented in carvings and writings</a:t>
            </a:r>
          </a:p>
          <a:p>
            <a:pPr lvl="1">
              <a:defRPr/>
            </a:pPr>
            <a:r>
              <a:rPr lang="en-US" dirty="0" smtClean="0"/>
              <a:t>Infanticide or left to die (not in Jewish culture)</a:t>
            </a:r>
          </a:p>
          <a:p>
            <a:pPr lvl="1">
              <a:defRPr/>
            </a:pPr>
            <a:r>
              <a:rPr lang="en-US" dirty="0" smtClean="0"/>
              <a:t>Viewed as unclean and/or sinful</a:t>
            </a:r>
          </a:p>
          <a:p>
            <a:pPr lvl="1">
              <a:defRPr/>
            </a:pPr>
            <a:r>
              <a:rPr lang="en-US" dirty="0" smtClean="0"/>
              <a:t>Served as entertainers, circus performers,               and sideshow exhibitions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7413" name="Picture 6" descr="C:\Documents and Settings\Penny\Local Settings\Temporary Internet Files\Content.IE5\DRTJKP4J\MP90040324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336675"/>
            <a:ext cx="1395413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8" descr="C:\Documents and Settings\Penny\Local Settings\Temporary Internet Files\Content.IE5\DRTJKP4J\MP90040276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114800"/>
            <a:ext cx="1395413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963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Historical Context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and 19</a:t>
            </a:r>
            <a:r>
              <a:rPr lang="en-US" baseline="30000" dirty="0" smtClean="0"/>
              <a:t>th</a:t>
            </a:r>
            <a:r>
              <a:rPr lang="en-US" dirty="0" smtClean="0"/>
              <a:t> century attitudes</a:t>
            </a:r>
          </a:p>
          <a:p>
            <a:pPr lvl="1">
              <a:defRPr/>
            </a:pPr>
            <a:r>
              <a:rPr lang="en-US" dirty="0" smtClean="0"/>
              <a:t>No scientific model for understanding and treating</a:t>
            </a:r>
          </a:p>
          <a:p>
            <a:pPr lvl="1">
              <a:defRPr/>
            </a:pPr>
            <a:r>
              <a:rPr lang="en-US" dirty="0" smtClean="0"/>
              <a:t>Disability seen as an irreparable condition caused by supernatural agency</a:t>
            </a:r>
          </a:p>
          <a:p>
            <a:pPr lvl="1">
              <a:defRPr/>
            </a:pPr>
            <a:r>
              <a:rPr lang="en-US" dirty="0" smtClean="0"/>
              <a:t>Viewed as sick and helpless</a:t>
            </a:r>
          </a:p>
          <a:p>
            <a:pPr lvl="1">
              <a:defRPr/>
            </a:pPr>
            <a:r>
              <a:rPr lang="en-US" dirty="0" smtClean="0"/>
              <a:t>Expected to participate in whatever treatment was deemed necessary to cure or perform</a:t>
            </a:r>
          </a:p>
          <a:p>
            <a:pPr>
              <a:defRPr/>
            </a:pPr>
            <a:r>
              <a:rPr lang="en-US" dirty="0" smtClean="0"/>
              <a:t>Industrial Revolution stimulated a societal need for increased education</a:t>
            </a:r>
          </a:p>
          <a:p>
            <a:pPr lvl="1">
              <a:defRPr/>
            </a:pPr>
            <a:r>
              <a:rPr lang="en-US" dirty="0" smtClean="0"/>
              <a:t>If not third-grade level = feeble-minded</a:t>
            </a:r>
          </a:p>
          <a:p>
            <a:pPr lvl="1">
              <a:defRPr/>
            </a:pPr>
            <a:r>
              <a:rPr lang="en-US" dirty="0" smtClean="0"/>
              <a:t>Special schools established in early 1800s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8437" name="Picture 5" descr="C:\Documents and Settings\Penny\Local Settings\Temporary Internet Files\Content.IE5\DRTJKP4J\MC9001494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43800" y="76200"/>
            <a:ext cx="12017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5668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Historical Context (Cont.)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 attitudes</a:t>
            </a:r>
          </a:p>
          <a:p>
            <a:pPr lvl="1">
              <a:defRPr/>
            </a:pPr>
            <a:r>
              <a:rPr lang="en-US" sz="2000" dirty="0" smtClean="0"/>
              <a:t>Special interest groups were formed</a:t>
            </a:r>
          </a:p>
          <a:p>
            <a:pPr lvl="1">
              <a:defRPr/>
            </a:pPr>
            <a:r>
              <a:rPr lang="en-US" sz="2000" dirty="0" smtClean="0"/>
              <a:t>First federal vocational rehabilitation legislation passed in early 1920s</a:t>
            </a:r>
          </a:p>
          <a:p>
            <a:pPr lvl="1">
              <a:defRPr/>
            </a:pPr>
            <a:r>
              <a:rPr lang="en-US" sz="2000" dirty="0" smtClean="0"/>
              <a:t>Involuntary sterilization  of many with intellectual disabilities</a:t>
            </a:r>
          </a:p>
          <a:p>
            <a:pPr lvl="1">
              <a:defRPr/>
            </a:pPr>
            <a:r>
              <a:rPr lang="en-US" sz="2000" dirty="0" smtClean="0"/>
              <a:t>ARC (Association for Retarded Children) began to advocate for children with intellectual disabilities</a:t>
            </a:r>
            <a:r>
              <a:rPr lang="en-US" altLang="en-US" sz="2000" dirty="0"/>
              <a:t>—</a:t>
            </a:r>
            <a:r>
              <a:rPr lang="en-US" sz="2000" dirty="0" smtClean="0"/>
              <a:t>today is Association for Retarded Citizens</a:t>
            </a:r>
          </a:p>
          <a:p>
            <a:pPr lvl="1">
              <a:defRPr/>
            </a:pPr>
            <a:r>
              <a:rPr lang="en-US" sz="2000" dirty="0" smtClean="0"/>
              <a:t>ARC is “world’s largest community-based organization of and for people with intellectual and developmental disabilities”  (ARC, 2009)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9461" name="Picture 6" descr="C:\Documents and Settings\Penny\Local Settings\Temporary Internet Files\Content.IE5\D18V15HF\MC9003588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371600"/>
            <a:ext cx="747713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7" descr="C:\Documents and Settings\Penny\Local Settings\Temporary Internet Files\Content.IE5\FHTVFPEI\MC9003607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7048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266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Historical Context (Cont.)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century attitudes</a:t>
            </a:r>
          </a:p>
          <a:p>
            <a:pPr lvl="1">
              <a:defRPr/>
            </a:pPr>
            <a:r>
              <a:rPr lang="en-US" dirty="0" smtClean="0"/>
              <a:t>One of the most horrendous tragedies under Hitler’s euthanasia or “good death” program</a:t>
            </a:r>
          </a:p>
          <a:p>
            <a:pPr lvl="2">
              <a:defRPr/>
            </a:pPr>
            <a:r>
              <a:rPr lang="en-US" dirty="0" smtClean="0"/>
              <a:t>Killed at least 5000 mentally and physically disabled children by starvation or lethal overdoses</a:t>
            </a:r>
          </a:p>
          <a:p>
            <a:pPr lvl="2">
              <a:defRPr/>
            </a:pPr>
            <a:r>
              <a:rPr lang="en-US" dirty="0" smtClean="0"/>
              <a:t>Killed 70,274 adults with disabilities by 1941</a:t>
            </a:r>
          </a:p>
          <a:p>
            <a:pPr lvl="2">
              <a:defRPr/>
            </a:pPr>
            <a:r>
              <a:rPr lang="en-US" dirty="0" smtClean="0"/>
              <a:t>Over 200,000 people exterminated because they were “unworthy of life”</a:t>
            </a:r>
          </a:p>
          <a:p>
            <a:pPr lvl="1">
              <a:defRPr/>
            </a:pPr>
            <a:r>
              <a:rPr lang="en-US" dirty="0" smtClean="0"/>
              <a:t>Deinstitutionalization movement in 1960s and 1970s</a:t>
            </a:r>
          </a:p>
          <a:p>
            <a:pPr lvl="2">
              <a:defRPr/>
            </a:pPr>
            <a:r>
              <a:rPr lang="en-US" dirty="0" smtClean="0"/>
              <a:t>Community-based Independent Living Centers established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219200"/>
            <a:ext cx="14382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067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Historical Context (Cont.)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Contemporary conceptualization </a:t>
            </a:r>
          </a:p>
          <a:p>
            <a:pPr lvl="1">
              <a:defRPr/>
            </a:pPr>
            <a:r>
              <a:rPr lang="en-US" dirty="0" smtClean="0"/>
              <a:t>Stereotypical images remain common in literature and media</a:t>
            </a:r>
          </a:p>
          <a:p>
            <a:pPr lvl="2">
              <a:defRPr/>
            </a:pPr>
            <a:r>
              <a:rPr lang="en-US" dirty="0" smtClean="0"/>
              <a:t>Population portrayed as a burden to society or from pity/pathos or heroic “</a:t>
            </a:r>
            <a:r>
              <a:rPr lang="en-US" dirty="0" err="1" smtClean="0"/>
              <a:t>supercrip</a:t>
            </a:r>
            <a:r>
              <a:rPr lang="en-US" dirty="0" smtClean="0"/>
              <a:t>” perspectives</a:t>
            </a:r>
          </a:p>
          <a:p>
            <a:pPr lvl="2">
              <a:defRPr/>
            </a:pPr>
            <a:r>
              <a:rPr lang="en-US" i="1" dirty="0" smtClean="0"/>
              <a:t>“</a:t>
            </a:r>
            <a:r>
              <a:rPr lang="x-none" i="1" smtClean="0"/>
              <a:t>just </a:t>
            </a:r>
            <a:r>
              <a:rPr lang="x-none" i="1"/>
              <a:t>as the paralytic cannot clear his mind of his impairment, society will not let him forget it</a:t>
            </a:r>
            <a:r>
              <a:rPr lang="x-none" i="1" smtClean="0"/>
              <a:t>.</a:t>
            </a:r>
            <a:r>
              <a:rPr lang="en-US" i="1" dirty="0" smtClean="0"/>
              <a:t>”</a:t>
            </a:r>
            <a:r>
              <a:rPr lang="x-none" i="1" smtClean="0"/>
              <a:t> </a:t>
            </a:r>
            <a:r>
              <a:rPr lang="x-none" i="1"/>
              <a:t>(Murphy, 1990, p. 106</a:t>
            </a:r>
            <a:r>
              <a:rPr lang="x-none" i="1" smtClean="0"/>
              <a:t>)</a:t>
            </a:r>
            <a:endParaRPr lang="en-US" i="1" dirty="0" smtClean="0"/>
          </a:p>
          <a:p>
            <a:pPr lvl="1">
              <a:defRPr/>
            </a:pPr>
            <a:r>
              <a:rPr lang="en-US" dirty="0" smtClean="0"/>
              <a:t>Societal stigma still exists</a:t>
            </a:r>
          </a:p>
          <a:p>
            <a:pPr lvl="2">
              <a:defRPr/>
            </a:pPr>
            <a:r>
              <a:rPr lang="en-US" dirty="0" smtClean="0"/>
              <a:t>Teasing or bullying often occurs in schools</a:t>
            </a:r>
          </a:p>
          <a:p>
            <a:pPr lvl="2">
              <a:defRPr/>
            </a:pPr>
            <a:r>
              <a:rPr lang="en-US" dirty="0" smtClean="0"/>
              <a:t>Rehabilitation Act of 1973 and American with Disabilities Act of 1990 prohibit “disability harassment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dirty="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21509" name="Picture 5" descr="C:\Documents and Settings\Penny\Local Settings\Temporary Internet Files\Content.IE5\DRTJKP4J\MP90040239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06687"/>
            <a:ext cx="12446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5029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38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Characteristics of Disability </a:t>
            </a:r>
            <a:endParaRPr lang="en-US" dirty="0"/>
          </a:p>
        </p:txBody>
      </p:sp>
      <p:sp>
        <p:nvSpPr>
          <p:cNvPr id="125338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Americans with Disabilities Act (ADA) of 1990 and Rehabilitation Act of 1973 defined</a:t>
            </a:r>
            <a:r>
              <a:rPr lang="en-US" altLang="ja-JP" i="1" dirty="0">
                <a:ea typeface="ＭＳ Ｐゴシック" charset="-128"/>
              </a:rPr>
              <a:t> disability</a:t>
            </a:r>
            <a:r>
              <a:rPr lang="en-US" altLang="ja-JP" dirty="0">
                <a:ea typeface="ＭＳ Ｐゴシック" charset="-128"/>
              </a:rPr>
              <a:t> according to limitations in a person’s ability to carry out a major life activity. 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Major life activities: ability to breathe, walk, see, hear, speak, work, care for oneself, perform manual tasks, and learn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U.S. Census Bureau (2006) defines </a:t>
            </a:r>
            <a:r>
              <a:rPr lang="en-US" altLang="ja-JP" i="1" dirty="0">
                <a:ea typeface="ＭＳ Ｐゴシック" charset="-128"/>
              </a:rPr>
              <a:t>disability</a:t>
            </a:r>
            <a:r>
              <a:rPr lang="en-US" altLang="ja-JP" dirty="0">
                <a:ea typeface="ＭＳ Ｐゴシック" charset="-128"/>
              </a:rPr>
              <a:t> as long-lasting physical, mental, or emotional condition that creates a limitation or inability to function according to certain criteria.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946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altLang="ja-JP" dirty="0" smtClean="0">
                <a:ea typeface="MS Mincho" pitchFamily="49" charset="-128"/>
              </a:rPr>
              <a:t>Most people whose lives do not end abruptly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altLang="ja-JP" dirty="0" smtClean="0">
                <a:ea typeface="MS Mincho" pitchFamily="49" charset="-128"/>
              </a:rPr>
              <a:t>will experience disability.</a:t>
            </a:r>
            <a:endParaRPr lang="en-US" altLang="ja-JP" dirty="0" smtClean="0">
              <a:ea typeface="ＭＳ Ｐゴシック" charset="-128"/>
              <a:cs typeface="Arial" charset="0"/>
            </a:endParaRPr>
          </a:p>
          <a:p>
            <a:pPr algn="r" eaLnBrk="1" hangingPunct="1">
              <a:buFont typeface="Wingdings 2" pitchFamily="18" charset="2"/>
              <a:buNone/>
              <a:defRPr/>
            </a:pPr>
            <a:r>
              <a:rPr lang="en-US" altLang="ja-JP" sz="1800" dirty="0" smtClean="0">
                <a:ea typeface="ＭＳ Ｐゴシック" charset="-128"/>
                <a:cs typeface="Arial" charset="0"/>
              </a:rPr>
              <a:t>– </a:t>
            </a:r>
            <a:r>
              <a:rPr lang="en-US" altLang="ja-JP" sz="1800" dirty="0" err="1" smtClean="0">
                <a:ea typeface="ＭＳ Ｐゴシック" charset="-128"/>
              </a:rPr>
              <a:t>Nies</a:t>
            </a:r>
            <a:r>
              <a:rPr lang="en-US" altLang="ja-JP" sz="1800" dirty="0" smtClean="0">
                <a:ea typeface="ＭＳ Ｐゴシック" charset="-128"/>
              </a:rPr>
              <a:t> &amp; McEwen (2015) </a:t>
            </a:r>
            <a:endParaRPr lang="en-US" sz="1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05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432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Examples of Disabilities </a:t>
            </a:r>
            <a:endParaRPr lang="en-US" dirty="0"/>
          </a:p>
        </p:txBody>
      </p:sp>
      <p:sp>
        <p:nvSpPr>
          <p:cNvPr id="1255433" name="Rectangle 9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Physical disabilities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Sensory disabilities 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Intellectual disabilities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Serious emotional disturbances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Learning disabilities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Significant chemical and environmental sensitivities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Health problems 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23557" name="Picture 5" descr="C:\Documents and Settings\Penny\Local Settings\Temporary Internet Files\Content.IE5\FHTVFPEI\MC90008908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1684338"/>
            <a:ext cx="1708150" cy="180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2285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Measurement of Disability </a:t>
            </a:r>
            <a:endParaRPr lang="en-US" dirty="0"/>
          </a:p>
        </p:txBody>
      </p:sp>
      <p:sp>
        <p:nvSpPr>
          <p:cNvPr id="1257478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defRPr/>
            </a:pPr>
            <a:r>
              <a:rPr lang="en-GB" dirty="0" smtClean="0"/>
              <a:t>Survey of Income and Program Participation (SIPP)</a:t>
            </a:r>
          </a:p>
          <a:p>
            <a:pPr lvl="1" eaLnBrk="1" hangingPunct="1">
              <a:lnSpc>
                <a:spcPct val="95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Functional activities </a:t>
            </a:r>
          </a:p>
          <a:p>
            <a:pPr lvl="1" eaLnBrk="1" hangingPunct="1">
              <a:lnSpc>
                <a:spcPct val="95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Activities of daily living (ADLs) </a:t>
            </a:r>
          </a:p>
          <a:p>
            <a:pPr lvl="1" eaLnBrk="1" hangingPunct="1">
              <a:lnSpc>
                <a:spcPct val="95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Instrumental activities of daily living (IADLs)</a:t>
            </a:r>
          </a:p>
          <a:p>
            <a:pPr eaLnBrk="1" hangingPunct="1">
              <a:lnSpc>
                <a:spcPct val="95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American Community Survey (ACS)</a:t>
            </a:r>
          </a:p>
          <a:p>
            <a:pPr lvl="1" eaLnBrk="1" hangingPunct="1">
              <a:lnSpc>
                <a:spcPct val="95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Surveys for disability limitation in six areas that affect function or activity (sensory, physical, mental/emotional, self-care, ability to go outside the home, employment)</a:t>
            </a:r>
          </a:p>
          <a:p>
            <a:pPr eaLnBrk="1" hangingPunct="1">
              <a:lnSpc>
                <a:spcPct val="95000"/>
              </a:lnSpc>
              <a:defRPr/>
            </a:pPr>
            <a:r>
              <a:rPr lang="en-US" dirty="0" smtClean="0"/>
              <a:t>Other organizations also collect disability data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948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2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Prevalence of Disability </a:t>
            </a:r>
            <a:endParaRPr lang="en-US" dirty="0"/>
          </a:p>
        </p:txBody>
      </p:sp>
      <p:sp>
        <p:nvSpPr>
          <p:cNvPr id="1259526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ea typeface="ＭＳ Ｐゴシック" charset="-128"/>
              </a:rPr>
              <a:t>In 2010, approximately 18.7% of civilian </a:t>
            </a:r>
            <a:r>
              <a:rPr lang="en-US" altLang="ja-JP" dirty="0" err="1" smtClean="0">
                <a:ea typeface="ＭＳ Ｐゴシック" charset="-128"/>
              </a:rPr>
              <a:t>noninstitutional</a:t>
            </a:r>
            <a:r>
              <a:rPr lang="en-US" altLang="ja-JP" dirty="0" smtClean="0">
                <a:ea typeface="ＭＳ Ｐゴシック" charset="-128"/>
              </a:rPr>
              <a:t> population aged 5 years and older had a long-lasting condition or disability. </a:t>
            </a:r>
          </a:p>
          <a:p>
            <a:pPr eaLnBrk="1" hangingPunct="1">
              <a:defRPr/>
            </a:pPr>
            <a:r>
              <a:rPr lang="en-US" altLang="ja-JP" dirty="0" smtClean="0">
                <a:ea typeface="ＭＳ Ｐゴシック" charset="-128"/>
              </a:rPr>
              <a:t>Of those with a disability, 12.6% had a “severe” disability.</a:t>
            </a:r>
          </a:p>
          <a:p>
            <a:pPr eaLnBrk="1" hangingPunct="1">
              <a:defRPr/>
            </a:pPr>
            <a:r>
              <a:rPr lang="en-US" altLang="ja-JP" dirty="0" smtClean="0">
                <a:ea typeface="ＭＳ Ｐゴシック" charset="-128"/>
              </a:rPr>
              <a:t>Prevalence varies by race, age, and gender.</a:t>
            </a:r>
          </a:p>
          <a:p>
            <a:pPr eaLnBrk="1" hangingPunct="1">
              <a:defRPr/>
            </a:pPr>
            <a:r>
              <a:rPr lang="en-US" altLang="ja-JP" dirty="0" smtClean="0">
                <a:ea typeface="ＭＳ Ｐゴシック" charset="-128"/>
              </a:rPr>
              <a:t>It is important for health care policymakers and health care providers to recognize that the prevalence of disability is increasing.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28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2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ea typeface="ＭＳ Ｐゴシック" charset="-128"/>
              </a:rPr>
              <a:t>Prevalence of </a:t>
            </a:r>
            <a:r>
              <a:rPr lang="en-US" altLang="ja-JP" sz="3600" dirty="0" smtClean="0">
                <a:ea typeface="ＭＳ Ｐゴシック" charset="-128"/>
              </a:rPr>
              <a:t>Disability in Children </a:t>
            </a:r>
            <a:endParaRPr lang="en-US" sz="3600" dirty="0"/>
          </a:p>
        </p:txBody>
      </p:sp>
      <p:sp>
        <p:nvSpPr>
          <p:cNvPr id="1259526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2400" dirty="0" smtClean="0">
                <a:ea typeface="ＭＳ Ｐゴシック" charset="-128"/>
              </a:rPr>
              <a:t>Approximately 15.2% of  households with children have at least one child with a special health care need (disabling condition). </a:t>
            </a:r>
          </a:p>
          <a:p>
            <a:pPr marL="0" indent="0" algn="r" eaLnBrk="1" hangingPunct="1">
              <a:buFont typeface="Wingdings 2" pitchFamily="18" charset="2"/>
              <a:buNone/>
              <a:defRPr/>
            </a:pPr>
            <a:r>
              <a:rPr lang="en-US" altLang="ja-JP" sz="1800" dirty="0" smtClean="0">
                <a:ea typeface="ＭＳ Ｐゴシック" charset="-128"/>
              </a:rPr>
              <a:t>– National Survey of Children with </a:t>
            </a:r>
          </a:p>
          <a:p>
            <a:pPr marL="0" indent="0" algn="r" eaLnBrk="1" hangingPunct="1">
              <a:buFont typeface="Wingdings 2" pitchFamily="18" charset="2"/>
              <a:buNone/>
              <a:defRPr/>
            </a:pPr>
            <a:r>
              <a:rPr lang="en-US" altLang="ja-JP" sz="1800" dirty="0" smtClean="0">
                <a:ea typeface="ＭＳ Ｐゴシック" charset="-128"/>
              </a:rPr>
              <a:t>Special Health Care Needs (2009/2010)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2400" dirty="0" smtClean="0"/>
              <a:t>A </a:t>
            </a:r>
            <a:r>
              <a:rPr lang="en-US" sz="2400" dirty="0"/>
              <a:t>disability is defined by a communication-related difficulty, mental or emotional condition, difficulty with regular schoolwork, difficulty getting along with other children, difficulty walking or running, use of some assistive device, and/or difficulty with ADLs</a:t>
            </a:r>
            <a:r>
              <a:rPr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	</a:t>
            </a:r>
            <a:endParaRPr lang="en-US" altLang="ja-JP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004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Recommendation for the Nurse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Listen to parental concerns </a:t>
            </a:r>
          </a:p>
          <a:p>
            <a:pPr lvl="1" eaLnBrk="1" hangingPunct="1">
              <a:defRPr/>
            </a:pPr>
            <a:r>
              <a:rPr lang="en-US" dirty="0"/>
              <a:t>“Something is not right”</a:t>
            </a:r>
          </a:p>
          <a:p>
            <a:pPr lvl="1" eaLnBrk="1" hangingPunct="1">
              <a:defRPr/>
            </a:pPr>
            <a:r>
              <a:rPr lang="en-US" dirty="0"/>
              <a:t>Establishes an important bond with parents</a:t>
            </a:r>
          </a:p>
          <a:p>
            <a:pPr lvl="1" eaLnBrk="1" hangingPunct="1">
              <a:defRPr/>
            </a:pPr>
            <a:r>
              <a:rPr lang="en-US" dirty="0"/>
              <a:t>Nurse can serve as an intermediary</a:t>
            </a:r>
          </a:p>
          <a:p>
            <a:pPr eaLnBrk="1" hangingPunct="1">
              <a:defRPr/>
            </a:pPr>
            <a:r>
              <a:rPr lang="en-US" dirty="0"/>
              <a:t>Regularly assess for key developmental milestones</a:t>
            </a:r>
          </a:p>
          <a:p>
            <a:pPr lvl="1" eaLnBrk="1" hangingPunct="1">
              <a:defRPr/>
            </a:pPr>
            <a:r>
              <a:rPr lang="en-US" dirty="0"/>
              <a:t>Compare with predicted values</a:t>
            </a:r>
          </a:p>
          <a:p>
            <a:pPr lvl="1" eaLnBrk="1" hangingPunct="1">
              <a:defRPr/>
            </a:pPr>
            <a:r>
              <a:rPr lang="en-US" dirty="0"/>
              <a:t>Work with team of resource </a:t>
            </a:r>
            <a:r>
              <a:rPr lang="en-US" dirty="0" smtClean="0"/>
              <a:t>providers </a:t>
            </a:r>
            <a:r>
              <a:rPr lang="en-US" dirty="0"/>
              <a:t>on </a:t>
            </a:r>
            <a:r>
              <a:rPr lang="en-US" dirty="0" smtClean="0"/>
              <a:t>IEP</a:t>
            </a:r>
          </a:p>
          <a:p>
            <a:pPr eaLnBrk="1" hangingPunct="1">
              <a:defRPr/>
            </a:pPr>
            <a:r>
              <a:rPr lang="en-US" dirty="0" smtClean="0"/>
              <a:t>Be cognizant of disability within the context of culture and aging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27653" name="Picture 6" descr="C:\Documents and Settings\Penny\Local Settings\Temporary Internet Files\Content.IE5\2ONKDI23\MP90042273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6764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8230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67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ea typeface="ＭＳ Ｐゴシック" charset="-128"/>
              </a:rPr>
              <a:t>Legislation Affecting People with Disabilities </a:t>
            </a:r>
            <a:endParaRPr lang="en-US" sz="3600" dirty="0" smtClean="0"/>
          </a:p>
        </p:txBody>
      </p:sp>
      <p:sp>
        <p:nvSpPr>
          <p:cNvPr id="1265671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68580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Individuals with Disabilities Education Act (IDEA) (1975); reauthorized in 1997, 2004</a:t>
            </a:r>
          </a:p>
          <a:p>
            <a:pPr lvl="1" eaLnBrk="1" hangingPunct="1">
              <a:defRPr/>
            </a:pPr>
            <a:r>
              <a:rPr lang="en-US" altLang="ja-JP" dirty="0">
                <a:ea typeface="ＭＳ Ｐゴシック" charset="-128"/>
              </a:rPr>
              <a:t>Ensured a free appropriate public education (FAPE) in the least-restrictive setting to children with disabilities based on their </a:t>
            </a:r>
            <a:r>
              <a:rPr lang="en-US" altLang="ja-JP" dirty="0" smtClean="0">
                <a:ea typeface="ＭＳ Ｐゴシック" charset="-128"/>
              </a:rPr>
              <a:t>needs </a:t>
            </a:r>
            <a:endParaRPr lang="en-US" altLang="ja-JP" dirty="0">
              <a:ea typeface="ＭＳ Ｐゴシック" charset="-128"/>
            </a:endParaRPr>
          </a:p>
          <a:p>
            <a:pPr lvl="1" eaLnBrk="1" hangingPunct="1">
              <a:defRPr/>
            </a:pPr>
            <a:r>
              <a:rPr lang="en-GB" dirty="0"/>
              <a:t>Parents, students, and professionals join together to develop an Individualized Education Program (IEP), including measurable special educational goals and related services for the child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28677" name="Picture 4" descr="PE0325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276" y="1232692"/>
            <a:ext cx="1421324" cy="128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899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7718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ea typeface="ＭＳ Ｐゴシック" charset="-128"/>
              </a:rPr>
              <a:t>Americans with </a:t>
            </a:r>
            <a:r>
              <a:rPr lang="en-US" altLang="ja-JP" sz="3600" dirty="0" smtClean="0">
                <a:ea typeface="ＭＳ Ｐゴシック" charset="-128"/>
              </a:rPr>
              <a:t>Disabilities Act of 1990 and </a:t>
            </a:r>
            <a:r>
              <a:rPr lang="en-US" altLang="ja-JP" sz="3600" dirty="0">
                <a:ea typeface="ＭＳ Ｐゴシック" charset="-128"/>
              </a:rPr>
              <a:t>ADA </a:t>
            </a:r>
            <a:r>
              <a:rPr lang="en-US" altLang="ja-JP" sz="3600" dirty="0" smtClean="0">
                <a:ea typeface="ＭＳ Ｐゴシック" charset="-128"/>
              </a:rPr>
              <a:t>Amendments Act </a:t>
            </a:r>
            <a:r>
              <a:rPr lang="en-US" altLang="ja-JP" sz="3600" dirty="0">
                <a:ea typeface="ＭＳ Ｐゴシック" charset="-128"/>
              </a:rPr>
              <a:t>of 2008 </a:t>
            </a:r>
            <a:r>
              <a:rPr lang="en-US" altLang="ja-JP" sz="3600" dirty="0" smtClean="0">
                <a:ea typeface="ＭＳ Ｐゴシック" charset="-128"/>
              </a:rPr>
              <a:t> </a:t>
            </a:r>
            <a:endParaRPr lang="en-US" sz="3600" dirty="0" smtClean="0"/>
          </a:p>
        </p:txBody>
      </p:sp>
      <p:sp>
        <p:nvSpPr>
          <p:cNvPr id="126771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ADA: Landmark civil rights legislation that prohibits discrimination toward people with disabilities in everyday activities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/>
              <a:t>Guarantees equal opportunities for people with disabilities related to employment, transportation, public accommodations, public services, and telecommunications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/>
              <a:t>Provides protections to people with disabilities similar to those provided to any person on basis of race, </a:t>
            </a:r>
            <a:r>
              <a:rPr lang="en-GB" dirty="0" err="1" smtClean="0"/>
              <a:t>color</a:t>
            </a:r>
            <a:r>
              <a:rPr lang="en-GB" dirty="0" smtClean="0"/>
              <a:t>, sex, national origin, age, and religion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9340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771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ADA (Cont.)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Refers </a:t>
            </a:r>
            <a:r>
              <a:rPr lang="en-US" dirty="0"/>
              <a:t>to a “qualified individual” with a disability as a person with a physical or mental impairment that substantially limits one or more major life activities or bodily functions, a person with a record of such an impairment, or a person who is regarded as having such an impairment.</a:t>
            </a:r>
            <a:endParaRPr lang="en-US" altLang="ja-JP" dirty="0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 smtClean="0">
                <a:ea typeface="ＭＳ Ｐゴシック" charset="-128"/>
              </a:rPr>
              <a:t>Qualifying organizations must provide reasonable accommodations unless they can demonstrate that the accommodation will cause significant difficulty or expense, producing an undue hardship.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8392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ea typeface="ＭＳ Ｐゴシック" charset="-128"/>
              </a:rPr>
              <a:t>Americans with </a:t>
            </a:r>
            <a:r>
              <a:rPr lang="en-US" altLang="ja-JP" sz="3600" dirty="0" smtClean="0">
                <a:ea typeface="ＭＳ Ｐゴシック" charset="-128"/>
              </a:rPr>
              <a:t>Disabilities Act of 1990 and </a:t>
            </a:r>
            <a:r>
              <a:rPr lang="en-US" altLang="ja-JP" sz="3600" dirty="0">
                <a:ea typeface="ＭＳ Ｐゴシック" charset="-128"/>
              </a:rPr>
              <a:t>ADA </a:t>
            </a:r>
            <a:r>
              <a:rPr lang="en-US" altLang="ja-JP" sz="3600" dirty="0" smtClean="0">
                <a:ea typeface="ＭＳ Ｐゴシック" charset="-128"/>
              </a:rPr>
              <a:t>Amendments Act </a:t>
            </a:r>
            <a:r>
              <a:rPr lang="en-US" altLang="ja-JP" sz="3600" dirty="0">
                <a:ea typeface="ＭＳ Ｐゴシック" charset="-128"/>
              </a:rPr>
              <a:t>of 2008 </a:t>
            </a:r>
            <a:r>
              <a:rPr lang="en-US" altLang="ja-JP" sz="3600" dirty="0" smtClean="0">
                <a:ea typeface="ＭＳ Ｐゴシック" charset="-128"/>
              </a:rPr>
              <a:t>(Cont.) </a:t>
            </a:r>
            <a:endParaRPr lang="en-US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6827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Ticket to Work and Work Incentives Improvement Act (TWWIIA)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Increases access to vocational services; provides new methods for retaining health insurance after returning to work</a:t>
            </a:r>
          </a:p>
          <a:p>
            <a:pPr eaLnBrk="1" hangingPunct="1">
              <a:defRPr/>
            </a:pPr>
            <a:r>
              <a:rPr lang="en-GB" dirty="0" smtClean="0"/>
              <a:t>Increases available choices when obtaining employment services, vocational rehabilitation services, and other support services needed to get or keep a job</a:t>
            </a:r>
          </a:p>
          <a:p>
            <a:pPr eaLnBrk="1" hangingPunct="1">
              <a:defRPr/>
            </a:pPr>
            <a:r>
              <a:rPr lang="en-GB" dirty="0" smtClean="0"/>
              <a:t>Became law in 1999, amended in 2008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31749" name="Picture 6" descr="C:\Users\leakepen\AppData\Local\Microsoft\Windows\Temporary Internet Files\Content.IE5\YL3KCTZ7\MPj0403704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2" y="4572000"/>
            <a:ext cx="1474788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4175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Public Assistance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Cash assistance </a:t>
            </a:r>
          </a:p>
          <a:p>
            <a:pPr lvl="1" eaLnBrk="1" hangingPunct="1">
              <a:defRPr/>
            </a:pPr>
            <a:r>
              <a:rPr lang="en-US" dirty="0"/>
              <a:t>Supplemental Security </a:t>
            </a:r>
            <a:r>
              <a:rPr lang="en-US" dirty="0" smtClean="0"/>
              <a:t>Income</a:t>
            </a:r>
            <a:r>
              <a:rPr lang="en-US" altLang="en-US" dirty="0"/>
              <a:t>—</a:t>
            </a:r>
            <a:r>
              <a:rPr lang="en-US" dirty="0" smtClean="0"/>
              <a:t>SSI 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Social Security Disability </a:t>
            </a:r>
            <a:r>
              <a:rPr lang="en-US" dirty="0" smtClean="0"/>
              <a:t>Insurance</a:t>
            </a:r>
            <a:r>
              <a:rPr lang="en-US" altLang="en-US" dirty="0"/>
              <a:t>—</a:t>
            </a:r>
            <a:r>
              <a:rPr lang="en-US" dirty="0" smtClean="0"/>
              <a:t>SSDI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Food stamps</a:t>
            </a:r>
          </a:p>
          <a:p>
            <a:pPr eaLnBrk="1" hangingPunct="1">
              <a:defRPr/>
            </a:pPr>
            <a:r>
              <a:rPr lang="en-US" dirty="0"/>
              <a:t>Public/subsidized housing</a:t>
            </a:r>
          </a:p>
          <a:p>
            <a:pPr eaLnBrk="1" hangingPunct="1">
              <a:defRPr/>
            </a:pPr>
            <a:r>
              <a:rPr lang="en-US" dirty="0"/>
              <a:t>Costs associated with disability</a:t>
            </a:r>
          </a:p>
          <a:p>
            <a:pPr lvl="1" eaLnBrk="1" hangingPunct="1">
              <a:defRPr/>
            </a:pPr>
            <a:r>
              <a:rPr lang="en-US" dirty="0"/>
              <a:t>Gaps in employment, income, education, a</a:t>
            </a:r>
            <a:r>
              <a:rPr lang="en-US" dirty="0">
                <a:ea typeface="MS Mincho" pitchFamily="49" charset="-128"/>
              </a:rPr>
              <a:t>ccess to transportation, attendance at religious </a:t>
            </a:r>
            <a:r>
              <a:rPr lang="en-US" dirty="0" smtClean="0">
                <a:ea typeface="MS Mincho" pitchFamily="49" charset="-128"/>
              </a:rPr>
              <a:t>services</a:t>
            </a:r>
            <a:endParaRPr lang="en-US" dirty="0">
              <a:ea typeface="MS Mincho" pitchFamily="49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32773" name="Picture 5" descr="bd1804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9175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0259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09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Doing a Self-Assessment</a:t>
            </a:r>
          </a:p>
        </p:txBody>
      </p:sp>
      <p:sp>
        <p:nvSpPr>
          <p:cNvPr id="124109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What comes to mind when you think of </a:t>
            </a:r>
            <a:r>
              <a:rPr lang="en-US" altLang="ja-JP" i="1" dirty="0">
                <a:ea typeface="ＭＳ Ｐゴシック" charset="-128"/>
              </a:rPr>
              <a:t>someone with a disability</a:t>
            </a:r>
            <a:r>
              <a:rPr lang="en-US" altLang="ja-JP" dirty="0">
                <a:ea typeface="ＭＳ Ｐゴシック" charset="-128"/>
              </a:rPr>
              <a:t>?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Picture yourself as a </a:t>
            </a:r>
            <a:r>
              <a:rPr lang="en-US" altLang="ja-JP" i="1" dirty="0">
                <a:ea typeface="ＭＳ Ｐゴシック" charset="-128"/>
              </a:rPr>
              <a:t>person with a disability</a:t>
            </a:r>
            <a:r>
              <a:rPr lang="en-US" altLang="ja-JP" dirty="0">
                <a:ea typeface="ＭＳ Ｐゴシック" charset="-128"/>
              </a:rPr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/>
              <a:t>Imagine yourself as a </a:t>
            </a:r>
            <a:r>
              <a:rPr lang="en-GB" i="1" dirty="0"/>
              <a:t>nurse with a visible disability,</a:t>
            </a:r>
            <a:r>
              <a:rPr lang="en-GB" dirty="0"/>
              <a:t> or a </a:t>
            </a:r>
            <a:r>
              <a:rPr lang="en-GB" i="1" dirty="0"/>
              <a:t>client receiving care from a nurse with a disability</a:t>
            </a:r>
            <a:r>
              <a:rPr lang="en-GB" dirty="0"/>
              <a:t>.</a:t>
            </a:r>
            <a:endParaRPr lang="en-US" altLang="ja-JP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Think about living in a </a:t>
            </a:r>
            <a:r>
              <a:rPr lang="en-US" altLang="ja-JP" i="1" dirty="0">
                <a:ea typeface="ＭＳ Ｐゴシック" charset="-128"/>
              </a:rPr>
              <a:t>family affected by disability</a:t>
            </a:r>
            <a:r>
              <a:rPr lang="en-US" altLang="ja-JP" dirty="0">
                <a:ea typeface="ＭＳ Ｐゴシック" charset="-128"/>
              </a:rPr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>
                <a:ea typeface="ＭＳ Ｐゴシック" charset="-128"/>
              </a:rPr>
              <a:t>What is the experience of </a:t>
            </a:r>
            <a:r>
              <a:rPr lang="en-US" altLang="ja-JP" i="1" dirty="0">
                <a:ea typeface="ＭＳ Ｐゴシック" charset="-128"/>
              </a:rPr>
              <a:t>living with disability within your community</a:t>
            </a:r>
            <a:r>
              <a:rPr lang="en-US" altLang="ja-JP" dirty="0">
                <a:ea typeface="ＭＳ Ｐゴシック" charset="-128"/>
              </a:rPr>
              <a:t>?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082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86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Health Disparities in Quality and Access</a:t>
            </a:r>
          </a:p>
        </p:txBody>
      </p:sp>
      <p:sp>
        <p:nvSpPr>
          <p:cNvPr id="1273864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Disparities are </a:t>
            </a:r>
            <a:r>
              <a:rPr lang="en-US" dirty="0" smtClean="0"/>
              <a:t>caused by </a:t>
            </a:r>
            <a:r>
              <a:rPr lang="en-US" dirty="0"/>
              <a:t>…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Differences in access to care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Provider biases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Poor provider-patient communication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Poor health literacy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Persons with disabilities experience 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Higher rates of chronic illness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Increased risks for medical, physical, </a:t>
            </a:r>
            <a:r>
              <a:rPr lang="en-US" dirty="0" smtClean="0"/>
              <a:t>social, </a:t>
            </a:r>
            <a:r>
              <a:rPr lang="en-US" dirty="0"/>
              <a:t>emotional, and/or spiritual secondary issues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People with intellectual </a:t>
            </a:r>
            <a:r>
              <a:rPr lang="en-US" dirty="0" smtClean="0"/>
              <a:t>disabilities are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Undervalued and </a:t>
            </a:r>
            <a:r>
              <a:rPr lang="en-US" dirty="0" smtClean="0"/>
              <a:t>disadvantaged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33797" name="Picture 4" descr="bd0003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0"/>
            <a:ext cx="1219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0499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Systems of Support for People With Disabilities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34822" name="Picture 7" descr="W:\OBrien\Community Home Health Promotion\Nies projects\Nies 6e\Manuscript\Processed\Art\Chapter 21 art\f21-02-9781437708608.ep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6" y="1643920"/>
            <a:ext cx="2359024" cy="475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33800" y="54864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Figure 21-2</a:t>
            </a:r>
          </a:p>
        </p:txBody>
      </p:sp>
    </p:spTree>
    <p:extLst>
      <p:ext uri="{BB962C8B-B14F-4D97-AF65-F5344CB8AC3E}">
        <p14:creationId xmlns="" xmlns:p14="http://schemas.microsoft.com/office/powerpoint/2010/main" val="25259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 Experience of Disability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PWD may be largest minority group in </a:t>
            </a:r>
            <a:r>
              <a:rPr lang="en-US" dirty="0" smtClean="0"/>
              <a:t>the United States</a:t>
            </a:r>
          </a:p>
          <a:p>
            <a:pPr eaLnBrk="1" hangingPunct="1">
              <a:defRPr/>
            </a:pPr>
            <a:r>
              <a:rPr lang="en-US" dirty="0" smtClean="0"/>
              <a:t>Different </a:t>
            </a:r>
            <a:r>
              <a:rPr lang="en-US" dirty="0"/>
              <a:t>experiences, depending on …</a:t>
            </a:r>
          </a:p>
          <a:p>
            <a:pPr lvl="1" eaLnBrk="1" hangingPunct="1">
              <a:defRPr/>
            </a:pPr>
            <a:r>
              <a:rPr lang="en-US" dirty="0"/>
              <a:t>Temporary disability</a:t>
            </a:r>
          </a:p>
          <a:p>
            <a:pPr lvl="1" eaLnBrk="1" hangingPunct="1">
              <a:defRPr/>
            </a:pPr>
            <a:r>
              <a:rPr lang="en-US" dirty="0"/>
              <a:t>Permanent disability from accident or disease</a:t>
            </a:r>
          </a:p>
          <a:p>
            <a:pPr lvl="1" eaLnBrk="1" hangingPunct="1">
              <a:defRPr/>
            </a:pPr>
            <a:r>
              <a:rPr lang="en-US" dirty="0"/>
              <a:t>Disability from progressive decline of a chronic illness</a:t>
            </a:r>
          </a:p>
          <a:p>
            <a:pPr eaLnBrk="1" hangingPunct="1">
              <a:defRPr/>
            </a:pPr>
            <a:r>
              <a:rPr lang="en-US" dirty="0"/>
              <a:t>Benchmark event is acceptance of the label of “</a:t>
            </a:r>
            <a:r>
              <a:rPr lang="en-US" dirty="0" smtClean="0"/>
              <a:t>disabled”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8931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Children </a:t>
            </a:r>
            <a:r>
              <a:rPr lang="en-US" dirty="0" smtClean="0"/>
              <a:t>With </a:t>
            </a:r>
            <a:r>
              <a:rPr lang="en-US" dirty="0"/>
              <a:t>Disabilities (CWD)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Family and caregiver responses</a:t>
            </a:r>
          </a:p>
          <a:p>
            <a:pPr lvl="1" eaLnBrk="1" hangingPunct="1">
              <a:defRPr/>
            </a:pPr>
            <a:r>
              <a:rPr lang="en-US" dirty="0"/>
              <a:t>Redefine image and expectations for child and self</a:t>
            </a:r>
          </a:p>
          <a:p>
            <a:pPr lvl="1" eaLnBrk="1" hangingPunct="1">
              <a:defRPr/>
            </a:pPr>
            <a:r>
              <a:rPr lang="en-US" dirty="0"/>
              <a:t>Sibling response influenced by age, coping, peer relationships, parents, impact on family</a:t>
            </a:r>
          </a:p>
          <a:p>
            <a:pPr eaLnBrk="1" hangingPunct="1">
              <a:defRPr/>
            </a:pPr>
            <a:r>
              <a:rPr lang="en-US" dirty="0" smtClean="0"/>
              <a:t>Levels of parental adjustment</a:t>
            </a:r>
          </a:p>
          <a:p>
            <a:pPr lvl="1" eaLnBrk="1" hangingPunct="1">
              <a:defRPr/>
            </a:pPr>
            <a:r>
              <a:rPr lang="en-US" dirty="0" smtClean="0"/>
              <a:t>The ostrich phase</a:t>
            </a:r>
          </a:p>
          <a:p>
            <a:pPr lvl="1" eaLnBrk="1" hangingPunct="1">
              <a:defRPr/>
            </a:pPr>
            <a:r>
              <a:rPr lang="en-US" dirty="0" smtClean="0"/>
              <a:t>Special designation</a:t>
            </a:r>
          </a:p>
          <a:p>
            <a:pPr lvl="1" eaLnBrk="1" hangingPunct="1">
              <a:defRPr/>
            </a:pPr>
            <a:r>
              <a:rPr lang="en-US" dirty="0" smtClean="0"/>
              <a:t>Normalization</a:t>
            </a:r>
          </a:p>
          <a:p>
            <a:pPr lvl="1" eaLnBrk="1" hangingPunct="1">
              <a:defRPr/>
            </a:pPr>
            <a:r>
              <a:rPr lang="en-US" dirty="0" smtClean="0"/>
              <a:t>Self-actualization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36869" name="Picture 5" descr="C:\Documents and Settings\Penny\Local Settings\Temporary Internet Files\Content.IE5\D18V15HF\MC9001976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962400"/>
            <a:ext cx="252095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8852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Family Research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Established various benefits, amid challenges</a:t>
            </a:r>
          </a:p>
          <a:p>
            <a:pPr eaLnBrk="1" hangingPunct="1">
              <a:defRPr/>
            </a:pPr>
            <a:r>
              <a:rPr lang="en-US" dirty="0" smtClean="0"/>
              <a:t>Families with satisfying emotional support experience fewer potentially negative effects of unplanned or distressing events.</a:t>
            </a:r>
          </a:p>
          <a:p>
            <a:pPr eaLnBrk="1" hangingPunct="1">
              <a:defRPr/>
            </a:pPr>
            <a:r>
              <a:rPr lang="en-US" dirty="0" smtClean="0"/>
              <a:t>Parents may grieve the loss of idealized or expected child over time.</a:t>
            </a:r>
          </a:p>
          <a:p>
            <a:pPr eaLnBrk="1" hangingPunct="1">
              <a:defRPr/>
            </a:pPr>
            <a:r>
              <a:rPr lang="en-US" dirty="0" smtClean="0"/>
              <a:t>Supportive relationship is needed.</a:t>
            </a:r>
          </a:p>
          <a:p>
            <a:pPr eaLnBrk="1" hangingPunct="1">
              <a:defRPr/>
            </a:pPr>
            <a:r>
              <a:rPr lang="en-US" dirty="0" smtClean="0"/>
              <a:t>Empowerment and enabling decision making on behalf of CWD is important.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008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Knowledgeable Client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1447801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/>
              <a:t>A person who lives with a disability commonly becomes an expert at knowing what works best for his or her body.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294967295"/>
          </p:nvPr>
        </p:nvSpPr>
        <p:spPr>
          <a:xfrm>
            <a:off x="685800" y="4114800"/>
            <a:ext cx="77724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/>
              <a:t>The nurse who has information about the disability and the available community and governmental resources.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3200400"/>
            <a:ext cx="7772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latin typeface="+mj-lt"/>
              </a:rPr>
              <a:t>Knowledgeable Nurse</a:t>
            </a:r>
          </a:p>
        </p:txBody>
      </p:sp>
    </p:spTree>
    <p:extLst>
      <p:ext uri="{BB962C8B-B14F-4D97-AF65-F5344CB8AC3E}">
        <p14:creationId xmlns="" xmlns:p14="http://schemas.microsoft.com/office/powerpoint/2010/main" val="127440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Strategies for the CH Nurse</a:t>
            </a:r>
            <a:endParaRPr lang="en-US" dirty="0"/>
          </a:p>
        </p:txBody>
      </p:sp>
      <p:sp>
        <p:nvSpPr>
          <p:cNvPr id="128410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ea typeface="ＭＳ Ｐゴシック" charset="-128"/>
              </a:rPr>
              <a:t>Do not </a:t>
            </a:r>
            <a:r>
              <a:rPr lang="en-US" altLang="ja-JP" dirty="0">
                <a:ea typeface="ＭＳ Ｐゴシック" charset="-128"/>
              </a:rPr>
              <a:t>assume anything.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Adopt the client’s perspective.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Listen to and learn from client. Gather data from the perspective of the client and family.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Care for the client and family, </a:t>
            </a:r>
            <a:r>
              <a:rPr lang="en-US" altLang="ja-JP" i="1" dirty="0">
                <a:ea typeface="ＭＳ Ｐゴシック" charset="-128"/>
              </a:rPr>
              <a:t>not</a:t>
            </a:r>
            <a:r>
              <a:rPr lang="en-US" altLang="ja-JP" dirty="0">
                <a:ea typeface="ＭＳ Ｐゴシック" charset="-128"/>
              </a:rPr>
              <a:t> for the disability.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Be well informed about community resources.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Become a powerful advocate.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291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Dealing </a:t>
            </a:r>
            <a:r>
              <a:rPr lang="en-US" dirty="0" smtClean="0"/>
              <a:t>With </a:t>
            </a:r>
            <a:r>
              <a:rPr lang="en-US" dirty="0"/>
              <a:t>Ethical Issues</a:t>
            </a:r>
          </a:p>
        </p:txBody>
      </p:sp>
      <p:sp>
        <p:nvSpPr>
          <p:cNvPr id="1286151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Spiritual perspectives 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Quality of life (QOL) and justice perspectives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Proper use of scientific advances 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Self-determination, deinstitutionalization, and disability rights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40965" name="Picture 1028" descr="bd0723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124325"/>
            <a:ext cx="1233488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4996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When the Nurse Has a Disability</a:t>
            </a:r>
          </a:p>
        </p:txBody>
      </p:sp>
      <p:sp>
        <p:nvSpPr>
          <p:cNvPr id="128819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Education programs and employers must provide reasonable accommodations for qualified students and nurses.</a:t>
            </a:r>
          </a:p>
          <a:p>
            <a:pPr eaLnBrk="1" hangingPunct="1">
              <a:defRPr/>
            </a:pPr>
            <a:r>
              <a:rPr lang="en-US" dirty="0"/>
              <a:t>Technical aspects of nursing tend to discriminate; nursing should emphasize “humanistic” capacities.</a:t>
            </a:r>
          </a:p>
          <a:p>
            <a:pPr eaLnBrk="1" hangingPunct="1">
              <a:defRPr/>
            </a:pPr>
            <a:r>
              <a:rPr lang="en-US" dirty="0"/>
              <a:t>Type of setting influences </a:t>
            </a:r>
            <a:r>
              <a:rPr lang="en-US" dirty="0" err="1" smtClean="0"/>
              <a:t>functionability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0152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Nurses Can …</a:t>
            </a:r>
          </a:p>
        </p:txBody>
      </p:sp>
      <p:sp>
        <p:nvSpPr>
          <p:cNvPr id="1290247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altLang="ja-JP" dirty="0">
                <a:ea typeface="ＭＳ Ｐゴシック" charset="-128"/>
              </a:rPr>
              <a:t>… b</a:t>
            </a:r>
            <a:r>
              <a:rPr lang="en-US" altLang="ja-JP" dirty="0" smtClean="0">
                <a:ea typeface="ＭＳ Ｐゴシック" charset="-128"/>
              </a:rPr>
              <a:t>ecome </a:t>
            </a:r>
            <a:r>
              <a:rPr lang="en-US" altLang="ja-JP" dirty="0">
                <a:ea typeface="ＭＳ Ｐゴシック" charset="-128"/>
              </a:rPr>
              <a:t>familiar with a variety of ethical frameworks for decision </a:t>
            </a:r>
            <a:r>
              <a:rPr lang="en-US" altLang="ja-JP" dirty="0" smtClean="0">
                <a:ea typeface="ＭＳ Ｐゴシック" charset="-128"/>
              </a:rPr>
              <a:t>making.</a:t>
            </a:r>
            <a:endParaRPr lang="en-US" altLang="ja-JP" dirty="0">
              <a:ea typeface="ＭＳ Ｐゴシック" charset="-128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altLang="ja-JP" dirty="0">
                <a:ea typeface="ＭＳ Ｐゴシック" charset="-128"/>
              </a:rPr>
              <a:t>… h</a:t>
            </a:r>
            <a:r>
              <a:rPr lang="en-US" altLang="ja-JP" dirty="0" smtClean="0">
                <a:ea typeface="ＭＳ Ｐゴシック" charset="-128"/>
              </a:rPr>
              <a:t>elp </a:t>
            </a:r>
            <a:r>
              <a:rPr lang="en-US" altLang="ja-JP" dirty="0">
                <a:ea typeface="ＭＳ Ｐゴシック" charset="-128"/>
              </a:rPr>
              <a:t>the patient and family access needed information to make informed </a:t>
            </a:r>
            <a:r>
              <a:rPr lang="en-US" altLang="ja-JP" dirty="0" smtClean="0">
                <a:ea typeface="ＭＳ Ｐゴシック" charset="-128"/>
              </a:rPr>
              <a:t>decisions.</a:t>
            </a:r>
            <a:endParaRPr lang="en-US" altLang="ja-JP" dirty="0">
              <a:ea typeface="ＭＳ Ｐゴシック" charset="-128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altLang="ja-JP" dirty="0">
                <a:ea typeface="ＭＳ Ｐゴシック" charset="-128"/>
              </a:rPr>
              <a:t>… h</a:t>
            </a:r>
            <a:r>
              <a:rPr lang="en-US" altLang="ja-JP" dirty="0" smtClean="0">
                <a:ea typeface="ＭＳ Ｐゴシック" charset="-128"/>
              </a:rPr>
              <a:t>elp </a:t>
            </a:r>
            <a:r>
              <a:rPr lang="en-US" altLang="ja-JP" dirty="0">
                <a:ea typeface="ＭＳ Ｐゴシック" charset="-128"/>
              </a:rPr>
              <a:t>educate the public on health care </a:t>
            </a:r>
            <a:r>
              <a:rPr lang="en-US" altLang="ja-JP" dirty="0" smtClean="0">
                <a:ea typeface="ＭＳ Ｐゴシック" charset="-128"/>
              </a:rPr>
              <a:t>issues.</a:t>
            </a:r>
            <a:endParaRPr lang="en-US" altLang="ja-JP" dirty="0">
              <a:ea typeface="ＭＳ Ｐゴシック" charset="-128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altLang="ja-JP" dirty="0">
                <a:ea typeface="ＭＳ Ｐゴシック" charset="-128"/>
              </a:rPr>
              <a:t>… p</a:t>
            </a:r>
            <a:r>
              <a:rPr lang="en-US" altLang="ja-JP" dirty="0" smtClean="0">
                <a:ea typeface="ＭＳ Ｐゴシック" charset="-128"/>
              </a:rPr>
              <a:t>articipate </a:t>
            </a:r>
            <a:r>
              <a:rPr lang="en-US" altLang="ja-JP" dirty="0">
                <a:ea typeface="ＭＳ Ｐゴシック" charset="-128"/>
              </a:rPr>
              <a:t>in the development of institutional policies and procedures related to </a:t>
            </a:r>
            <a:r>
              <a:rPr lang="en-US" altLang="ja-JP" dirty="0" smtClean="0">
                <a:ea typeface="ＭＳ Ｐゴシック" charset="-128"/>
              </a:rPr>
              <a:t>disability.</a:t>
            </a:r>
            <a:endParaRPr lang="en-US" altLang="ja-JP" dirty="0">
              <a:ea typeface="ＭＳ Ｐゴシック" charset="-128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altLang="ja-JP" dirty="0">
                <a:ea typeface="ＭＳ Ｐゴシック" charset="-128"/>
              </a:rPr>
              <a:t>… t</a:t>
            </a:r>
            <a:r>
              <a:rPr lang="en-US" altLang="ja-JP" dirty="0" smtClean="0">
                <a:ea typeface="ＭＳ Ｐゴシック" charset="-128"/>
              </a:rPr>
              <a:t>ake </a:t>
            </a:r>
            <a:r>
              <a:rPr lang="en-US" altLang="ja-JP" dirty="0">
                <a:ea typeface="ＭＳ Ｐゴシック" charset="-128"/>
              </a:rPr>
              <a:t>a position on an ethical </a:t>
            </a:r>
            <a:r>
              <a:rPr lang="en-US" altLang="ja-JP" dirty="0" smtClean="0">
                <a:ea typeface="ＭＳ Ｐゴシック" charset="-128"/>
              </a:rPr>
              <a:t>issue.</a:t>
            </a:r>
            <a:endParaRPr lang="en-US" altLang="ja-JP" dirty="0">
              <a:ea typeface="ＭＳ Ｐゴシック" charset="-128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altLang="ja-JP" dirty="0">
                <a:ea typeface="ＭＳ Ｐゴシック" charset="-128"/>
              </a:rPr>
              <a:t>… w</a:t>
            </a:r>
            <a:r>
              <a:rPr lang="en-US" altLang="ja-JP" dirty="0" smtClean="0">
                <a:ea typeface="ＭＳ Ｐゴシック" charset="-128"/>
              </a:rPr>
              <a:t>ork </a:t>
            </a:r>
            <a:r>
              <a:rPr lang="en-US" altLang="ja-JP" dirty="0">
                <a:ea typeface="ＭＳ Ｐゴシック" charset="-128"/>
              </a:rPr>
              <a:t>to influence government policies </a:t>
            </a:r>
            <a:r>
              <a:rPr lang="en-US" altLang="ja-JP" dirty="0" smtClean="0">
                <a:ea typeface="ＭＳ Ｐゴシック" charset="-128"/>
              </a:rPr>
              <a:t>and laws.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39</a:t>
            </a:fld>
            <a:endParaRPr lang="en-US" dirty="0"/>
          </a:p>
        </p:txBody>
      </p:sp>
      <p:pic>
        <p:nvPicPr>
          <p:cNvPr id="43013" name="Picture 1028" descr="bd0783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463" y="120650"/>
            <a:ext cx="1658937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9888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Definitions for Disability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en-US" dirty="0" smtClean="0"/>
              <a:t>Disability is the interaction between individuals with a health condition and personal and environmental factors.</a:t>
            </a:r>
          </a:p>
          <a:p>
            <a:pPr marL="0" indent="0" algn="r">
              <a:buFont typeface="Wingdings 2" pitchFamily="18" charset="2"/>
              <a:buNone/>
              <a:defRPr/>
            </a:pPr>
            <a:r>
              <a:rPr lang="en-US" sz="1800" dirty="0" smtClean="0"/>
              <a:t>- World Health Organization, 2012</a:t>
            </a:r>
            <a:endParaRPr lang="en-US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508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14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ea typeface="ＭＳ Ｐゴシック" charset="-128"/>
              </a:rPr>
              <a:t>WHO International Classification of Functioning, Disability, and Health</a:t>
            </a:r>
            <a:endParaRPr lang="en-US" sz="3600" dirty="0" smtClean="0"/>
          </a:p>
        </p:txBody>
      </p:sp>
      <p:sp>
        <p:nvSpPr>
          <p:cNvPr id="124314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ea typeface="ＭＳ Ｐゴシック" charset="-128"/>
              </a:rPr>
              <a:t>Disability </a:t>
            </a:r>
            <a:r>
              <a:rPr lang="en-US" altLang="ja-JP" dirty="0" smtClean="0">
                <a:ea typeface="ＭＳ Ｐゴシック" charset="-128"/>
              </a:rPr>
              <a:t>is an umbrella term covering impairments, activity limitations, and participation restrictions (individual level). </a:t>
            </a:r>
          </a:p>
          <a:p>
            <a:pPr eaLnBrk="1" hangingPunct="1">
              <a:defRPr/>
            </a:pPr>
            <a:r>
              <a:rPr lang="en-US" altLang="ja-JP" dirty="0" smtClean="0">
                <a:ea typeface="ＭＳ Ｐゴシック" charset="-128"/>
              </a:rPr>
              <a:t>An </a:t>
            </a:r>
            <a:r>
              <a:rPr lang="en-US" altLang="ja-JP" b="1" dirty="0" smtClean="0">
                <a:ea typeface="ＭＳ Ｐゴシック" charset="-128"/>
              </a:rPr>
              <a:t>impairment</a:t>
            </a:r>
            <a:r>
              <a:rPr lang="en-US" altLang="ja-JP" dirty="0" smtClean="0">
                <a:ea typeface="ＭＳ Ｐゴシック" charset="-128"/>
              </a:rPr>
              <a:t> is a problem in body function or structure</a:t>
            </a:r>
            <a:r>
              <a:rPr lang="en-US" altLang="en-US" dirty="0"/>
              <a:t>—</a:t>
            </a:r>
            <a:r>
              <a:rPr lang="en-US" altLang="ja-JP" dirty="0" smtClean="0">
                <a:ea typeface="ＭＳ Ｐゴシック" charset="-128"/>
              </a:rPr>
              <a:t>activity limitation or participation restriction (micro level).  </a:t>
            </a:r>
          </a:p>
          <a:p>
            <a:pPr eaLnBrk="1" hangingPunct="1">
              <a:defRPr/>
            </a:pPr>
            <a:r>
              <a:rPr lang="en-US" altLang="ja-JP" dirty="0" smtClean="0">
                <a:ea typeface="ＭＳ Ｐゴシック" charset="-128"/>
              </a:rPr>
              <a:t>A </a:t>
            </a:r>
            <a:r>
              <a:rPr lang="en-US" altLang="ja-JP" b="1" dirty="0" smtClean="0">
                <a:ea typeface="ＭＳ Ｐゴシック" charset="-128"/>
              </a:rPr>
              <a:t>handicap</a:t>
            </a:r>
            <a:r>
              <a:rPr lang="en-US" altLang="ja-JP" dirty="0" smtClean="0">
                <a:ea typeface="ＭＳ Ｐゴシック" charset="-128"/>
              </a:rPr>
              <a:t> is a disadvantage resulting from an impairment or disability that prevents fulfillment of an expected role (macro level).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6817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246063"/>
            <a:ext cx="13716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Table 21-1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6863027"/>
              </p:ext>
            </p:extLst>
          </p:nvPr>
        </p:nvGraphicFramePr>
        <p:xfrm>
          <a:off x="388257" y="914400"/>
          <a:ext cx="8458200" cy="5470743"/>
        </p:xfrm>
        <a:graphic>
          <a:graphicData uri="http://schemas.openxmlformats.org/drawingml/2006/table">
            <a:tbl>
              <a:tblPr firstRow="1" firstCol="1" bandRow="1"/>
              <a:tblGrid>
                <a:gridCol w="1273629"/>
                <a:gridCol w="2394857"/>
                <a:gridCol w="2394857"/>
                <a:gridCol w="2394857"/>
              </a:tblGrid>
              <a:tr h="4570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Characteristic</a:t>
                      </a:r>
                      <a:endParaRPr lang="en-US" sz="1400" b="1" dirty="0">
                        <a:solidFill>
                          <a:srgbClr val="0000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20" marR="1392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Impairment</a:t>
                      </a:r>
                      <a:endParaRPr lang="en-US" sz="1800" b="1">
                        <a:solidFill>
                          <a:srgbClr val="0000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20" marR="1392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Disability</a:t>
                      </a:r>
                      <a:endParaRPr lang="en-US" sz="1800" b="1" dirty="0">
                        <a:solidFill>
                          <a:srgbClr val="0000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20" marR="1392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Handicap</a:t>
                      </a:r>
                      <a:endParaRPr lang="en-US" sz="1800" b="1" dirty="0">
                        <a:solidFill>
                          <a:srgbClr val="0000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3920" marR="1392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</a:tr>
              <a:tr h="15239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Definition</a:t>
                      </a:r>
                      <a:endParaRPr lang="en-US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920" marR="1392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Physical deviation from normal structure, function, physical organization, or </a:t>
                      </a:r>
                      <a:r>
                        <a:rPr lang="en-US" sz="1800" dirty="0" smtClean="0">
                          <a:effectLst/>
                        </a:rPr>
                        <a:t>development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920" marR="1392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May be objective and measurable</a:t>
                      </a:r>
                      <a:endParaRPr lang="en-US" sz="18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920" marR="1392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Not objective or measurable; is an experience related to the responses of others</a:t>
                      </a:r>
                      <a:endParaRPr lang="en-US" sz="18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920" marR="1392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40000"/>
                      </a:srgbClr>
                    </a:solidFill>
                  </a:tcPr>
                </a:tc>
              </a:tr>
              <a:tr h="13715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Measurability</a:t>
                      </a:r>
                      <a:endParaRPr lang="en-US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920" marR="1392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Objective and measurable</a:t>
                      </a:r>
                      <a:endParaRPr lang="en-US" sz="18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920" marR="1392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May be objective and measurable</a:t>
                      </a:r>
                      <a:endParaRPr lang="en-US" sz="18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920" marR="1392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Not objective or measurable; is an experience related to the responses of others</a:t>
                      </a:r>
                      <a:endParaRPr lang="en-US" sz="18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920" marR="1392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</a:tr>
              <a:tr h="15239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Illustrations</a:t>
                      </a:r>
                      <a:endParaRPr lang="en-US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920" marR="1392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Spina bifida, spinal cord injury, amputation, and detached retina</a:t>
                      </a:r>
                      <a:endParaRPr lang="en-US" sz="18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920" marR="1392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Cannot walk unassisted; uses crutches and/or a manual or power wheelchair; </a:t>
                      </a:r>
                      <a:r>
                        <a:rPr lang="en-US" sz="1800" dirty="0" smtClean="0">
                          <a:effectLst/>
                        </a:rPr>
                        <a:t>blindness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920" marR="1392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Reflects physical and psychological characteristics of the person, culture, and specific circumstances</a:t>
                      </a:r>
                      <a:endParaRPr lang="en-US" sz="18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920" marR="1392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40000"/>
                      </a:srgbClr>
                    </a:solidFill>
                  </a:tcPr>
                </a:tc>
              </a:tr>
              <a:tr h="5941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Level of analysis</a:t>
                      </a:r>
                      <a:endParaRPr lang="en-US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920" marR="1392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Micro level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e.g., body organ)</a:t>
                      </a:r>
                      <a:endParaRPr lang="en-US" sz="18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920" marR="1392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Individual level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e.g., person)</a:t>
                      </a:r>
                      <a:endParaRPr lang="en-US" sz="18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920" marR="1392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Macro level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e.g., societal)</a:t>
                      </a:r>
                      <a:endParaRPr lang="en-US" sz="18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920" marR="1392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1789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ea typeface="MS Mincho" pitchFamily="49" charset="-128"/>
              </a:rPr>
              <a:t>National Agenda for Prevention of Disabilities (NAPD) Model</a:t>
            </a:r>
            <a:r>
              <a:rPr lang="en-US" altLang="ja-JP" sz="3600" dirty="0" smtClean="0">
                <a:ea typeface="ＭＳ Ｐゴシック" charset="-128"/>
              </a:rPr>
              <a:t> </a:t>
            </a:r>
            <a:endParaRPr lang="en-US" sz="36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245" name="TextBox 1"/>
          <p:cNvSpPr txBox="1">
            <a:spLocks noChangeArrowheads="1"/>
          </p:cNvSpPr>
          <p:nvPr/>
        </p:nvSpPr>
        <p:spPr bwMode="auto">
          <a:xfrm>
            <a:off x="990600" y="5380038"/>
            <a:ext cx="7162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200" dirty="0">
                <a:latin typeface="Arial" charset="0"/>
                <a:cs typeface="Arial" charset="0"/>
              </a:rPr>
              <a:t>Figure </a:t>
            </a:r>
            <a:r>
              <a:rPr lang="en-US" altLang="en-US" sz="1200" dirty="0" smtClean="0">
                <a:latin typeface="Arial" charset="0"/>
                <a:cs typeface="Arial" charset="0"/>
              </a:rPr>
              <a:t>21-1 Reprinted </a:t>
            </a:r>
            <a:r>
              <a:rPr lang="en-US" altLang="en-US" sz="1200" dirty="0">
                <a:latin typeface="Arial" charset="0"/>
                <a:cs typeface="Arial" charset="0"/>
              </a:rPr>
              <a:t>with permission from Pope AM, Tarlov AR, editors: </a:t>
            </a:r>
            <a:r>
              <a:rPr lang="en-US" altLang="en-US" sz="1200" i="1" dirty="0">
                <a:latin typeface="Arial" charset="0"/>
                <a:cs typeface="Arial" charset="0"/>
              </a:rPr>
              <a:t>Disability in America: toward a national agenda for prevention,</a:t>
            </a:r>
            <a:r>
              <a:rPr lang="en-US" altLang="en-US" sz="1200" dirty="0">
                <a:latin typeface="Arial" charset="0"/>
                <a:cs typeface="Arial" charset="0"/>
              </a:rPr>
              <a:t> Washington, DC, 1991, Institute of Medicine, National Academy Press. </a:t>
            </a:r>
            <a:r>
              <a:rPr lang="en-US" altLang="en-US" sz="1200" dirty="0" smtClean="0">
                <a:latin typeface="Arial" charset="0"/>
                <a:cs typeface="Arial" charset="0"/>
              </a:rPr>
              <a:t>Copyright </a:t>
            </a:r>
            <a:r>
              <a:rPr lang="en-US" sz="1200" dirty="0">
                <a:latin typeface="Arial"/>
                <a:ea typeface="Calibri"/>
              </a:rPr>
              <a:t>©</a:t>
            </a:r>
            <a:r>
              <a:rPr lang="en-US" altLang="en-US" sz="1200" dirty="0" smtClean="0">
                <a:latin typeface="Arial" charset="0"/>
                <a:cs typeface="Arial" charset="0"/>
              </a:rPr>
              <a:t> </a:t>
            </a:r>
            <a:r>
              <a:rPr lang="en-US" altLang="en-US" sz="1200" dirty="0">
                <a:latin typeface="Arial" charset="0"/>
                <a:cs typeface="Arial" charset="0"/>
              </a:rPr>
              <a:t>1991 by the National Academy of Sciences. Courtesy National Academy Press, Washington, DC</a:t>
            </a:r>
            <a:r>
              <a:rPr lang="en-US" altLang="en-US" sz="1200" dirty="0" smtClean="0">
                <a:latin typeface="Arial" charset="0"/>
                <a:cs typeface="Arial" charset="0"/>
              </a:rPr>
              <a:t>.</a:t>
            </a:r>
            <a:endParaRPr lang="en-US" altLang="en-US" sz="1200" dirty="0">
              <a:latin typeface="Arial" charset="0"/>
              <a:cs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77317"/>
            <a:ext cx="3813175" cy="3642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067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Quality of Life Issues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Transportation to a needed service</a:t>
            </a:r>
          </a:p>
          <a:p>
            <a:pPr>
              <a:defRPr/>
            </a:pPr>
            <a:r>
              <a:rPr lang="en-US" dirty="0" smtClean="0"/>
              <a:t>Cost of care</a:t>
            </a:r>
          </a:p>
          <a:p>
            <a:pPr>
              <a:defRPr/>
            </a:pPr>
            <a:r>
              <a:rPr lang="en-US" dirty="0" smtClean="0"/>
              <a:t>Appointment challenges</a:t>
            </a:r>
          </a:p>
          <a:p>
            <a:pPr>
              <a:defRPr/>
            </a:pPr>
            <a:r>
              <a:rPr lang="en-US" dirty="0" smtClean="0"/>
              <a:t>Language barriers</a:t>
            </a:r>
          </a:p>
          <a:p>
            <a:pPr>
              <a:defRPr/>
            </a:pPr>
            <a:r>
              <a:rPr lang="en-US" dirty="0" smtClean="0"/>
              <a:t>Financial issues</a:t>
            </a:r>
          </a:p>
          <a:p>
            <a:pPr>
              <a:defRPr/>
            </a:pPr>
            <a:r>
              <a:rPr lang="en-US" dirty="0" smtClean="0"/>
              <a:t>Migrant/noninsured issues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1269" name="Picture 8" descr="C:\Program Files\Microsoft Office\MEDIA\CAGCAT10\j029323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2798763"/>
            <a:ext cx="1751012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8904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23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charset="-128"/>
              </a:rPr>
              <a:t>Models for Disability </a:t>
            </a:r>
            <a:endParaRPr lang="en-US" dirty="0"/>
          </a:p>
        </p:txBody>
      </p:sp>
      <p:sp>
        <p:nvSpPr>
          <p:cNvPr id="1247238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533400" indent="-53340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GB" dirty="0" smtClean="0"/>
              <a:t>Medical model</a:t>
            </a:r>
            <a:r>
              <a:rPr lang="en-US" altLang="en-US" dirty="0"/>
              <a:t>—</a:t>
            </a:r>
            <a:r>
              <a:rPr lang="en-GB" dirty="0" smtClean="0"/>
              <a:t>a defect in need of cure through medical intervention </a:t>
            </a:r>
            <a:endParaRPr lang="en-US" dirty="0" smtClean="0"/>
          </a:p>
          <a:p>
            <a:pPr marL="533400" indent="-53340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GB" dirty="0" smtClean="0"/>
              <a:t>Rehabilitation model</a:t>
            </a:r>
            <a:r>
              <a:rPr lang="en-US" altLang="en-US" dirty="0"/>
              <a:t>—</a:t>
            </a:r>
            <a:r>
              <a:rPr lang="en-GB" dirty="0" smtClean="0"/>
              <a:t>a defect to be treated by a rehabilitation professional </a:t>
            </a:r>
            <a:endParaRPr lang="en-US" dirty="0" smtClean="0"/>
          </a:p>
          <a:p>
            <a:pPr marL="533400" indent="-53340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GB" dirty="0" smtClean="0"/>
              <a:t>Moral model</a:t>
            </a:r>
            <a:r>
              <a:rPr lang="en-US" altLang="en-US" dirty="0"/>
              <a:t>—</a:t>
            </a:r>
            <a:r>
              <a:rPr lang="en-GB" dirty="0" smtClean="0"/>
              <a:t>connected with sin and shame </a:t>
            </a:r>
            <a:endParaRPr lang="en-US" dirty="0" smtClean="0"/>
          </a:p>
          <a:p>
            <a:pPr marL="533400" indent="-53340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GB" dirty="0" smtClean="0"/>
              <a:t>Disability model</a:t>
            </a:r>
            <a:r>
              <a:rPr lang="en-US" altLang="en-US" dirty="0"/>
              <a:t>—</a:t>
            </a:r>
            <a:r>
              <a:rPr lang="en-GB" dirty="0" smtClean="0"/>
              <a:t>socially constructed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9421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3825</TotalTime>
  <Words>3095</Words>
  <Application>Microsoft Office PowerPoint</Application>
  <PresentationFormat>Letter Paper (8.5x11 in)</PresentationFormat>
  <Paragraphs>323</Paragraphs>
  <Slides>39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2_Office Theme</vt:lpstr>
      <vt:lpstr>Chapter 21</vt:lpstr>
      <vt:lpstr>Slide 2</vt:lpstr>
      <vt:lpstr>Doing a Self-Assessment</vt:lpstr>
      <vt:lpstr>Definitions for Disability</vt:lpstr>
      <vt:lpstr>WHO International Classification of Functioning, Disability, and Health</vt:lpstr>
      <vt:lpstr>Slide 6</vt:lpstr>
      <vt:lpstr>National Agenda for Prevention of Disabilities (NAPD) Model </vt:lpstr>
      <vt:lpstr>Quality of Life Issues</vt:lpstr>
      <vt:lpstr>Models for Disability </vt:lpstr>
      <vt:lpstr>Disability: A Socially Constructed Issue</vt:lpstr>
      <vt:lpstr>“Medicalization” Issues</vt:lpstr>
      <vt:lpstr>“Medicalization” Issues (Cont.)</vt:lpstr>
      <vt:lpstr>Historical Perspectives</vt:lpstr>
      <vt:lpstr>Historical Context for Disability</vt:lpstr>
      <vt:lpstr>Historical Context</vt:lpstr>
      <vt:lpstr>Historical Context (Cont.)</vt:lpstr>
      <vt:lpstr>Historical Context (Cont.)</vt:lpstr>
      <vt:lpstr>Historical Context (Cont.)</vt:lpstr>
      <vt:lpstr>Characteristics of Disability </vt:lpstr>
      <vt:lpstr>Examples of Disabilities </vt:lpstr>
      <vt:lpstr>Measurement of Disability </vt:lpstr>
      <vt:lpstr>Prevalence of Disability </vt:lpstr>
      <vt:lpstr>Prevalence of Disability in Children </vt:lpstr>
      <vt:lpstr>Recommendation for the Nurse</vt:lpstr>
      <vt:lpstr>Legislation Affecting People with Disabilities </vt:lpstr>
      <vt:lpstr>Americans with Disabilities Act of 1990 and ADA Amendments Act of 2008  </vt:lpstr>
      <vt:lpstr>Americans with Disabilities Act of 1990 and ADA Amendments Act of 2008 (Cont.) </vt:lpstr>
      <vt:lpstr>Ticket to Work and Work Incentives Improvement Act (TWWIIA)</vt:lpstr>
      <vt:lpstr>Public Assistance Programs</vt:lpstr>
      <vt:lpstr>Health Disparities in Quality and Access</vt:lpstr>
      <vt:lpstr>Systems of Support for People With Disabilities</vt:lpstr>
      <vt:lpstr>The Experience of Disability</vt:lpstr>
      <vt:lpstr>Children With Disabilities (CWD)</vt:lpstr>
      <vt:lpstr>Family Research Outcomes</vt:lpstr>
      <vt:lpstr>Knowledgeable Client </vt:lpstr>
      <vt:lpstr>Strategies for the CH Nurse</vt:lpstr>
      <vt:lpstr>Dealing With Ethical Issues</vt:lpstr>
      <vt:lpstr>When the Nurse Has a Disability</vt:lpstr>
      <vt:lpstr>Nurses Can …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   Cholinesterase Inhibitors</dc:title>
  <dc:creator>Janet Czermak</dc:creator>
  <cp:lastModifiedBy>MSSPL-14-ELS-1</cp:lastModifiedBy>
  <cp:revision>342</cp:revision>
  <cp:lastPrinted>2000-11-30T21:12:40Z</cp:lastPrinted>
  <dcterms:created xsi:type="dcterms:W3CDTF">2000-10-10T03:44:32Z</dcterms:created>
  <dcterms:modified xsi:type="dcterms:W3CDTF">2014-08-06T12:38:52Z</dcterms:modified>
</cp:coreProperties>
</file>