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82225-858B-4A86-89DA-3815FF457B8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AB6AF79C-7F87-4D89-BC51-E052A635DC51}">
      <dgm:prSet/>
      <dgm:spPr/>
      <dgm:t>
        <a:bodyPr/>
        <a:lstStyle/>
        <a:p>
          <a:pPr rtl="0"/>
          <a:r>
            <a:rPr lang="en-GB" dirty="0"/>
            <a:t>The name of the public company is:</a:t>
          </a:r>
        </a:p>
      </dgm:t>
    </dgm:pt>
    <dgm:pt modelId="{D5255F51-8D82-4661-92D7-DC232C0DC812}" type="parTrans" cxnId="{A985FE5D-C77C-4ACA-927A-35C6D91F8EC9}">
      <dgm:prSet/>
      <dgm:spPr/>
      <dgm:t>
        <a:bodyPr/>
        <a:lstStyle/>
        <a:p>
          <a:endParaRPr lang="en-GB"/>
        </a:p>
      </dgm:t>
    </dgm:pt>
    <dgm:pt modelId="{425E44FE-C6F1-4F00-ADE6-294226A80446}" type="sibTrans" cxnId="{A985FE5D-C77C-4ACA-927A-35C6D91F8EC9}">
      <dgm:prSet/>
      <dgm:spPr/>
      <dgm:t>
        <a:bodyPr/>
        <a:lstStyle/>
        <a:p>
          <a:endParaRPr lang="en-GB"/>
        </a:p>
      </dgm:t>
    </dgm:pt>
    <dgm:pt modelId="{A9A76EC4-40B7-4981-AF3B-C29D22873A3F}">
      <dgm:prSet/>
      <dgm:spPr/>
      <dgm:t>
        <a:bodyPr/>
        <a:lstStyle/>
        <a:p>
          <a:pPr rtl="0"/>
          <a:r>
            <a:rPr lang="en-GB"/>
            <a:t>Walmart Inc. (WMT)</a:t>
          </a:r>
        </a:p>
      </dgm:t>
    </dgm:pt>
    <dgm:pt modelId="{355C129F-4EFF-493B-9391-05AD85C25E74}" type="parTrans" cxnId="{4B34CE4F-ACEF-4A69-88DE-4116EFBCB809}">
      <dgm:prSet/>
      <dgm:spPr/>
      <dgm:t>
        <a:bodyPr/>
        <a:lstStyle/>
        <a:p>
          <a:endParaRPr lang="en-GB"/>
        </a:p>
      </dgm:t>
    </dgm:pt>
    <dgm:pt modelId="{8B1000B0-C151-4E22-B89A-5D09178E15D0}" type="sibTrans" cxnId="{4B34CE4F-ACEF-4A69-88DE-4116EFBCB809}">
      <dgm:prSet/>
      <dgm:spPr/>
      <dgm:t>
        <a:bodyPr/>
        <a:lstStyle/>
        <a:p>
          <a:endParaRPr lang="en-GB"/>
        </a:p>
      </dgm:t>
    </dgm:pt>
    <dgm:pt modelId="{446C13F9-373E-4396-8500-27D9C2D9A38F}" type="pres">
      <dgm:prSet presAssocID="{82D82225-858B-4A86-89DA-3815FF457B80}" presName="linear" presStyleCnt="0">
        <dgm:presLayoutVars>
          <dgm:animLvl val="lvl"/>
          <dgm:resizeHandles val="exact"/>
        </dgm:presLayoutVars>
      </dgm:prSet>
      <dgm:spPr/>
    </dgm:pt>
    <dgm:pt modelId="{E7B809BF-AF38-488E-BF69-33AC380E9620}" type="pres">
      <dgm:prSet presAssocID="{AB6AF79C-7F87-4D89-BC51-E052A635DC5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BFC4FA-CFE4-4887-A21C-DACA7F4B1356}" type="pres">
      <dgm:prSet presAssocID="{AB6AF79C-7F87-4D89-BC51-E052A635DC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85FE5D-C77C-4ACA-927A-35C6D91F8EC9}" srcId="{82D82225-858B-4A86-89DA-3815FF457B80}" destId="{AB6AF79C-7F87-4D89-BC51-E052A635DC51}" srcOrd="0" destOrd="0" parTransId="{D5255F51-8D82-4661-92D7-DC232C0DC812}" sibTransId="{425E44FE-C6F1-4F00-ADE6-294226A80446}"/>
    <dgm:cxn modelId="{4B34CE4F-ACEF-4A69-88DE-4116EFBCB809}" srcId="{AB6AF79C-7F87-4D89-BC51-E052A635DC51}" destId="{A9A76EC4-40B7-4981-AF3B-C29D22873A3F}" srcOrd="0" destOrd="0" parTransId="{355C129F-4EFF-493B-9391-05AD85C25E74}" sibTransId="{8B1000B0-C151-4E22-B89A-5D09178E15D0}"/>
    <dgm:cxn modelId="{5A71F2A8-7615-4E2A-8285-A3FD5F03DB18}" type="presOf" srcId="{AB6AF79C-7F87-4D89-BC51-E052A635DC51}" destId="{E7B809BF-AF38-488E-BF69-33AC380E9620}" srcOrd="0" destOrd="0" presId="urn:microsoft.com/office/officeart/2005/8/layout/vList2"/>
    <dgm:cxn modelId="{71E037E0-CA4B-4993-9C23-90131DF27596}" type="presOf" srcId="{A9A76EC4-40B7-4981-AF3B-C29D22873A3F}" destId="{45BFC4FA-CFE4-4887-A21C-DACA7F4B1356}" srcOrd="0" destOrd="0" presId="urn:microsoft.com/office/officeart/2005/8/layout/vList2"/>
    <dgm:cxn modelId="{A117A8F0-4CD6-4951-A72D-DFF3CB041370}" type="presOf" srcId="{82D82225-858B-4A86-89DA-3815FF457B80}" destId="{446C13F9-373E-4396-8500-27D9C2D9A38F}" srcOrd="0" destOrd="0" presId="urn:microsoft.com/office/officeart/2005/8/layout/vList2"/>
    <dgm:cxn modelId="{F433F606-781F-4CA1-9666-D03978325850}" type="presParOf" srcId="{446C13F9-373E-4396-8500-27D9C2D9A38F}" destId="{E7B809BF-AF38-488E-BF69-33AC380E9620}" srcOrd="0" destOrd="0" presId="urn:microsoft.com/office/officeart/2005/8/layout/vList2"/>
    <dgm:cxn modelId="{42FE4316-AB9F-4ABA-9E85-DDA227D86F3D}" type="presParOf" srcId="{446C13F9-373E-4396-8500-27D9C2D9A38F}" destId="{45BFC4FA-CFE4-4887-A21C-DACA7F4B13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2BCBF-2EF2-4EDC-B00B-9D3030F321E6}" type="doc">
      <dgm:prSet loTypeId="urn:microsoft.com/office/officeart/2005/8/layout/chevron2" loCatId="process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8827FE9D-16D7-4400-86AD-4804D7B689B0}">
      <dgm:prSet/>
      <dgm:spPr/>
      <dgm:t>
        <a:bodyPr/>
        <a:lstStyle/>
        <a:p>
          <a:pPr rtl="0"/>
          <a:r>
            <a:rPr lang="en-GB"/>
            <a:t>2018</a:t>
          </a:r>
        </a:p>
      </dgm:t>
    </dgm:pt>
    <dgm:pt modelId="{4F5F8126-91F0-4F44-AFC5-C600F1EAB8D7}" type="parTrans" cxnId="{0CBA9B95-919D-4FD4-AF99-7679932867EF}">
      <dgm:prSet/>
      <dgm:spPr/>
      <dgm:t>
        <a:bodyPr/>
        <a:lstStyle/>
        <a:p>
          <a:endParaRPr lang="en-GB"/>
        </a:p>
      </dgm:t>
    </dgm:pt>
    <dgm:pt modelId="{127F15DD-12F8-4D18-AC23-82E0E4C6D0FB}" type="sibTrans" cxnId="{0CBA9B95-919D-4FD4-AF99-7679932867EF}">
      <dgm:prSet/>
      <dgm:spPr/>
      <dgm:t>
        <a:bodyPr/>
        <a:lstStyle/>
        <a:p>
          <a:endParaRPr lang="en-GB"/>
        </a:p>
      </dgm:t>
    </dgm:pt>
    <dgm:pt modelId="{AFBD625A-E85F-489F-8BF8-FFAF9834D9E2}">
      <dgm:prSet/>
      <dgm:spPr/>
      <dgm:t>
        <a:bodyPr/>
        <a:lstStyle/>
        <a:p>
          <a:pPr rtl="0"/>
          <a:r>
            <a:rPr lang="en-GB" dirty="0"/>
            <a:t>$6,756,000</a:t>
          </a:r>
        </a:p>
      </dgm:t>
    </dgm:pt>
    <dgm:pt modelId="{50B38B51-537E-4C43-B8C5-89B90096F596}" type="parTrans" cxnId="{008EC493-E8C5-4219-B135-EE1E4E7602FF}">
      <dgm:prSet/>
      <dgm:spPr/>
      <dgm:t>
        <a:bodyPr/>
        <a:lstStyle/>
        <a:p>
          <a:endParaRPr lang="en-GB"/>
        </a:p>
      </dgm:t>
    </dgm:pt>
    <dgm:pt modelId="{3EF44BFC-C98F-44AD-A5AA-7C3291B5BC8A}" type="sibTrans" cxnId="{008EC493-E8C5-4219-B135-EE1E4E7602FF}">
      <dgm:prSet/>
      <dgm:spPr/>
      <dgm:t>
        <a:bodyPr/>
        <a:lstStyle/>
        <a:p>
          <a:endParaRPr lang="en-GB"/>
        </a:p>
      </dgm:t>
    </dgm:pt>
    <dgm:pt modelId="{156D4B94-BA8A-4545-A7DE-A881B703EFFC}">
      <dgm:prSet/>
      <dgm:spPr/>
      <dgm:t>
        <a:bodyPr/>
        <a:lstStyle/>
        <a:p>
          <a:pPr rtl="0"/>
          <a:r>
            <a:rPr lang="en-GB"/>
            <a:t>2019</a:t>
          </a:r>
        </a:p>
      </dgm:t>
    </dgm:pt>
    <dgm:pt modelId="{1D9C0999-59FC-40C4-AD41-F501D8F11382}" type="parTrans" cxnId="{BC4EC2EC-F819-4571-BB5F-A87DCCC46457}">
      <dgm:prSet/>
      <dgm:spPr/>
      <dgm:t>
        <a:bodyPr/>
        <a:lstStyle/>
        <a:p>
          <a:endParaRPr lang="en-GB"/>
        </a:p>
      </dgm:t>
    </dgm:pt>
    <dgm:pt modelId="{F0B3BFAB-D712-46DC-9204-A97A47A1FA5B}" type="sibTrans" cxnId="{BC4EC2EC-F819-4571-BB5F-A87DCCC46457}">
      <dgm:prSet/>
      <dgm:spPr/>
      <dgm:t>
        <a:bodyPr/>
        <a:lstStyle/>
        <a:p>
          <a:endParaRPr lang="en-GB"/>
        </a:p>
      </dgm:t>
    </dgm:pt>
    <dgm:pt modelId="{E0FED18A-FE86-43EC-9B78-7BD92E264098}">
      <dgm:prSet/>
      <dgm:spPr/>
      <dgm:t>
        <a:bodyPr/>
        <a:lstStyle/>
        <a:p>
          <a:pPr rtl="0"/>
          <a:r>
            <a:rPr lang="en-GB"/>
            <a:t>$7,756,000</a:t>
          </a:r>
        </a:p>
      </dgm:t>
    </dgm:pt>
    <dgm:pt modelId="{83CECBD4-6931-4060-9011-78CA45D95793}" type="parTrans" cxnId="{0CE976C1-2E4A-4CD0-8D66-6B414D18F538}">
      <dgm:prSet/>
      <dgm:spPr/>
      <dgm:t>
        <a:bodyPr/>
        <a:lstStyle/>
        <a:p>
          <a:endParaRPr lang="en-GB"/>
        </a:p>
      </dgm:t>
    </dgm:pt>
    <dgm:pt modelId="{5E93C67E-8195-40E9-A3DA-340AE703654F}" type="sibTrans" cxnId="{0CE976C1-2E4A-4CD0-8D66-6B414D18F538}">
      <dgm:prSet/>
      <dgm:spPr/>
      <dgm:t>
        <a:bodyPr/>
        <a:lstStyle/>
        <a:p>
          <a:endParaRPr lang="en-GB"/>
        </a:p>
      </dgm:t>
    </dgm:pt>
    <dgm:pt modelId="{2757589C-A084-449F-B671-A7A8D1BDF80B}" type="pres">
      <dgm:prSet presAssocID="{A572BCBF-2EF2-4EDC-B00B-9D3030F321E6}" presName="linearFlow" presStyleCnt="0">
        <dgm:presLayoutVars>
          <dgm:dir/>
          <dgm:animLvl val="lvl"/>
          <dgm:resizeHandles val="exact"/>
        </dgm:presLayoutVars>
      </dgm:prSet>
      <dgm:spPr/>
    </dgm:pt>
    <dgm:pt modelId="{A1D5953A-5E95-43C5-B604-32AF3F2095BE}" type="pres">
      <dgm:prSet presAssocID="{8827FE9D-16D7-4400-86AD-4804D7B689B0}" presName="composite" presStyleCnt="0"/>
      <dgm:spPr/>
    </dgm:pt>
    <dgm:pt modelId="{C9A28C95-DE53-4897-A895-30DD1063844D}" type="pres">
      <dgm:prSet presAssocID="{8827FE9D-16D7-4400-86AD-4804D7B689B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6CA6ABC-CF34-4F87-9B8E-E1E8ABAEB4E5}" type="pres">
      <dgm:prSet presAssocID="{8827FE9D-16D7-4400-86AD-4804D7B689B0}" presName="descendantText" presStyleLbl="alignAcc1" presStyleIdx="0" presStyleCnt="2">
        <dgm:presLayoutVars>
          <dgm:bulletEnabled val="1"/>
        </dgm:presLayoutVars>
      </dgm:prSet>
      <dgm:spPr/>
    </dgm:pt>
    <dgm:pt modelId="{340C0251-1FEA-41C5-B1BE-7402D7529876}" type="pres">
      <dgm:prSet presAssocID="{127F15DD-12F8-4D18-AC23-82E0E4C6D0FB}" presName="sp" presStyleCnt="0"/>
      <dgm:spPr/>
    </dgm:pt>
    <dgm:pt modelId="{9BF8E7AF-CE0E-4F7E-AADE-C35ED375D275}" type="pres">
      <dgm:prSet presAssocID="{156D4B94-BA8A-4545-A7DE-A881B703EFFC}" presName="composite" presStyleCnt="0"/>
      <dgm:spPr/>
    </dgm:pt>
    <dgm:pt modelId="{ABA3A261-818F-436B-B4DE-E09AEF8BF382}" type="pres">
      <dgm:prSet presAssocID="{156D4B94-BA8A-4545-A7DE-A881B703EFF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14A0293-F08D-4CC2-8772-91532F27921C}" type="pres">
      <dgm:prSet presAssocID="{156D4B94-BA8A-4545-A7DE-A881B703EFF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ECE9004-E0ED-4981-B950-1E8950C4495F}" type="presOf" srcId="{A572BCBF-2EF2-4EDC-B00B-9D3030F321E6}" destId="{2757589C-A084-449F-B671-A7A8D1BDF80B}" srcOrd="0" destOrd="0" presId="urn:microsoft.com/office/officeart/2005/8/layout/chevron2"/>
    <dgm:cxn modelId="{F1B77533-10C4-4F03-8BA9-98A1C0942BB1}" type="presOf" srcId="{E0FED18A-FE86-43EC-9B78-7BD92E264098}" destId="{714A0293-F08D-4CC2-8772-91532F27921C}" srcOrd="0" destOrd="0" presId="urn:microsoft.com/office/officeart/2005/8/layout/chevron2"/>
    <dgm:cxn modelId="{AEFFE43C-935C-4F39-BFBD-2AEC3460278C}" type="presOf" srcId="{156D4B94-BA8A-4545-A7DE-A881B703EFFC}" destId="{ABA3A261-818F-436B-B4DE-E09AEF8BF382}" srcOrd="0" destOrd="0" presId="urn:microsoft.com/office/officeart/2005/8/layout/chevron2"/>
    <dgm:cxn modelId="{008EC493-E8C5-4219-B135-EE1E4E7602FF}" srcId="{8827FE9D-16D7-4400-86AD-4804D7B689B0}" destId="{AFBD625A-E85F-489F-8BF8-FFAF9834D9E2}" srcOrd="0" destOrd="0" parTransId="{50B38B51-537E-4C43-B8C5-89B90096F596}" sibTransId="{3EF44BFC-C98F-44AD-A5AA-7C3291B5BC8A}"/>
    <dgm:cxn modelId="{0CBA9B95-919D-4FD4-AF99-7679932867EF}" srcId="{A572BCBF-2EF2-4EDC-B00B-9D3030F321E6}" destId="{8827FE9D-16D7-4400-86AD-4804D7B689B0}" srcOrd="0" destOrd="0" parTransId="{4F5F8126-91F0-4F44-AFC5-C600F1EAB8D7}" sibTransId="{127F15DD-12F8-4D18-AC23-82E0E4C6D0FB}"/>
    <dgm:cxn modelId="{0CE976C1-2E4A-4CD0-8D66-6B414D18F538}" srcId="{156D4B94-BA8A-4545-A7DE-A881B703EFFC}" destId="{E0FED18A-FE86-43EC-9B78-7BD92E264098}" srcOrd="0" destOrd="0" parTransId="{83CECBD4-6931-4060-9011-78CA45D95793}" sibTransId="{5E93C67E-8195-40E9-A3DA-340AE703654F}"/>
    <dgm:cxn modelId="{88B5A7EA-B304-47BE-8310-1FCB9A9AE46D}" type="presOf" srcId="{AFBD625A-E85F-489F-8BF8-FFAF9834D9E2}" destId="{B6CA6ABC-CF34-4F87-9B8E-E1E8ABAEB4E5}" srcOrd="0" destOrd="0" presId="urn:microsoft.com/office/officeart/2005/8/layout/chevron2"/>
    <dgm:cxn modelId="{BC4EC2EC-F819-4571-BB5F-A87DCCC46457}" srcId="{A572BCBF-2EF2-4EDC-B00B-9D3030F321E6}" destId="{156D4B94-BA8A-4545-A7DE-A881B703EFFC}" srcOrd="1" destOrd="0" parTransId="{1D9C0999-59FC-40C4-AD41-F501D8F11382}" sibTransId="{F0B3BFAB-D712-46DC-9204-A97A47A1FA5B}"/>
    <dgm:cxn modelId="{044165ED-2A8A-41B0-8D99-AFA75211E98F}" type="presOf" srcId="{8827FE9D-16D7-4400-86AD-4804D7B689B0}" destId="{C9A28C95-DE53-4897-A895-30DD1063844D}" srcOrd="0" destOrd="0" presId="urn:microsoft.com/office/officeart/2005/8/layout/chevron2"/>
    <dgm:cxn modelId="{8D60E305-1859-4117-A709-E8837CFA2965}" type="presParOf" srcId="{2757589C-A084-449F-B671-A7A8D1BDF80B}" destId="{A1D5953A-5E95-43C5-B604-32AF3F2095BE}" srcOrd="0" destOrd="0" presId="urn:microsoft.com/office/officeart/2005/8/layout/chevron2"/>
    <dgm:cxn modelId="{2F394ABE-FAE9-4012-8785-8F735F634BE7}" type="presParOf" srcId="{A1D5953A-5E95-43C5-B604-32AF3F2095BE}" destId="{C9A28C95-DE53-4897-A895-30DD1063844D}" srcOrd="0" destOrd="0" presId="urn:microsoft.com/office/officeart/2005/8/layout/chevron2"/>
    <dgm:cxn modelId="{9921DF0E-2903-405B-883B-84149E651D2F}" type="presParOf" srcId="{A1D5953A-5E95-43C5-B604-32AF3F2095BE}" destId="{B6CA6ABC-CF34-4F87-9B8E-E1E8ABAEB4E5}" srcOrd="1" destOrd="0" presId="urn:microsoft.com/office/officeart/2005/8/layout/chevron2"/>
    <dgm:cxn modelId="{B673C8BD-66BE-4630-AFAA-BA5A97A7B63D}" type="presParOf" srcId="{2757589C-A084-449F-B671-A7A8D1BDF80B}" destId="{340C0251-1FEA-41C5-B1BE-7402D7529876}" srcOrd="1" destOrd="0" presId="urn:microsoft.com/office/officeart/2005/8/layout/chevron2"/>
    <dgm:cxn modelId="{969868E8-117C-4851-8C47-73F735189991}" type="presParOf" srcId="{2757589C-A084-449F-B671-A7A8D1BDF80B}" destId="{9BF8E7AF-CE0E-4F7E-AADE-C35ED375D275}" srcOrd="2" destOrd="0" presId="urn:microsoft.com/office/officeart/2005/8/layout/chevron2"/>
    <dgm:cxn modelId="{F28E2023-CBE4-4C5F-A8DD-33E0194BE9FE}" type="presParOf" srcId="{9BF8E7AF-CE0E-4F7E-AADE-C35ED375D275}" destId="{ABA3A261-818F-436B-B4DE-E09AEF8BF382}" srcOrd="0" destOrd="0" presId="urn:microsoft.com/office/officeart/2005/8/layout/chevron2"/>
    <dgm:cxn modelId="{F0B338B5-893F-47DA-A033-D9C80898DCC2}" type="presParOf" srcId="{9BF8E7AF-CE0E-4F7E-AADE-C35ED375D275}" destId="{714A0293-F08D-4CC2-8772-91532F2792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F41A3-9BCD-4F55-A308-CB5D6A83A369}" type="doc">
      <dgm:prSet loTypeId="urn:microsoft.com/office/officeart/2005/8/layout/chevron2" loCatId="process" qsTypeId="urn:microsoft.com/office/officeart/2005/8/quickstyle/3d7" qsCatId="3D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98129A48-7B79-4C23-ADCC-84030405E7E7}">
      <dgm:prSet/>
      <dgm:spPr/>
      <dgm:t>
        <a:bodyPr/>
        <a:lstStyle/>
        <a:p>
          <a:pPr rtl="0"/>
          <a:r>
            <a:rPr lang="en-GB"/>
            <a:t>2018:</a:t>
          </a:r>
        </a:p>
      </dgm:t>
    </dgm:pt>
    <dgm:pt modelId="{B5E9DB7F-013B-4286-AD2E-6C5E4451ADE4}" type="parTrans" cxnId="{F934900A-BD26-4D32-B417-3A80B2954DCB}">
      <dgm:prSet/>
      <dgm:spPr/>
      <dgm:t>
        <a:bodyPr/>
        <a:lstStyle/>
        <a:p>
          <a:endParaRPr lang="en-GB"/>
        </a:p>
      </dgm:t>
    </dgm:pt>
    <dgm:pt modelId="{12A3F363-812D-4B09-9183-C62C5F9D78DA}" type="sibTrans" cxnId="{F934900A-BD26-4D32-B417-3A80B2954DCB}">
      <dgm:prSet/>
      <dgm:spPr/>
      <dgm:t>
        <a:bodyPr/>
        <a:lstStyle/>
        <a:p>
          <a:endParaRPr lang="en-GB"/>
        </a:p>
      </dgm:t>
    </dgm:pt>
    <dgm:pt modelId="{DABCBDFC-C0A7-4DF8-8401-991475DC2CD3}">
      <dgm:prSet/>
      <dgm:spPr/>
      <dgm:t>
        <a:bodyPr/>
        <a:lstStyle/>
        <a:p>
          <a:pPr rtl="0"/>
          <a:r>
            <a:rPr lang="en-GB" dirty="0"/>
            <a:t>5,614,000</a:t>
          </a:r>
        </a:p>
      </dgm:t>
    </dgm:pt>
    <dgm:pt modelId="{D93C6ACA-C077-43D1-92A9-54657F19E90B}" type="parTrans" cxnId="{9BBCFBA5-6FD3-4089-BFC7-48A4394B2076}">
      <dgm:prSet/>
      <dgm:spPr/>
      <dgm:t>
        <a:bodyPr/>
        <a:lstStyle/>
        <a:p>
          <a:endParaRPr lang="en-GB"/>
        </a:p>
      </dgm:t>
    </dgm:pt>
    <dgm:pt modelId="{B1FB5F14-32DF-490B-8C71-0C7FA7010A9A}" type="sibTrans" cxnId="{9BBCFBA5-6FD3-4089-BFC7-48A4394B2076}">
      <dgm:prSet/>
      <dgm:spPr/>
      <dgm:t>
        <a:bodyPr/>
        <a:lstStyle/>
        <a:p>
          <a:endParaRPr lang="en-GB"/>
        </a:p>
      </dgm:t>
    </dgm:pt>
    <dgm:pt modelId="{E98EFD91-4D37-4504-89F7-1FBC3865A30A}">
      <dgm:prSet/>
      <dgm:spPr/>
      <dgm:t>
        <a:bodyPr/>
        <a:lstStyle/>
        <a:p>
          <a:pPr rtl="0"/>
          <a:r>
            <a:rPr lang="en-GB"/>
            <a:t>2019:</a:t>
          </a:r>
        </a:p>
      </dgm:t>
    </dgm:pt>
    <dgm:pt modelId="{C0B7BC85-7805-4B6F-A10C-7C0E40C5E289}" type="parTrans" cxnId="{DEA6AEA1-BD47-4CE5-9039-E43DEA83E8C6}">
      <dgm:prSet/>
      <dgm:spPr/>
      <dgm:t>
        <a:bodyPr/>
        <a:lstStyle/>
        <a:p>
          <a:endParaRPr lang="en-GB"/>
        </a:p>
      </dgm:t>
    </dgm:pt>
    <dgm:pt modelId="{217AD0E1-5BCF-4B3F-98A8-0CABAE9BC962}" type="sibTrans" cxnId="{DEA6AEA1-BD47-4CE5-9039-E43DEA83E8C6}">
      <dgm:prSet/>
      <dgm:spPr/>
      <dgm:t>
        <a:bodyPr/>
        <a:lstStyle/>
        <a:p>
          <a:endParaRPr lang="en-GB"/>
        </a:p>
      </dgm:t>
    </dgm:pt>
    <dgm:pt modelId="{5A71E8F5-E938-40F6-878F-8D2CD6A68236}">
      <dgm:prSet/>
      <dgm:spPr/>
      <dgm:t>
        <a:bodyPr/>
        <a:lstStyle/>
        <a:p>
          <a:pPr rtl="0"/>
          <a:r>
            <a:rPr lang="en-GB" dirty="0"/>
            <a:t>6,283,000</a:t>
          </a:r>
        </a:p>
      </dgm:t>
    </dgm:pt>
    <dgm:pt modelId="{9F709E27-EAB4-44AB-9B88-1E2EE04F34F5}" type="parTrans" cxnId="{3D6A1485-9ABC-47E2-A93A-D8D7DF0BBB09}">
      <dgm:prSet/>
      <dgm:spPr/>
      <dgm:t>
        <a:bodyPr/>
        <a:lstStyle/>
        <a:p>
          <a:endParaRPr lang="en-GB"/>
        </a:p>
      </dgm:t>
    </dgm:pt>
    <dgm:pt modelId="{F1BF04C1-31E5-4C9F-B3A6-EECB9151579F}" type="sibTrans" cxnId="{3D6A1485-9ABC-47E2-A93A-D8D7DF0BBB09}">
      <dgm:prSet/>
      <dgm:spPr/>
      <dgm:t>
        <a:bodyPr/>
        <a:lstStyle/>
        <a:p>
          <a:endParaRPr lang="en-GB"/>
        </a:p>
      </dgm:t>
    </dgm:pt>
    <dgm:pt modelId="{147B8AC8-E1C4-48C2-A69F-CA353F7B4859}" type="pres">
      <dgm:prSet presAssocID="{750F41A3-9BCD-4F55-A308-CB5D6A83A369}" presName="linearFlow" presStyleCnt="0">
        <dgm:presLayoutVars>
          <dgm:dir/>
          <dgm:animLvl val="lvl"/>
          <dgm:resizeHandles val="exact"/>
        </dgm:presLayoutVars>
      </dgm:prSet>
      <dgm:spPr/>
    </dgm:pt>
    <dgm:pt modelId="{B0965AC6-923A-4D84-AD2A-6BEB43B72F1C}" type="pres">
      <dgm:prSet presAssocID="{98129A48-7B79-4C23-ADCC-84030405E7E7}" presName="composite" presStyleCnt="0"/>
      <dgm:spPr/>
    </dgm:pt>
    <dgm:pt modelId="{6A0F3A80-983A-4C93-98CF-8039642C3223}" type="pres">
      <dgm:prSet presAssocID="{98129A48-7B79-4C23-ADCC-84030405E7E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DDE206A-71F2-47D0-AF93-44019C7A1BA4}" type="pres">
      <dgm:prSet presAssocID="{98129A48-7B79-4C23-ADCC-84030405E7E7}" presName="descendantText" presStyleLbl="alignAcc1" presStyleIdx="0" presStyleCnt="2">
        <dgm:presLayoutVars>
          <dgm:bulletEnabled val="1"/>
        </dgm:presLayoutVars>
      </dgm:prSet>
      <dgm:spPr/>
    </dgm:pt>
    <dgm:pt modelId="{A890DBBB-F197-4847-B41A-60A428601B86}" type="pres">
      <dgm:prSet presAssocID="{12A3F363-812D-4B09-9183-C62C5F9D78DA}" presName="sp" presStyleCnt="0"/>
      <dgm:spPr/>
    </dgm:pt>
    <dgm:pt modelId="{9394A101-D2CE-4210-9D35-C601268D862F}" type="pres">
      <dgm:prSet presAssocID="{E98EFD91-4D37-4504-89F7-1FBC3865A30A}" presName="composite" presStyleCnt="0"/>
      <dgm:spPr/>
    </dgm:pt>
    <dgm:pt modelId="{85BE7705-5834-41FB-A835-065CF1A27658}" type="pres">
      <dgm:prSet presAssocID="{E98EFD91-4D37-4504-89F7-1FBC3865A30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5A4FF3C-96F3-40FC-99B7-FC6C1A5A54A6}" type="pres">
      <dgm:prSet presAssocID="{E98EFD91-4D37-4504-89F7-1FBC3865A30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934900A-BD26-4D32-B417-3A80B2954DCB}" srcId="{750F41A3-9BCD-4F55-A308-CB5D6A83A369}" destId="{98129A48-7B79-4C23-ADCC-84030405E7E7}" srcOrd="0" destOrd="0" parTransId="{B5E9DB7F-013B-4286-AD2E-6C5E4451ADE4}" sibTransId="{12A3F363-812D-4B09-9183-C62C5F9D78DA}"/>
    <dgm:cxn modelId="{CC4FAC21-6C33-4DE8-96DF-8D313E4D11E6}" type="presOf" srcId="{DABCBDFC-C0A7-4DF8-8401-991475DC2CD3}" destId="{9DDE206A-71F2-47D0-AF93-44019C7A1BA4}" srcOrd="0" destOrd="0" presId="urn:microsoft.com/office/officeart/2005/8/layout/chevron2"/>
    <dgm:cxn modelId="{3D6A1485-9ABC-47E2-A93A-D8D7DF0BBB09}" srcId="{E98EFD91-4D37-4504-89F7-1FBC3865A30A}" destId="{5A71E8F5-E938-40F6-878F-8D2CD6A68236}" srcOrd="0" destOrd="0" parTransId="{9F709E27-EAB4-44AB-9B88-1E2EE04F34F5}" sibTransId="{F1BF04C1-31E5-4C9F-B3A6-EECB9151579F}"/>
    <dgm:cxn modelId="{DEA6AEA1-BD47-4CE5-9039-E43DEA83E8C6}" srcId="{750F41A3-9BCD-4F55-A308-CB5D6A83A369}" destId="{E98EFD91-4D37-4504-89F7-1FBC3865A30A}" srcOrd="1" destOrd="0" parTransId="{C0B7BC85-7805-4B6F-A10C-7C0E40C5E289}" sibTransId="{217AD0E1-5BCF-4B3F-98A8-0CABAE9BC962}"/>
    <dgm:cxn modelId="{9BBCFBA5-6FD3-4089-BFC7-48A4394B2076}" srcId="{98129A48-7B79-4C23-ADCC-84030405E7E7}" destId="{DABCBDFC-C0A7-4DF8-8401-991475DC2CD3}" srcOrd="0" destOrd="0" parTransId="{D93C6ACA-C077-43D1-92A9-54657F19E90B}" sibTransId="{B1FB5F14-32DF-490B-8C71-0C7FA7010A9A}"/>
    <dgm:cxn modelId="{5D0C45AE-2D20-4747-9865-D9F1D2C991AE}" type="presOf" srcId="{E98EFD91-4D37-4504-89F7-1FBC3865A30A}" destId="{85BE7705-5834-41FB-A835-065CF1A27658}" srcOrd="0" destOrd="0" presId="urn:microsoft.com/office/officeart/2005/8/layout/chevron2"/>
    <dgm:cxn modelId="{AE4A5DC7-9D4E-4C83-8A87-CDF936E852E5}" type="presOf" srcId="{750F41A3-9BCD-4F55-A308-CB5D6A83A369}" destId="{147B8AC8-E1C4-48C2-A69F-CA353F7B4859}" srcOrd="0" destOrd="0" presId="urn:microsoft.com/office/officeart/2005/8/layout/chevron2"/>
    <dgm:cxn modelId="{A06416F2-8AD9-4109-9DD4-5AF6756C8796}" type="presOf" srcId="{5A71E8F5-E938-40F6-878F-8D2CD6A68236}" destId="{B5A4FF3C-96F3-40FC-99B7-FC6C1A5A54A6}" srcOrd="0" destOrd="0" presId="urn:microsoft.com/office/officeart/2005/8/layout/chevron2"/>
    <dgm:cxn modelId="{1F78B2FF-27B1-4C57-9630-1C6EF3F06E59}" type="presOf" srcId="{98129A48-7B79-4C23-ADCC-84030405E7E7}" destId="{6A0F3A80-983A-4C93-98CF-8039642C3223}" srcOrd="0" destOrd="0" presId="urn:microsoft.com/office/officeart/2005/8/layout/chevron2"/>
    <dgm:cxn modelId="{6D5A0B32-9291-453E-9813-6E7B6622E558}" type="presParOf" srcId="{147B8AC8-E1C4-48C2-A69F-CA353F7B4859}" destId="{B0965AC6-923A-4D84-AD2A-6BEB43B72F1C}" srcOrd="0" destOrd="0" presId="urn:microsoft.com/office/officeart/2005/8/layout/chevron2"/>
    <dgm:cxn modelId="{D736C2F8-D33D-46A3-A7C4-2B855DB6012C}" type="presParOf" srcId="{B0965AC6-923A-4D84-AD2A-6BEB43B72F1C}" destId="{6A0F3A80-983A-4C93-98CF-8039642C3223}" srcOrd="0" destOrd="0" presId="urn:microsoft.com/office/officeart/2005/8/layout/chevron2"/>
    <dgm:cxn modelId="{60D5B11C-C8CB-4CD8-A520-33260BDF6F51}" type="presParOf" srcId="{B0965AC6-923A-4D84-AD2A-6BEB43B72F1C}" destId="{9DDE206A-71F2-47D0-AF93-44019C7A1BA4}" srcOrd="1" destOrd="0" presId="urn:microsoft.com/office/officeart/2005/8/layout/chevron2"/>
    <dgm:cxn modelId="{E613732A-4A3C-403C-875B-27E7119178A4}" type="presParOf" srcId="{147B8AC8-E1C4-48C2-A69F-CA353F7B4859}" destId="{A890DBBB-F197-4847-B41A-60A428601B86}" srcOrd="1" destOrd="0" presId="urn:microsoft.com/office/officeart/2005/8/layout/chevron2"/>
    <dgm:cxn modelId="{13CC3714-B865-4678-9A35-97D624D29AC2}" type="presParOf" srcId="{147B8AC8-E1C4-48C2-A69F-CA353F7B4859}" destId="{9394A101-D2CE-4210-9D35-C601268D862F}" srcOrd="2" destOrd="0" presId="urn:microsoft.com/office/officeart/2005/8/layout/chevron2"/>
    <dgm:cxn modelId="{DF0C8704-420C-4392-8059-63AFEA5CC0DD}" type="presParOf" srcId="{9394A101-D2CE-4210-9D35-C601268D862F}" destId="{85BE7705-5834-41FB-A835-065CF1A27658}" srcOrd="0" destOrd="0" presId="urn:microsoft.com/office/officeart/2005/8/layout/chevron2"/>
    <dgm:cxn modelId="{3A3D8604-0B25-4090-B8A4-1E3CDAE0B9D3}" type="presParOf" srcId="{9394A101-D2CE-4210-9D35-C601268D862F}" destId="{B5A4FF3C-96F3-40FC-99B7-FC6C1A5A54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DA408-5D03-46CE-9BFE-78AFB33B6581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17768CD6-D563-426F-B0BB-FA024287E657}">
      <dgm:prSet/>
      <dgm:spPr/>
      <dgm:t>
        <a:bodyPr/>
        <a:lstStyle/>
        <a:p>
          <a:pPr rtl="0"/>
          <a:r>
            <a:rPr lang="en-GB"/>
            <a:t>2018:</a:t>
          </a:r>
        </a:p>
      </dgm:t>
    </dgm:pt>
    <dgm:pt modelId="{273C52F8-9C72-40A4-BF44-659581CA3DC2}" type="parTrans" cxnId="{261EE8B0-CD06-408C-B200-5AEFFC026A70}">
      <dgm:prSet/>
      <dgm:spPr/>
      <dgm:t>
        <a:bodyPr/>
        <a:lstStyle/>
        <a:p>
          <a:endParaRPr lang="en-GB"/>
        </a:p>
      </dgm:t>
    </dgm:pt>
    <dgm:pt modelId="{44CFA3BB-C07F-4E75-BA62-56489C1D0619}" type="sibTrans" cxnId="{261EE8B0-CD06-408C-B200-5AEFFC026A70}">
      <dgm:prSet/>
      <dgm:spPr/>
      <dgm:t>
        <a:bodyPr/>
        <a:lstStyle/>
        <a:p>
          <a:endParaRPr lang="en-GB"/>
        </a:p>
      </dgm:t>
    </dgm:pt>
    <dgm:pt modelId="{8A8591BC-4AB6-4049-93C5-1B9799B24A8E}">
      <dgm:prSet/>
      <dgm:spPr/>
      <dgm:t>
        <a:bodyPr/>
        <a:lstStyle/>
        <a:p>
          <a:pPr rtl="0"/>
          <a:r>
            <a:rPr lang="en-GB" dirty="0"/>
            <a:t>43,783,000</a:t>
          </a:r>
        </a:p>
      </dgm:t>
    </dgm:pt>
    <dgm:pt modelId="{E6FBECFD-F534-43EB-A219-F0D5D2FF4164}" type="parTrans" cxnId="{34AA9B19-D1AA-426F-B9BD-9F2D10B41A0D}">
      <dgm:prSet/>
      <dgm:spPr/>
      <dgm:t>
        <a:bodyPr/>
        <a:lstStyle/>
        <a:p>
          <a:endParaRPr lang="en-GB"/>
        </a:p>
      </dgm:t>
    </dgm:pt>
    <dgm:pt modelId="{428F2E28-EA85-48FE-852C-D629049DBF54}" type="sibTrans" cxnId="{34AA9B19-D1AA-426F-B9BD-9F2D10B41A0D}">
      <dgm:prSet/>
      <dgm:spPr/>
      <dgm:t>
        <a:bodyPr/>
        <a:lstStyle/>
        <a:p>
          <a:endParaRPr lang="en-GB"/>
        </a:p>
      </dgm:t>
    </dgm:pt>
    <dgm:pt modelId="{29E63767-F171-4A3D-ACFF-2DCA3DB6E048}">
      <dgm:prSet/>
      <dgm:spPr/>
      <dgm:t>
        <a:bodyPr/>
        <a:lstStyle/>
        <a:p>
          <a:pPr rtl="0"/>
          <a:r>
            <a:rPr lang="en-GB"/>
            <a:t>2019</a:t>
          </a:r>
        </a:p>
      </dgm:t>
    </dgm:pt>
    <dgm:pt modelId="{54B1840F-571B-4B10-8C93-8B3756302A53}" type="parTrans" cxnId="{6A623115-4B48-4C56-9C81-83EB34187307}">
      <dgm:prSet/>
      <dgm:spPr/>
      <dgm:t>
        <a:bodyPr/>
        <a:lstStyle/>
        <a:p>
          <a:endParaRPr lang="en-GB"/>
        </a:p>
      </dgm:t>
    </dgm:pt>
    <dgm:pt modelId="{68887BEE-3EFE-45B1-83A9-85F89D601676}" type="sibTrans" cxnId="{6A623115-4B48-4C56-9C81-83EB34187307}">
      <dgm:prSet/>
      <dgm:spPr/>
      <dgm:t>
        <a:bodyPr/>
        <a:lstStyle/>
        <a:p>
          <a:endParaRPr lang="en-GB"/>
        </a:p>
      </dgm:t>
    </dgm:pt>
    <dgm:pt modelId="{AA6C7254-DDF5-4C5E-A943-9DE9CDF9C6EB}">
      <dgm:prSet/>
      <dgm:spPr/>
      <dgm:t>
        <a:bodyPr/>
        <a:lstStyle/>
        <a:p>
          <a:pPr rtl="0"/>
          <a:r>
            <a:rPr lang="en-GB" dirty="0"/>
            <a:t>44,269,000</a:t>
          </a:r>
        </a:p>
      </dgm:t>
    </dgm:pt>
    <dgm:pt modelId="{65D435FC-D440-4B31-BE0D-805C9E68220F}" type="parTrans" cxnId="{BF0AA4C3-EE3D-4DFC-BF42-7A3E4E7019CF}">
      <dgm:prSet/>
      <dgm:spPr/>
      <dgm:t>
        <a:bodyPr/>
        <a:lstStyle/>
        <a:p>
          <a:endParaRPr lang="en-GB"/>
        </a:p>
      </dgm:t>
    </dgm:pt>
    <dgm:pt modelId="{675BEB10-486C-44EC-8C09-A067DEB361B8}" type="sibTrans" cxnId="{BF0AA4C3-EE3D-4DFC-BF42-7A3E4E7019CF}">
      <dgm:prSet/>
      <dgm:spPr/>
      <dgm:t>
        <a:bodyPr/>
        <a:lstStyle/>
        <a:p>
          <a:endParaRPr lang="en-GB"/>
        </a:p>
      </dgm:t>
    </dgm:pt>
    <dgm:pt modelId="{1100AEF6-9BBF-4440-B57C-3A35AE291E36}" type="pres">
      <dgm:prSet presAssocID="{EDBDA408-5D03-46CE-9BFE-78AFB33B6581}" presName="linearFlow" presStyleCnt="0">
        <dgm:presLayoutVars>
          <dgm:dir/>
          <dgm:animLvl val="lvl"/>
          <dgm:resizeHandles val="exact"/>
        </dgm:presLayoutVars>
      </dgm:prSet>
      <dgm:spPr/>
    </dgm:pt>
    <dgm:pt modelId="{3E2DF827-C406-47E0-8ECA-0ED8A17B329D}" type="pres">
      <dgm:prSet presAssocID="{17768CD6-D563-426F-B0BB-FA024287E657}" presName="composite" presStyleCnt="0"/>
      <dgm:spPr/>
    </dgm:pt>
    <dgm:pt modelId="{5177523E-F12A-4605-AB7B-AAFAF69AF316}" type="pres">
      <dgm:prSet presAssocID="{17768CD6-D563-426F-B0BB-FA024287E65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CA78F73-5840-4D12-A3BE-5C537B6B9A00}" type="pres">
      <dgm:prSet presAssocID="{17768CD6-D563-426F-B0BB-FA024287E657}" presName="descendantText" presStyleLbl="alignAcc1" presStyleIdx="0" presStyleCnt="2">
        <dgm:presLayoutVars>
          <dgm:bulletEnabled val="1"/>
        </dgm:presLayoutVars>
      </dgm:prSet>
      <dgm:spPr/>
    </dgm:pt>
    <dgm:pt modelId="{3831FD8E-9A1D-4414-B9F3-82137E47A7C4}" type="pres">
      <dgm:prSet presAssocID="{44CFA3BB-C07F-4E75-BA62-56489C1D0619}" presName="sp" presStyleCnt="0"/>
      <dgm:spPr/>
    </dgm:pt>
    <dgm:pt modelId="{652D55C8-A9B1-44D0-828B-1981C6D71D5A}" type="pres">
      <dgm:prSet presAssocID="{29E63767-F171-4A3D-ACFF-2DCA3DB6E048}" presName="composite" presStyleCnt="0"/>
      <dgm:spPr/>
    </dgm:pt>
    <dgm:pt modelId="{17D71A20-A127-45E5-8A12-6B60859A36E0}" type="pres">
      <dgm:prSet presAssocID="{29E63767-F171-4A3D-ACFF-2DCA3DB6E04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73A1476-E396-45F9-A286-433FFE14D5D4}" type="pres">
      <dgm:prSet presAssocID="{29E63767-F171-4A3D-ACFF-2DCA3DB6E04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6A623115-4B48-4C56-9C81-83EB34187307}" srcId="{EDBDA408-5D03-46CE-9BFE-78AFB33B6581}" destId="{29E63767-F171-4A3D-ACFF-2DCA3DB6E048}" srcOrd="1" destOrd="0" parTransId="{54B1840F-571B-4B10-8C93-8B3756302A53}" sibTransId="{68887BEE-3EFE-45B1-83A9-85F89D601676}"/>
    <dgm:cxn modelId="{34AA9B19-D1AA-426F-B9BD-9F2D10B41A0D}" srcId="{17768CD6-D563-426F-B0BB-FA024287E657}" destId="{8A8591BC-4AB6-4049-93C5-1B9799B24A8E}" srcOrd="0" destOrd="0" parTransId="{E6FBECFD-F534-43EB-A219-F0D5D2FF4164}" sibTransId="{428F2E28-EA85-48FE-852C-D629049DBF54}"/>
    <dgm:cxn modelId="{95C92B48-5417-4325-B1C7-44D9927B45E4}" type="presOf" srcId="{EDBDA408-5D03-46CE-9BFE-78AFB33B6581}" destId="{1100AEF6-9BBF-4440-B57C-3A35AE291E36}" srcOrd="0" destOrd="0" presId="urn:microsoft.com/office/officeart/2005/8/layout/chevron2"/>
    <dgm:cxn modelId="{54206753-496F-484B-BE75-A9A76DB53687}" type="presOf" srcId="{17768CD6-D563-426F-B0BB-FA024287E657}" destId="{5177523E-F12A-4605-AB7B-AAFAF69AF316}" srcOrd="0" destOrd="0" presId="urn:microsoft.com/office/officeart/2005/8/layout/chevron2"/>
    <dgm:cxn modelId="{261EE8B0-CD06-408C-B200-5AEFFC026A70}" srcId="{EDBDA408-5D03-46CE-9BFE-78AFB33B6581}" destId="{17768CD6-D563-426F-B0BB-FA024287E657}" srcOrd="0" destOrd="0" parTransId="{273C52F8-9C72-40A4-BF44-659581CA3DC2}" sibTransId="{44CFA3BB-C07F-4E75-BA62-56489C1D0619}"/>
    <dgm:cxn modelId="{BF0AA4C3-EE3D-4DFC-BF42-7A3E4E7019CF}" srcId="{29E63767-F171-4A3D-ACFF-2DCA3DB6E048}" destId="{AA6C7254-DDF5-4C5E-A943-9DE9CDF9C6EB}" srcOrd="0" destOrd="0" parTransId="{65D435FC-D440-4B31-BE0D-805C9E68220F}" sibTransId="{675BEB10-486C-44EC-8C09-A067DEB361B8}"/>
    <dgm:cxn modelId="{12ADABDF-F9A5-45B1-B765-1D61B7A5B439}" type="presOf" srcId="{8A8591BC-4AB6-4049-93C5-1B9799B24A8E}" destId="{4CA78F73-5840-4D12-A3BE-5C537B6B9A00}" srcOrd="0" destOrd="0" presId="urn:microsoft.com/office/officeart/2005/8/layout/chevron2"/>
    <dgm:cxn modelId="{761FD9F3-DFE8-4D82-947E-3D8460247FA8}" type="presOf" srcId="{AA6C7254-DDF5-4C5E-A943-9DE9CDF9C6EB}" destId="{873A1476-E396-45F9-A286-433FFE14D5D4}" srcOrd="0" destOrd="0" presId="urn:microsoft.com/office/officeart/2005/8/layout/chevron2"/>
    <dgm:cxn modelId="{B0EFE1FC-B739-49DA-89C8-83094957B23E}" type="presOf" srcId="{29E63767-F171-4A3D-ACFF-2DCA3DB6E048}" destId="{17D71A20-A127-45E5-8A12-6B60859A36E0}" srcOrd="0" destOrd="0" presId="urn:microsoft.com/office/officeart/2005/8/layout/chevron2"/>
    <dgm:cxn modelId="{9E4F2944-08A6-49FD-B6D2-9EAFBB09F871}" type="presParOf" srcId="{1100AEF6-9BBF-4440-B57C-3A35AE291E36}" destId="{3E2DF827-C406-47E0-8ECA-0ED8A17B329D}" srcOrd="0" destOrd="0" presId="urn:microsoft.com/office/officeart/2005/8/layout/chevron2"/>
    <dgm:cxn modelId="{C486EAA7-A4CF-4F6D-B1A9-DE031BC68CEE}" type="presParOf" srcId="{3E2DF827-C406-47E0-8ECA-0ED8A17B329D}" destId="{5177523E-F12A-4605-AB7B-AAFAF69AF316}" srcOrd="0" destOrd="0" presId="urn:microsoft.com/office/officeart/2005/8/layout/chevron2"/>
    <dgm:cxn modelId="{80C2F25F-F5A5-4B88-A35F-C0F8AC7CB33B}" type="presParOf" srcId="{3E2DF827-C406-47E0-8ECA-0ED8A17B329D}" destId="{4CA78F73-5840-4D12-A3BE-5C537B6B9A00}" srcOrd="1" destOrd="0" presId="urn:microsoft.com/office/officeart/2005/8/layout/chevron2"/>
    <dgm:cxn modelId="{B3C4AD4C-DC5A-4B14-83EE-636F92555C29}" type="presParOf" srcId="{1100AEF6-9BBF-4440-B57C-3A35AE291E36}" destId="{3831FD8E-9A1D-4414-B9F3-82137E47A7C4}" srcOrd="1" destOrd="0" presId="urn:microsoft.com/office/officeart/2005/8/layout/chevron2"/>
    <dgm:cxn modelId="{B7179345-6306-48BB-9030-EAC72CA8F173}" type="presParOf" srcId="{1100AEF6-9BBF-4440-B57C-3A35AE291E36}" destId="{652D55C8-A9B1-44D0-828B-1981C6D71D5A}" srcOrd="2" destOrd="0" presId="urn:microsoft.com/office/officeart/2005/8/layout/chevron2"/>
    <dgm:cxn modelId="{E0C26AAA-03AC-4803-A699-4379DEACECBA}" type="presParOf" srcId="{652D55C8-A9B1-44D0-828B-1981C6D71D5A}" destId="{17D71A20-A127-45E5-8A12-6B60859A36E0}" srcOrd="0" destOrd="0" presId="urn:microsoft.com/office/officeart/2005/8/layout/chevron2"/>
    <dgm:cxn modelId="{C83C5F8F-4C44-490F-A05B-CD4EB20D2482}" type="presParOf" srcId="{652D55C8-A9B1-44D0-828B-1981C6D71D5A}" destId="{873A1476-E396-45F9-A286-433FFE14D5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09BF-AF38-488E-BF69-33AC380E9620}">
      <dsp:nvSpPr>
        <dsp:cNvPr id="0" name=""/>
        <dsp:cNvSpPr/>
      </dsp:nvSpPr>
      <dsp:spPr>
        <a:xfrm>
          <a:off x="0" y="11937"/>
          <a:ext cx="9601200" cy="22838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 dirty="0"/>
            <a:t>The name of the public company is:</a:t>
          </a:r>
        </a:p>
      </dsp:txBody>
      <dsp:txXfrm>
        <a:off x="111488" y="123425"/>
        <a:ext cx="9378224" cy="2060864"/>
      </dsp:txXfrm>
    </dsp:sp>
    <dsp:sp modelId="{45BFC4FA-CFE4-4887-A21C-DACA7F4B1356}">
      <dsp:nvSpPr>
        <dsp:cNvPr id="0" name=""/>
        <dsp:cNvSpPr/>
      </dsp:nvSpPr>
      <dsp:spPr>
        <a:xfrm>
          <a:off x="0" y="2295777"/>
          <a:ext cx="96012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77470" rIns="433832" bIns="77470" numCol="1" spcCol="1270" anchor="t" anchorCtr="0">
          <a:noAutofit/>
        </a:bodyPr>
        <a:lstStyle/>
        <a:p>
          <a:pPr marL="285750" lvl="1" indent="-285750" algn="l" defTabSz="2133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800" kern="1200"/>
            <a:t>Walmart Inc. (WMT)</a:t>
          </a:r>
        </a:p>
      </dsp:txBody>
      <dsp:txXfrm>
        <a:off x="0" y="2295777"/>
        <a:ext cx="9601200" cy="10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28C95-DE53-4897-A895-30DD1063844D}">
      <dsp:nvSpPr>
        <dsp:cNvPr id="0" name=""/>
        <dsp:cNvSpPr/>
      </dsp:nvSpPr>
      <dsp:spPr>
        <a:xfrm rot="5400000">
          <a:off x="-270225" y="273089"/>
          <a:ext cx="1801502" cy="12610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2018</a:t>
          </a:r>
        </a:p>
      </dsp:txBody>
      <dsp:txXfrm rot="-5400000">
        <a:off x="1" y="633390"/>
        <a:ext cx="1261051" cy="540451"/>
      </dsp:txXfrm>
    </dsp:sp>
    <dsp:sp modelId="{B6CA6ABC-CF34-4F87-9B8E-E1E8ABAEB4E5}">
      <dsp:nvSpPr>
        <dsp:cNvPr id="0" name=""/>
        <dsp:cNvSpPr/>
      </dsp:nvSpPr>
      <dsp:spPr>
        <a:xfrm rot="5400000">
          <a:off x="4845637" y="-3581722"/>
          <a:ext cx="1170976" cy="8340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$6,756,000</a:t>
          </a:r>
        </a:p>
      </dsp:txBody>
      <dsp:txXfrm rot="-5400000">
        <a:off x="1261051" y="60026"/>
        <a:ext cx="8282986" cy="1056652"/>
      </dsp:txXfrm>
    </dsp:sp>
    <dsp:sp modelId="{ABA3A261-818F-436B-B4DE-E09AEF8BF382}">
      <dsp:nvSpPr>
        <dsp:cNvPr id="0" name=""/>
        <dsp:cNvSpPr/>
      </dsp:nvSpPr>
      <dsp:spPr>
        <a:xfrm rot="5400000">
          <a:off x="-270225" y="1783734"/>
          <a:ext cx="1801502" cy="12610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2019</a:t>
          </a:r>
        </a:p>
      </dsp:txBody>
      <dsp:txXfrm rot="-5400000">
        <a:off x="1" y="2144035"/>
        <a:ext cx="1261051" cy="540451"/>
      </dsp:txXfrm>
    </dsp:sp>
    <dsp:sp modelId="{714A0293-F08D-4CC2-8772-91532F27921C}">
      <dsp:nvSpPr>
        <dsp:cNvPr id="0" name=""/>
        <dsp:cNvSpPr/>
      </dsp:nvSpPr>
      <dsp:spPr>
        <a:xfrm rot="5400000">
          <a:off x="4845637" y="-2071077"/>
          <a:ext cx="1170976" cy="8340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/>
            <a:t>$7,756,000</a:t>
          </a:r>
        </a:p>
      </dsp:txBody>
      <dsp:txXfrm rot="-5400000">
        <a:off x="1261051" y="1570671"/>
        <a:ext cx="8282986" cy="105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F3A80-983A-4C93-98CF-8039642C3223}">
      <dsp:nvSpPr>
        <dsp:cNvPr id="0" name=""/>
        <dsp:cNvSpPr/>
      </dsp:nvSpPr>
      <dsp:spPr>
        <a:xfrm rot="5400000">
          <a:off x="-270225" y="273089"/>
          <a:ext cx="1801502" cy="12610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2018:</a:t>
          </a:r>
        </a:p>
      </dsp:txBody>
      <dsp:txXfrm rot="-5400000">
        <a:off x="1" y="633390"/>
        <a:ext cx="1261051" cy="540451"/>
      </dsp:txXfrm>
    </dsp:sp>
    <dsp:sp modelId="{9DDE206A-71F2-47D0-AF93-44019C7A1BA4}">
      <dsp:nvSpPr>
        <dsp:cNvPr id="0" name=""/>
        <dsp:cNvSpPr/>
      </dsp:nvSpPr>
      <dsp:spPr>
        <a:xfrm rot="5400000">
          <a:off x="4845637" y="-3581722"/>
          <a:ext cx="1170976" cy="83401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5,614,000</a:t>
          </a:r>
        </a:p>
      </dsp:txBody>
      <dsp:txXfrm rot="-5400000">
        <a:off x="1261051" y="60026"/>
        <a:ext cx="8282986" cy="1056652"/>
      </dsp:txXfrm>
    </dsp:sp>
    <dsp:sp modelId="{85BE7705-5834-41FB-A835-065CF1A27658}">
      <dsp:nvSpPr>
        <dsp:cNvPr id="0" name=""/>
        <dsp:cNvSpPr/>
      </dsp:nvSpPr>
      <dsp:spPr>
        <a:xfrm rot="5400000">
          <a:off x="-270225" y="1783734"/>
          <a:ext cx="1801502" cy="12610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2019:</a:t>
          </a:r>
        </a:p>
      </dsp:txBody>
      <dsp:txXfrm rot="-5400000">
        <a:off x="1" y="2144035"/>
        <a:ext cx="1261051" cy="540451"/>
      </dsp:txXfrm>
    </dsp:sp>
    <dsp:sp modelId="{B5A4FF3C-96F3-40FC-99B7-FC6C1A5A54A6}">
      <dsp:nvSpPr>
        <dsp:cNvPr id="0" name=""/>
        <dsp:cNvSpPr/>
      </dsp:nvSpPr>
      <dsp:spPr>
        <a:xfrm rot="5400000">
          <a:off x="4845637" y="-2071077"/>
          <a:ext cx="1170976" cy="83401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6,283,000</a:t>
          </a:r>
        </a:p>
      </dsp:txBody>
      <dsp:txXfrm rot="-5400000">
        <a:off x="1261051" y="1570671"/>
        <a:ext cx="8282986" cy="1056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523E-F12A-4605-AB7B-AAFAF69AF316}">
      <dsp:nvSpPr>
        <dsp:cNvPr id="0" name=""/>
        <dsp:cNvSpPr/>
      </dsp:nvSpPr>
      <dsp:spPr>
        <a:xfrm rot="5400000">
          <a:off x="-270225" y="273089"/>
          <a:ext cx="1801502" cy="1261051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2018:</a:t>
          </a:r>
        </a:p>
      </dsp:txBody>
      <dsp:txXfrm rot="-5400000">
        <a:off x="1" y="633390"/>
        <a:ext cx="1261051" cy="540451"/>
      </dsp:txXfrm>
    </dsp:sp>
    <dsp:sp modelId="{4CA78F73-5840-4D12-A3BE-5C537B6B9A00}">
      <dsp:nvSpPr>
        <dsp:cNvPr id="0" name=""/>
        <dsp:cNvSpPr/>
      </dsp:nvSpPr>
      <dsp:spPr>
        <a:xfrm rot="5400000">
          <a:off x="4845637" y="-3581722"/>
          <a:ext cx="1170976" cy="834014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43,783,000</a:t>
          </a:r>
        </a:p>
      </dsp:txBody>
      <dsp:txXfrm rot="-5400000">
        <a:off x="1261051" y="60026"/>
        <a:ext cx="8282986" cy="1056652"/>
      </dsp:txXfrm>
    </dsp:sp>
    <dsp:sp modelId="{17D71A20-A127-45E5-8A12-6B60859A36E0}">
      <dsp:nvSpPr>
        <dsp:cNvPr id="0" name=""/>
        <dsp:cNvSpPr/>
      </dsp:nvSpPr>
      <dsp:spPr>
        <a:xfrm rot="5400000">
          <a:off x="-270225" y="1783734"/>
          <a:ext cx="1801502" cy="1261051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2019</a:t>
          </a:r>
        </a:p>
      </dsp:txBody>
      <dsp:txXfrm rot="-5400000">
        <a:off x="1" y="2144035"/>
        <a:ext cx="1261051" cy="540451"/>
      </dsp:txXfrm>
    </dsp:sp>
    <dsp:sp modelId="{873A1476-E396-45F9-A286-433FFE14D5D4}">
      <dsp:nvSpPr>
        <dsp:cNvPr id="0" name=""/>
        <dsp:cNvSpPr/>
      </dsp:nvSpPr>
      <dsp:spPr>
        <a:xfrm rot="5400000">
          <a:off x="4845637" y="-2071077"/>
          <a:ext cx="1170976" cy="834014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44,269,000</a:t>
          </a:r>
        </a:p>
      </dsp:txBody>
      <dsp:txXfrm rot="-5400000">
        <a:off x="1261051" y="1570671"/>
        <a:ext cx="8282986" cy="1056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5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7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3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8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5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2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3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7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58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0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D2F276-FED4-4DF1-9C32-CB3F2AA4C6A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4250EC-2A7B-44E0-B64B-80E84BAB2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0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 Week 2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Alexander Melendez</a:t>
            </a:r>
          </a:p>
          <a:p>
            <a:r>
              <a:rPr lang="en-GB" dirty="0"/>
              <a:t>ACC/42</a:t>
            </a:r>
          </a:p>
          <a:p>
            <a:r>
              <a:rPr lang="en-GB" dirty="0"/>
              <a:t>Greg Watters</a:t>
            </a:r>
          </a:p>
          <a:p>
            <a:r>
              <a:rPr lang="en-GB"/>
              <a:t>January 27, 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Walmart's policies for reporting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Walmart values inventories at the lower of either market of cost. </a:t>
            </a:r>
          </a:p>
          <a:p>
            <a:r>
              <a:rPr lang="en-GB" dirty="0"/>
              <a:t>Its inventory segments uses last-in, first-out as the inventory method of accounting. </a:t>
            </a:r>
          </a:p>
          <a:p>
            <a:r>
              <a:rPr lang="en-GB" dirty="0"/>
              <a:t>After valuation and LIFO, Walmart expects to either consume or sell the reserves of inventory within one year. </a:t>
            </a:r>
          </a:p>
        </p:txBody>
      </p:sp>
    </p:spTree>
    <p:extLst>
      <p:ext uri="{BB962C8B-B14F-4D97-AF65-F5344CB8AC3E}">
        <p14:creationId xmlns:p14="http://schemas.microsoft.com/office/powerpoint/2010/main" val="16394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 turnover and Days Outstanding for Receivable.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2018: 5,614,000</a:t>
            </a:r>
          </a:p>
          <a:p>
            <a:r>
              <a:rPr lang="en-GB" dirty="0"/>
              <a:t>2019: 6,283,000</a:t>
            </a:r>
          </a:p>
          <a:p>
            <a:pPr marL="0" lvl="0" indent="0">
              <a:buNone/>
            </a:pPr>
            <a:r>
              <a:rPr lang="en-GB" dirty="0"/>
              <a:t>Average accounts receivables= (5,614,000 + 6,283,000)/2= 5,948,500</a:t>
            </a:r>
          </a:p>
          <a:p>
            <a:pPr marL="0" indent="0">
              <a:buNone/>
            </a:pPr>
            <a:r>
              <a:rPr lang="en-GB" dirty="0"/>
              <a:t>Credit sales: 514,405,000</a:t>
            </a:r>
          </a:p>
          <a:p>
            <a:pPr marL="0" lvl="0" indent="0">
              <a:buNone/>
            </a:pPr>
            <a:r>
              <a:rPr lang="en-GB" dirty="0"/>
              <a:t>AR turnover= 5,948,500/514,405,000= 0.012</a:t>
            </a:r>
          </a:p>
          <a:p>
            <a:pPr marL="0" lvl="0" indent="0">
              <a:buNone/>
            </a:pPr>
            <a:r>
              <a:rPr lang="en-GB" dirty="0"/>
              <a:t>Days outstanding for receivable: Accounts Receivable/Revenue	*Days in Period.</a:t>
            </a:r>
          </a:p>
          <a:p>
            <a:pPr marL="0" lvl="0" indent="0">
              <a:buNone/>
            </a:pPr>
            <a:r>
              <a:rPr lang="en-GB" dirty="0"/>
              <a:t>0.012 * 91= 1 day. 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Inventory turnover and Days Sales in Inventory.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inventory: (43,783,000+44,269,000)/2= 44,026,000</a:t>
            </a:r>
          </a:p>
          <a:p>
            <a:r>
              <a:rPr lang="en-GB" dirty="0"/>
              <a:t>Credit sales: 514,405,000</a:t>
            </a:r>
          </a:p>
          <a:p>
            <a:r>
              <a:rPr lang="en-GB" dirty="0"/>
              <a:t>Inventory turnover= 44,026,000/514,405,000= 0.086</a:t>
            </a:r>
          </a:p>
          <a:p>
            <a:r>
              <a:rPr lang="en-GB" dirty="0"/>
              <a:t>Days Sales in Inventory: Average inventory/revenue*91</a:t>
            </a:r>
          </a:p>
          <a:p>
            <a:r>
              <a:rPr lang="en-GB" dirty="0"/>
              <a:t>0.086*91</a:t>
            </a:r>
          </a:p>
          <a:p>
            <a:r>
              <a:rPr lang="en-GB" dirty="0"/>
              <a:t>Days Sales in Inventory= 8 days.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49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company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06671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1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Walmart's cash balance for the past 2 years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7666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66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Walmart's accounts receivable for past 2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9752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03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Notes relevant to Walmart’s cash and cash equivalents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Walmart generates lots of cash because it has a competitive advantage. </a:t>
            </a:r>
          </a:p>
          <a:p>
            <a:r>
              <a:rPr lang="en-GB" dirty="0"/>
              <a:t>In this regard, its yearly cash and cash equivalents declined from $6,867.00 Mil in 2017 to $6,756.00 Mil 2018, and then increased to $7,722.00 Mil in 2019. </a:t>
            </a:r>
          </a:p>
          <a:p>
            <a:r>
              <a:rPr lang="en-GB" dirty="0"/>
              <a:t>Notably, the company has ongoing businesses that generate more cash than it currently burns. </a:t>
            </a:r>
          </a:p>
        </p:txBody>
      </p:sp>
    </p:spTree>
    <p:extLst>
      <p:ext uri="{BB962C8B-B14F-4D97-AF65-F5344CB8AC3E}">
        <p14:creationId xmlns:p14="http://schemas.microsoft.com/office/powerpoint/2010/main" val="13560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Notes relevant to accounts receivable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Walmart’s accounts receivable are only considered to be worth 75% its book value. </a:t>
            </a:r>
          </a:p>
          <a:p>
            <a:r>
              <a:rPr lang="en-GB" dirty="0"/>
              <a:t>In this case, for the quarter that ended in October 2019, it had net-net working capital worth $-122,935 Mil.</a:t>
            </a:r>
          </a:p>
          <a:p>
            <a:r>
              <a:rPr lang="en-GB" dirty="0"/>
              <a:t>The company measures its accounts receivable through the Days Sales Outstanding. </a:t>
            </a:r>
          </a:p>
          <a:p>
            <a:r>
              <a:rPr lang="en-GB" dirty="0"/>
              <a:t>For the last quarter October 2019, its Days Sales Outstanding was 4.00.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84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Walmart’s key accounting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Walmart calculates its inventories at lower of market or cost. </a:t>
            </a:r>
          </a:p>
          <a:p>
            <a:r>
              <a:rPr lang="en-GB" dirty="0"/>
              <a:t>For its segment inventories, it mostly uses first out and last in methods. </a:t>
            </a:r>
          </a:p>
          <a:p>
            <a:r>
              <a:rPr lang="en-GB" dirty="0"/>
              <a:t>Walmart prepares its annual account ting reports in conformity with GAAP. Notably, it uses different estimates in preparing these reports. </a:t>
            </a:r>
          </a:p>
          <a:p>
            <a:r>
              <a:rPr lang="en-GB" dirty="0"/>
              <a:t>It uses financial reporting and internal control to provide reasonable assurance in terms of financial reports. </a:t>
            </a:r>
          </a:p>
        </p:txBody>
      </p:sp>
    </p:spTree>
    <p:extLst>
      <p:ext uri="{BB962C8B-B14F-4D97-AF65-F5344CB8AC3E}">
        <p14:creationId xmlns:p14="http://schemas.microsoft.com/office/powerpoint/2010/main" val="64011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allowance for doubtful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Walmart makes some sales and failure to collect any payment. </a:t>
            </a:r>
          </a:p>
          <a:p>
            <a:r>
              <a:rPr lang="en-GB" dirty="0"/>
              <a:t>The conviction here is that the more the company collects cash as payment, the more the accounts receivable decrease. </a:t>
            </a:r>
          </a:p>
          <a:p>
            <a:r>
              <a:rPr lang="en-GB" dirty="0"/>
              <a:t>For financial report, the company uses straight line depreciation method. </a:t>
            </a:r>
          </a:p>
        </p:txBody>
      </p:sp>
    </p:spTree>
    <p:extLst>
      <p:ext uri="{BB962C8B-B14F-4D97-AF65-F5344CB8AC3E}">
        <p14:creationId xmlns:p14="http://schemas.microsoft.com/office/powerpoint/2010/main" val="179125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Walmart’s inventory for the last two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3021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7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487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 Week 2 Presentation</vt:lpstr>
      <vt:lpstr>Name of the company </vt:lpstr>
      <vt:lpstr>Walmart's cash balance for the past 2 years</vt:lpstr>
      <vt:lpstr>Walmart's accounts receivable for past 2 years</vt:lpstr>
      <vt:lpstr>Notes relevant to Walmart’s cash and cash equivalents </vt:lpstr>
      <vt:lpstr> Notes relevant to accounts receivable </vt:lpstr>
      <vt:lpstr> Walmart’s key accounting policies</vt:lpstr>
      <vt:lpstr>The allowance for doubtful accounts</vt:lpstr>
      <vt:lpstr>Walmart’s inventory for the last two years</vt:lpstr>
      <vt:lpstr>Walmart's policies for reporting inventory</vt:lpstr>
      <vt:lpstr>AR turnover and Days Outstanding for Receivable.</vt:lpstr>
      <vt:lpstr>Inventory turnover and Days Sales in Inventory.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ANGELINE MUINDE</dc:creator>
  <cp:lastModifiedBy>Eunice</cp:lastModifiedBy>
  <cp:revision>16</cp:revision>
  <dcterms:created xsi:type="dcterms:W3CDTF">2020-01-26T21:16:45Z</dcterms:created>
  <dcterms:modified xsi:type="dcterms:W3CDTF">2020-02-17T05:10:38Z</dcterms:modified>
</cp:coreProperties>
</file>