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0"/>
  </p:notesMasterIdLst>
  <p:handoutMasterIdLst>
    <p:handoutMasterId r:id="rId21"/>
  </p:handoutMasterIdLst>
  <p:sldIdLst>
    <p:sldId id="288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8" r:id="rId11"/>
    <p:sldId id="409" r:id="rId12"/>
    <p:sldId id="403" r:id="rId13"/>
    <p:sldId id="404" r:id="rId14"/>
    <p:sldId id="405" r:id="rId15"/>
    <p:sldId id="406" r:id="rId16"/>
    <p:sldId id="407" r:id="rId17"/>
    <p:sldId id="410" r:id="rId18"/>
    <p:sldId id="328" r:id="rId19"/>
  </p:sldIdLst>
  <p:sldSz cx="9144000" cy="6858000" type="screen4x3"/>
  <p:notesSz cx="6858000" cy="91995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6B6"/>
    <a:srgbClr val="0C66C0"/>
    <a:srgbClr val="1974CF"/>
    <a:srgbClr val="1B7EE1"/>
    <a:srgbClr val="1973CD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49" autoAdjust="0"/>
  </p:normalViewPr>
  <p:slideViewPr>
    <p:cSldViewPr snapToGrid="0" showGuides="1">
      <p:cViewPr varScale="1">
        <p:scale>
          <a:sx n="86" d="100"/>
          <a:sy n="86" d="100"/>
        </p:scale>
        <p:origin x="1867" y="53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13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 dirty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dirty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 dirty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6230AB15-4920-43BF-824E-2BF037598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0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 dirty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dirty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 dirty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B50973EF-AA97-4025-BF10-84077C9B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48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C66A049-9CD6-4A05-9784-227620A6083D}" type="slidenum">
              <a:rPr lang="en-US" altLang="en-US" sz="1200" smtClean="0">
                <a:latin typeface="Times New Roman" pitchFamily="18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0973EF-AA97-4025-BF10-84077C9BF4C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318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EBCA2DA5-27B4-440A-9382-E6DA34C2F77C}" type="slidenum">
              <a:rPr lang="en-US" altLang="en-US" sz="1200" smtClean="0">
                <a:latin typeface="Times New Roman" pitchFamily="18" charset="0"/>
              </a:rPr>
              <a:pPr algn="r">
                <a:spcBef>
                  <a:spcPct val="0"/>
                </a:spcBef>
              </a:pPr>
              <a:t>18</a:t>
            </a:fld>
            <a:endParaRPr lang="en-US" alt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dirty="0"/>
              <a:t>Copyright © 2016 Wolters Kluwer Health | Lippincott Williams &amp; Wilkins </a:t>
            </a:r>
          </a:p>
        </p:txBody>
      </p:sp>
      <p:pic>
        <p:nvPicPr>
          <p:cNvPr id="6" name="Picture 12" descr="ppt_ope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580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274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17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653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355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35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949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76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20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29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99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611313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  <a:extLs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346325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endParaRPr lang="en-US" dirty="0"/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2016 Wolters Kluwer • All Rights Reserved</a:t>
            </a:r>
          </a:p>
        </p:txBody>
      </p:sp>
      <p:pic>
        <p:nvPicPr>
          <p:cNvPr id="1032" name="Picture 7" descr="WK_CMYK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v"/>
        <a:defRPr sz="2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anose="02070309020205020404" pitchFamily="49" charset="0"/>
        <a:buChar char="o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Ø"/>
        <a:defRPr sz="22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963" y="2780088"/>
            <a:ext cx="6692900" cy="1163395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solidFill>
                  <a:schemeClr val="tx1"/>
                </a:solidFill>
              </a:rPr>
              <a:t>Chapter 15: </a:t>
            </a:r>
            <a:br>
              <a:rPr lang="en-GB" altLang="en-US" dirty="0">
                <a:solidFill>
                  <a:schemeClr val="tx1"/>
                </a:solidFill>
              </a:rPr>
            </a:br>
            <a:br>
              <a:rPr lang="en-GB" altLang="en-US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  <a:ea typeface="ＭＳ Ｐゴシック" pitchFamily="-84" charset="-128"/>
              </a:rPr>
              <a:t>Nursing and Global Health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30213" y="838251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Question	#2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30200" y="1474788"/>
            <a:ext cx="8613775" cy="3876675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 Which of the following key concepts in global health may be concerned with individuals fearing stigma? </a:t>
            </a:r>
          </a:p>
          <a:p>
            <a:pPr marL="1038225" lvl="1" indent="-457200">
              <a:lnSpc>
                <a:spcPct val="150000"/>
              </a:lnSpc>
              <a:buFont typeface="Verdana" pitchFamily="34" charset="0"/>
              <a:buAutoNum type="alphaUcPeriod"/>
            </a:pPr>
            <a:r>
              <a:rPr lang="en-US" altLang="en-US" dirty="0">
                <a:ea typeface="ＭＳ Ｐゴシック" pitchFamily="34" charset="-128"/>
              </a:rPr>
              <a:t>Partnerships</a:t>
            </a:r>
          </a:p>
          <a:p>
            <a:pPr marL="1038225" lvl="1" indent="-457200">
              <a:lnSpc>
                <a:spcPct val="150000"/>
              </a:lnSpc>
              <a:buFont typeface="Verdana" pitchFamily="34" charset="0"/>
              <a:buAutoNum type="alphaUcPeriod"/>
            </a:pPr>
            <a:r>
              <a:rPr lang="en-US" altLang="en-US" dirty="0">
                <a:ea typeface="ＭＳ Ｐゴシック" pitchFamily="34" charset="-128"/>
              </a:rPr>
              <a:t>Sustainability</a:t>
            </a:r>
          </a:p>
          <a:p>
            <a:pPr marL="1038225" lvl="1" indent="-457200">
              <a:lnSpc>
                <a:spcPct val="150000"/>
              </a:lnSpc>
              <a:buFont typeface="Verdana" pitchFamily="34" charset="0"/>
              <a:buAutoNum type="alphaUcPeriod"/>
            </a:pPr>
            <a:r>
              <a:rPr lang="en-US" altLang="en-US" dirty="0">
                <a:ea typeface="ＭＳ Ｐゴシック" pitchFamily="34" charset="-128"/>
              </a:rPr>
              <a:t>Availability</a:t>
            </a:r>
          </a:p>
          <a:p>
            <a:pPr marL="1038225" lvl="1" indent="-457200">
              <a:lnSpc>
                <a:spcPct val="150000"/>
              </a:lnSpc>
              <a:buFont typeface="Verdana" pitchFamily="34" charset="0"/>
              <a:buAutoNum type="alphaUcPeriod"/>
            </a:pPr>
            <a:r>
              <a:rPr lang="en-US" altLang="en-US" dirty="0">
                <a:ea typeface="ＭＳ Ｐゴシック" pitchFamily="34" charset="-128"/>
              </a:rPr>
              <a:t>Accessibility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30213" y="836883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Answer to 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487488"/>
            <a:ext cx="8613775" cy="3686175"/>
          </a:xfrm>
        </p:spPr>
        <p:txBody>
          <a:bodyPr/>
          <a:lstStyle/>
          <a:p>
            <a:pPr marL="0" indent="0"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 D. Accessibility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 Rationale: Accessibility means that the people for whom the product or service is intended are able to obtain it.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 One critical element of accessibility is stigma; do people fear using the product or service because it might stigmatize them in their community?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0213" y="837103"/>
            <a:ext cx="8524875" cy="388937"/>
          </a:xfrm>
        </p:spPr>
        <p:txBody>
          <a:bodyPr/>
          <a:lstStyle/>
          <a:p>
            <a:pPr>
              <a:defRPr/>
            </a:pPr>
            <a:r>
              <a:rPr lang="en-US" dirty="0"/>
              <a:t>The Global Public Health Sector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30200" y="1501775"/>
            <a:ext cx="8613775" cy="3935413"/>
          </a:xfrm>
        </p:spPr>
        <p:txBody>
          <a:bodyPr/>
          <a:lstStyle/>
          <a:p>
            <a:r>
              <a:rPr lang="en-US" altLang="en-US" b="1" dirty="0">
                <a:ea typeface="ＭＳ Ｐゴシック" pitchFamily="34" charset="-128"/>
              </a:rPr>
              <a:t>Multilateral organizations</a:t>
            </a:r>
            <a:r>
              <a:rPr lang="en-US" altLang="en-US" dirty="0">
                <a:ea typeface="ＭＳ Ｐゴシック" pitchFamily="34" charset="-128"/>
              </a:rPr>
              <a:t>: collaborative effort among many different countries with a shared purpose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The World Health Organization (WHO), the United Nations (UN)</a:t>
            </a:r>
          </a:p>
          <a:p>
            <a:r>
              <a:rPr lang="en-US" altLang="en-US" b="1" dirty="0">
                <a:ea typeface="ＭＳ Ｐゴシック" pitchFamily="34" charset="-128"/>
              </a:rPr>
              <a:t>Bilateral organizations and donors</a:t>
            </a:r>
            <a:r>
              <a:rPr lang="en-US" altLang="en-US" dirty="0">
                <a:ea typeface="ＭＳ Ｐゴシック" pitchFamily="34" charset="-128"/>
              </a:rPr>
              <a:t>: governmental organizations responsible for investing in development programs in lower-income countries</a:t>
            </a:r>
          </a:p>
          <a:p>
            <a:r>
              <a:rPr lang="en-US" altLang="en-US" b="1" dirty="0">
                <a:ea typeface="ＭＳ Ｐゴシック" pitchFamily="34" charset="-128"/>
              </a:rPr>
              <a:t>Nongovernment organizations (NGOs)</a:t>
            </a:r>
            <a:r>
              <a:rPr lang="en-US" altLang="en-US" dirty="0">
                <a:ea typeface="ＭＳ Ｐゴシック" pitchFamily="34" charset="-128"/>
              </a:rPr>
              <a:t>: nonprofit development organizations, civil society organizations, faith-based organizations, universities, and for-profit contracting firms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30213" y="837322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The Nurse in Global Public Health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30200" y="1516063"/>
            <a:ext cx="8613775" cy="36861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In the realm of international health, </a:t>
            </a:r>
            <a:r>
              <a:rPr lang="en-US" altLang="en-US" b="1" dirty="0">
                <a:ea typeface="ＭＳ Ｐゴシック" pitchFamily="34" charset="-128"/>
              </a:rPr>
              <a:t>nurses play various roles</a:t>
            </a:r>
            <a:r>
              <a:rPr lang="en-US" altLang="en-US" dirty="0">
                <a:ea typeface="ＭＳ Ｐゴシック" pitchFamily="34" charset="-128"/>
              </a:rPr>
              <a:t>: as advisors, trainers, program managers, researchers, and humanitarian response workers.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In all of these roles, </a:t>
            </a:r>
            <a:r>
              <a:rPr lang="en-US" altLang="en-US" b="1" dirty="0">
                <a:ea typeface="ＭＳ Ｐゴシック" pitchFamily="34" charset="-128"/>
              </a:rPr>
              <a:t>transcultural nursing skills</a:t>
            </a:r>
            <a:r>
              <a:rPr lang="en-US" altLang="en-US" dirty="0">
                <a:ea typeface="ＭＳ Ｐゴシック" pitchFamily="34" charset="-128"/>
              </a:rPr>
              <a:t> are essential to success, as they all require the ability to communicate, work, and adapt interventions to cultures different than one</a:t>
            </a:r>
            <a:r>
              <a:rPr lang="ja-JP" altLang="en-US">
                <a:ea typeface="ＭＳ Ｐゴシック" pitchFamily="34" charset="-128"/>
              </a:rPr>
              <a:t>’</a:t>
            </a:r>
            <a:r>
              <a:rPr lang="en-US" altLang="ja-JP" dirty="0">
                <a:ea typeface="ＭＳ Ｐゴシック" pitchFamily="34" charset="-128"/>
              </a:rPr>
              <a:t>s own.</a:t>
            </a:r>
          </a:p>
          <a:p>
            <a:pPr>
              <a:lnSpc>
                <a:spcPct val="150000"/>
              </a:lnSpc>
            </a:pP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30213" y="449753"/>
            <a:ext cx="8524875" cy="776287"/>
          </a:xfrm>
        </p:spPr>
        <p:txBody>
          <a:bodyPr/>
          <a:lstStyle/>
          <a:p>
            <a:pPr>
              <a:defRPr/>
            </a:pPr>
            <a:r>
              <a:rPr lang="en-US" dirty="0"/>
              <a:t>Preparing for a Career in International Nursing and Global Public Health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30200" y="1446213"/>
            <a:ext cx="8613775" cy="4362450"/>
          </a:xfrm>
        </p:spPr>
        <p:txBody>
          <a:bodyPr/>
          <a:lstStyle/>
          <a:p>
            <a:pPr marL="0" indent="0"/>
            <a:r>
              <a:rPr lang="en-US" altLang="en-US" dirty="0">
                <a:ea typeface="ＭＳ Ｐゴシック" pitchFamily="34" charset="-128"/>
              </a:rPr>
              <a:t> Nurses working outside their home countries should have certain </a:t>
            </a:r>
            <a:r>
              <a:rPr lang="en-US" altLang="en-US" b="1" dirty="0">
                <a:ea typeface="ＭＳ Ｐゴシック" pitchFamily="34" charset="-128"/>
              </a:rPr>
              <a:t>knowledge, skills</a:t>
            </a:r>
            <a:r>
              <a:rPr lang="en-US" altLang="en-US" dirty="0">
                <a:ea typeface="ＭＳ Ｐゴシック" pitchFamily="34" charset="-128"/>
              </a:rPr>
              <a:t>, and </a:t>
            </a:r>
            <a:r>
              <a:rPr lang="en-US" altLang="en-US" b="1" dirty="0">
                <a:ea typeface="ＭＳ Ｐゴシック" pitchFamily="34" charset="-128"/>
              </a:rPr>
              <a:t>attitudes</a:t>
            </a:r>
            <a:r>
              <a:rPr lang="en-US" altLang="en-US" dirty="0">
                <a:ea typeface="ＭＳ Ｐゴシック" pitchFamily="34" charset="-128"/>
              </a:rPr>
              <a:t> to ensure their success:</a:t>
            </a:r>
          </a:p>
          <a:p>
            <a:pPr marL="581025" lvl="1" indent="0"/>
            <a:r>
              <a:rPr lang="en-US" altLang="en-US" b="1" dirty="0">
                <a:ea typeface="ＭＳ Ｐゴシック" pitchFamily="34" charset="-128"/>
              </a:rPr>
              <a:t> Knowledge</a:t>
            </a:r>
            <a:r>
              <a:rPr lang="en-US" altLang="en-US" dirty="0">
                <a:ea typeface="ＭＳ Ｐゴシック" pitchFamily="34" charset="-128"/>
              </a:rPr>
              <a:t> of history, international and community 	development, and the culture in their host country</a:t>
            </a:r>
          </a:p>
          <a:p>
            <a:pPr marL="581025" lvl="1" indent="0"/>
            <a:r>
              <a:rPr lang="en-US" altLang="en-US" dirty="0">
                <a:ea typeface="ＭＳ Ｐゴシック" pitchFamily="34" charset="-128"/>
              </a:rPr>
              <a:t> Strong transcultural nursing </a:t>
            </a:r>
            <a:r>
              <a:rPr lang="en-US" altLang="en-US" b="1" dirty="0">
                <a:ea typeface="ＭＳ Ｐゴシック" pitchFamily="34" charset="-128"/>
              </a:rPr>
              <a:t>skills</a:t>
            </a:r>
          </a:p>
          <a:p>
            <a:pPr marL="581025" lvl="1" indent="0"/>
            <a:r>
              <a:rPr lang="en-US" altLang="en-US" b="1" dirty="0">
                <a:ea typeface="ＭＳ Ｐゴシック" pitchFamily="34" charset="-128"/>
              </a:rPr>
              <a:t> Attitudes</a:t>
            </a:r>
            <a:r>
              <a:rPr lang="en-US" altLang="en-US" dirty="0">
                <a:ea typeface="ＭＳ Ｐゴシック" pitchFamily="34" charset="-128"/>
              </a:rPr>
              <a:t> that facilitate professional success: 	willingness to live in less than comfortable 	conditions; openness to the perspective of others; 	flexibility; and energy to take personal risks to 	advocate for social justice and achieve morally 	sound outcomes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30213" y="450901"/>
            <a:ext cx="8524875" cy="776288"/>
          </a:xfrm>
        </p:spPr>
        <p:txBody>
          <a:bodyPr/>
          <a:lstStyle/>
          <a:p>
            <a:pPr>
              <a:defRPr/>
            </a:pPr>
            <a:r>
              <a:rPr lang="en-US" dirty="0"/>
              <a:t>Getting Started in International Nursing and Global Public Health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79400" y="1335088"/>
            <a:ext cx="8613775" cy="44386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The best way to get started in international nursing is through long-term </a:t>
            </a:r>
            <a:r>
              <a:rPr lang="en-US" altLang="en-US" b="1" dirty="0">
                <a:ea typeface="ＭＳ Ｐゴシック" pitchFamily="34" charset="-128"/>
              </a:rPr>
              <a:t>volunteer</a:t>
            </a:r>
            <a:r>
              <a:rPr lang="en-US" altLang="en-US" dirty="0">
                <a:ea typeface="ＭＳ Ｐゴシック" pitchFamily="34" charset="-128"/>
              </a:rPr>
              <a:t> work with an organization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Developing an appropriate </a:t>
            </a:r>
            <a:r>
              <a:rPr lang="en-US" altLang="en-US" b="1" dirty="0">
                <a:ea typeface="ＭＳ Ｐゴシック" pitchFamily="34" charset="-128"/>
              </a:rPr>
              <a:t>skill</a:t>
            </a:r>
            <a:r>
              <a:rPr lang="en-US" altLang="en-US" dirty="0">
                <a:ea typeface="ＭＳ Ｐゴシック" pitchFamily="34" charset="-128"/>
              </a:rPr>
              <a:t> set in their own country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ea typeface="ＭＳ Ｐゴシック" pitchFamily="34" charset="-128"/>
              </a:rPr>
              <a:t>Academic preparation</a:t>
            </a:r>
            <a:r>
              <a:rPr lang="en-US" altLang="en-US" dirty="0">
                <a:ea typeface="ＭＳ Ｐゴシック" pitchFamily="34" charset="-128"/>
              </a:rPr>
              <a:t>; studying and researching transcultural nursing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Some nurses support global health by providing </a:t>
            </a:r>
            <a:r>
              <a:rPr lang="en-US" altLang="en-US" b="1" dirty="0">
                <a:ea typeface="ＭＳ Ｐゴシック" pitchFamily="34" charset="-128"/>
              </a:rPr>
              <a:t>financial support </a:t>
            </a:r>
            <a:r>
              <a:rPr lang="en-US" altLang="en-US" dirty="0">
                <a:ea typeface="ＭＳ Ｐゴシック" pitchFamily="34" charset="-128"/>
              </a:rPr>
              <a:t>to an organization that works in this field.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30213" y="837812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Other Nursing Roles Internationally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30200" y="1446213"/>
            <a:ext cx="8613775" cy="36861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en-US" dirty="0">
                <a:ea typeface="ＭＳ Ｐゴシック" pitchFamily="34" charset="-128"/>
              </a:rPr>
              <a:t>Medical missions </a:t>
            </a:r>
          </a:p>
          <a:p>
            <a:pPr>
              <a:lnSpc>
                <a:spcPct val="200000"/>
              </a:lnSpc>
            </a:pPr>
            <a:r>
              <a:rPr lang="en-US" altLang="en-US" dirty="0">
                <a:ea typeface="ＭＳ Ｐゴシック" pitchFamily="34" charset="-128"/>
              </a:rPr>
              <a:t>Short-term assignments</a:t>
            </a:r>
          </a:p>
          <a:p>
            <a:pPr>
              <a:lnSpc>
                <a:spcPct val="200000"/>
              </a:lnSpc>
            </a:pPr>
            <a:r>
              <a:rPr lang="en-US" altLang="en-US" dirty="0">
                <a:ea typeface="ＭＳ Ｐゴシック" pitchFamily="34" charset="-128"/>
              </a:rPr>
              <a:t>Military nursing</a:t>
            </a:r>
          </a:p>
          <a:p>
            <a:pPr>
              <a:lnSpc>
                <a:spcPct val="200000"/>
              </a:lnSpc>
            </a:pPr>
            <a:r>
              <a:rPr lang="en-US" altLang="en-US" dirty="0">
                <a:ea typeface="ＭＳ Ｐゴシック" pitchFamily="34" charset="-128"/>
              </a:rPr>
              <a:t>Long-term volunteerships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30213" y="838251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Question #3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30200" y="1474788"/>
            <a:ext cx="8613775" cy="3686175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 Is the following statement true or false? </a:t>
            </a:r>
          </a:p>
          <a:p>
            <a:pPr marL="0" indent="0" algn="ctr">
              <a:lnSpc>
                <a:spcPct val="15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 marL="0" indent="0"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 One way a nurse may develop his/her skill set in their own country is by learning a new language.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6124" y="838690"/>
            <a:ext cx="8524875" cy="3841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Answer to Question #3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236663"/>
            <a:ext cx="8466137" cy="44767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True</a:t>
            </a:r>
          </a:p>
          <a:p>
            <a:pPr>
              <a:lnSpc>
                <a:spcPct val="15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Rationale: Developing a skill set in their own country may include learning a new language. 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Many of the same skills needed for international nursing are useful when working transculturally at home.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32729" y="833708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Introduction to Global Health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428750"/>
            <a:ext cx="8613775" cy="3871913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>
                <a:ea typeface="+mn-ea"/>
              </a:rPr>
              <a:t>Global health</a:t>
            </a:r>
            <a:r>
              <a:rPr lang="en-US" dirty="0">
                <a:ea typeface="+mn-ea"/>
              </a:rPr>
              <a:t>:</a:t>
            </a:r>
            <a:r>
              <a:rPr lang="en-US" b="1" dirty="0">
                <a:ea typeface="+mn-ea"/>
              </a:rPr>
              <a:t> </a:t>
            </a:r>
            <a:r>
              <a:rPr lang="en-US" dirty="0">
                <a:ea typeface="+mn-ea"/>
              </a:rPr>
              <a:t>the challenges to and opportunities for health and well-being that transcend national borders, have broad socioeconomic and political impact, and are best addressed by coordinated, multinational efforts.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Regardless of where nurses work, global health issues will have an impact on their work to some degree.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Example: 2014 Ebola outbreak</a:t>
            </a:r>
          </a:p>
          <a:p>
            <a:pPr marL="457200" lvl="1" indent="0">
              <a:lnSpc>
                <a:spcPct val="150000"/>
              </a:lnSpc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30213" y="836883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Introduction to Global Health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487488"/>
            <a:ext cx="8613775" cy="4084637"/>
          </a:xfrm>
        </p:spPr>
        <p:txBody>
          <a:bodyPr/>
          <a:lstStyle/>
          <a:p>
            <a:pPr marL="0" indent="0">
              <a:lnSpc>
                <a:spcPct val="150000"/>
              </a:lnSpc>
              <a:defRPr/>
            </a:pPr>
            <a:r>
              <a:rPr lang="en-US" b="1" dirty="0">
                <a:ea typeface="+mn-ea"/>
              </a:rPr>
              <a:t> Lack of Human Resources for Health Globally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Three major processes contribute to the shortage of health care workers, including nurses: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insufficient supply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inadequate distribution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migration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36175" y="833708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Introduction to Global Health #3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0813" y="1222375"/>
            <a:ext cx="8832850" cy="48641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International nurses working in </a:t>
            </a:r>
            <a:r>
              <a:rPr lang="en-US" altLang="en-US" b="1" dirty="0">
                <a:ea typeface="ＭＳ Ｐゴシック" pitchFamily="34" charset="-128"/>
              </a:rPr>
              <a:t>global health </a:t>
            </a:r>
            <a:r>
              <a:rPr lang="en-US" altLang="en-US" dirty="0">
                <a:ea typeface="ＭＳ Ｐゴシック" pitchFamily="34" charset="-128"/>
              </a:rPr>
              <a:t>will frequently encounter local complementary and integrative health and traditional remedies, including </a:t>
            </a:r>
          </a:p>
          <a:p>
            <a:pPr lvl="1">
              <a:lnSpc>
                <a:spcPct val="150000"/>
              </a:lnSpc>
            </a:pPr>
            <a:r>
              <a:rPr lang="en-US" altLang="en-US" b="1" dirty="0">
                <a:ea typeface="ＭＳ Ｐゴシック" pitchFamily="34" charset="-128"/>
              </a:rPr>
              <a:t>Traditional Birth Attendants (TBAs)</a:t>
            </a:r>
            <a:r>
              <a:rPr lang="en-US" altLang="en-US" dirty="0">
                <a:ea typeface="ＭＳ Ｐゴシック" pitchFamily="34" charset="-128"/>
              </a:rPr>
              <a:t>: a person whose cultural role it is to attend to women before, during, or after childbirth</a:t>
            </a:r>
          </a:p>
          <a:p>
            <a:pPr lvl="1">
              <a:lnSpc>
                <a:spcPct val="150000"/>
              </a:lnSpc>
            </a:pPr>
            <a:r>
              <a:rPr lang="en-US" altLang="en-US" b="1" dirty="0">
                <a:ea typeface="ＭＳ Ｐゴシック" pitchFamily="34" charset="-128"/>
              </a:rPr>
              <a:t>Traditional Healers</a:t>
            </a:r>
            <a:r>
              <a:rPr lang="en-US" altLang="en-US" dirty="0">
                <a:ea typeface="ＭＳ Ｐゴシック" pitchFamily="34" charset="-128"/>
              </a:rPr>
              <a:t>: community members who are recognized for their ability to use physical, spiritual, and/or herbal modalities to treat illness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30213" y="838251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474788"/>
            <a:ext cx="8613775" cy="3686175"/>
          </a:xfrm>
        </p:spPr>
        <p:txBody>
          <a:bodyPr/>
          <a:lstStyle/>
          <a:p>
            <a:pPr marL="0" indent="0"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 Is the following statement true or false?</a:t>
            </a:r>
          </a:p>
          <a:p>
            <a:pPr>
              <a:lnSpc>
                <a:spcPct val="150000"/>
              </a:lnSpc>
              <a:defRPr/>
            </a:pPr>
            <a:endParaRPr lang="en-US" dirty="0">
              <a:ea typeface="+mn-ea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 Utilizing Traditional Birth Attendants in communities optimizes better outcomes for mother and child.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38523" y="828675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Answer to 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88" y="1230313"/>
            <a:ext cx="8777287" cy="4921250"/>
          </a:xfrm>
        </p:spPr>
        <p:txBody>
          <a:bodyPr/>
          <a:lstStyle/>
          <a:p>
            <a:pPr marL="0" indent="0"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 False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 Rationale: Maternal and neonatal mortality is higher when the only birth attendant is a TBA. Historically, this has been due to a lack of sterile or clean technique or a lack of knowledge regarding prevention of common childbirth complications.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dirty="0">
                <a:ea typeface="+mn-ea"/>
              </a:rPr>
              <a:t>Global health nurses often train TBAs in evidence-based maternity care in order to reduce maternal and neonatal mortality.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30213" y="838251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Introduction to Global Health #4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30200" y="1474788"/>
            <a:ext cx="8613775" cy="3686175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There are large </a:t>
            </a:r>
            <a:r>
              <a:rPr lang="en-US" altLang="en-US" b="1" dirty="0">
                <a:ea typeface="ＭＳ Ｐゴシック" pitchFamily="34" charset="-128"/>
              </a:rPr>
              <a:t>disparities</a:t>
            </a:r>
            <a:r>
              <a:rPr lang="en-US" altLang="en-US" dirty="0">
                <a:ea typeface="ＭＳ Ｐゴシック" pitchFamily="34" charset="-128"/>
              </a:rPr>
              <a:t> in health and well-being at the global level, which result from complex political and economic processes.</a:t>
            </a:r>
          </a:p>
          <a:p>
            <a:r>
              <a:rPr lang="en-US" altLang="en-US" dirty="0">
                <a:ea typeface="ＭＳ Ｐゴシック" pitchFamily="34" charset="-128"/>
              </a:rPr>
              <a:t>Over the past 50 years, significant efforts have been made to improve the well-being of people living in low-income countries.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Maternal and child health interventions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Water and sanitation improvements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HIV/AIDS prevention and treatment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30213" y="838251"/>
            <a:ext cx="8524875" cy="388938"/>
          </a:xfrm>
        </p:spPr>
        <p:txBody>
          <a:bodyPr/>
          <a:lstStyle/>
          <a:p>
            <a:pPr>
              <a:defRPr/>
            </a:pPr>
            <a:r>
              <a:rPr lang="en-US" dirty="0"/>
              <a:t>Millennium Developmental Goals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30200" y="1474788"/>
            <a:ext cx="8613775" cy="3686175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A worldwide commitment to </a:t>
            </a:r>
            <a:r>
              <a:rPr lang="en-US" altLang="en-US" b="1" dirty="0">
                <a:ea typeface="ＭＳ Ｐゴシック" pitchFamily="34" charset="-128"/>
              </a:rPr>
              <a:t>reduce extreme poverty </a:t>
            </a:r>
            <a:r>
              <a:rPr lang="en-US" altLang="en-US" dirty="0">
                <a:ea typeface="ＭＳ Ｐゴシック" pitchFamily="34" charset="-128"/>
              </a:rPr>
              <a:t>is led by the United Nations Millennium Declaration, 2000.</a:t>
            </a:r>
          </a:p>
          <a:p>
            <a:r>
              <a:rPr lang="en-US" altLang="en-US" dirty="0">
                <a:ea typeface="ＭＳ Ｐゴシック" pitchFamily="34" charset="-128"/>
              </a:rPr>
              <a:t>Organized under 8 goals known as the </a:t>
            </a:r>
            <a:r>
              <a:rPr lang="en-US" altLang="en-US" b="1" dirty="0">
                <a:ea typeface="ＭＳ Ｐゴシック" pitchFamily="34" charset="-128"/>
              </a:rPr>
              <a:t>Millennium Development Goals</a:t>
            </a:r>
            <a:r>
              <a:rPr lang="en-US" altLang="en-US" dirty="0">
                <a:ea typeface="ＭＳ Ｐゴシック" pitchFamily="34" charset="-128"/>
              </a:rPr>
              <a:t> (MDGs). Each goal has a series of time-bound targets with a deadline of 2015.</a:t>
            </a:r>
          </a:p>
          <a:p>
            <a:r>
              <a:rPr lang="en-US" altLang="en-US" dirty="0">
                <a:ea typeface="ＭＳ Ｐゴシック" pitchFamily="34" charset="-128"/>
              </a:rPr>
              <a:t>The three related to global health are to: 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Reduce Child Mortality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Improve Maternal Health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Combat HIV/AIDS, Malaria, and Other Diseases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30213" y="450901"/>
            <a:ext cx="8524875" cy="776288"/>
          </a:xfrm>
        </p:spPr>
        <p:txBody>
          <a:bodyPr/>
          <a:lstStyle/>
          <a:p>
            <a:pPr>
              <a:defRPr/>
            </a:pPr>
            <a:r>
              <a:rPr lang="en-US" dirty="0"/>
              <a:t>Key Concepts in Global Health and International Nursing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30200" y="1317625"/>
            <a:ext cx="8613775" cy="44100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Effective </a:t>
            </a:r>
            <a:r>
              <a:rPr lang="en-US" altLang="en-US" b="1" dirty="0">
                <a:ea typeface="ＭＳ Ｐゴシック" pitchFamily="34" charset="-128"/>
              </a:rPr>
              <a:t>partnerships</a:t>
            </a:r>
            <a:r>
              <a:rPr lang="en-US" altLang="en-US" dirty="0">
                <a:ea typeface="ＭＳ Ｐゴシック" pitchFamily="34" charset="-128"/>
              </a:rPr>
              <a:t> between foreign and local nurses can result in creative, evidence-based, appropriate, and sustainable solutions to local healthcare challenges.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ea typeface="ＭＳ Ｐゴシック" pitchFamily="34" charset="-128"/>
              </a:rPr>
              <a:t>Sustainability</a:t>
            </a:r>
            <a:r>
              <a:rPr lang="en-US" altLang="en-US" dirty="0">
                <a:ea typeface="ＭＳ Ｐゴシック" pitchFamily="34" charset="-128"/>
              </a:rPr>
              <a:t> means that once a project is completed, its results can be maintained by the community or government without further outside input.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34" charset="-128"/>
              </a:rPr>
              <a:t>Other concepts include </a:t>
            </a:r>
            <a:r>
              <a:rPr lang="en-US" altLang="en-US" b="1" dirty="0">
                <a:ea typeface="ＭＳ Ｐゴシック" pitchFamily="34" charset="-128"/>
              </a:rPr>
              <a:t>availability, accessibility</a:t>
            </a:r>
            <a:r>
              <a:rPr lang="en-US" altLang="en-US" dirty="0">
                <a:ea typeface="ＭＳ Ｐゴシック" pitchFamily="34" charset="-128"/>
              </a:rPr>
              <a:t>, and </a:t>
            </a:r>
            <a:r>
              <a:rPr lang="en-US" altLang="en-US" b="1" dirty="0">
                <a:ea typeface="ＭＳ Ｐゴシック" pitchFamily="34" charset="-128"/>
              </a:rPr>
              <a:t>acceptability</a:t>
            </a:r>
            <a:r>
              <a:rPr lang="en-US" altLang="en-US" dirty="0"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3999</TotalTime>
  <Words>887</Words>
  <Application>Microsoft Office PowerPoint</Application>
  <PresentationFormat>On-screen Show (4:3)</PresentationFormat>
  <Paragraphs>85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Times New Roman</vt:lpstr>
      <vt:lpstr>Verdana</vt:lpstr>
      <vt:lpstr>Wingdings</vt:lpstr>
      <vt:lpstr>LWW TEMPLATE</vt:lpstr>
      <vt:lpstr>Chapter 15:   Nursing and Global Health</vt:lpstr>
      <vt:lpstr>Introduction to Global Health #1</vt:lpstr>
      <vt:lpstr>Introduction to Global Health #2</vt:lpstr>
      <vt:lpstr>Introduction to Global Health #3</vt:lpstr>
      <vt:lpstr>Question #1</vt:lpstr>
      <vt:lpstr>Answer to Question #1</vt:lpstr>
      <vt:lpstr>Introduction to Global Health #4</vt:lpstr>
      <vt:lpstr>Millennium Developmental Goals</vt:lpstr>
      <vt:lpstr>Key Concepts in Global Health and International Nursing</vt:lpstr>
      <vt:lpstr>Question #2</vt:lpstr>
      <vt:lpstr>Answer to Question #2</vt:lpstr>
      <vt:lpstr>The Global Public Health Sector </vt:lpstr>
      <vt:lpstr>The Nurse in Global Public Health</vt:lpstr>
      <vt:lpstr>Preparing for a Career in International Nursing and Global Public Health</vt:lpstr>
      <vt:lpstr>Getting Started in International Nursing and Global Public Health</vt:lpstr>
      <vt:lpstr>Other Nursing Roles Internationally</vt:lpstr>
      <vt:lpstr>Question #3</vt:lpstr>
      <vt:lpstr>Answer to Question #3</vt:lpstr>
    </vt:vector>
  </TitlesOfParts>
  <Company>Wolters Kluwer Health - Lippincott Williams &amp; Wilkins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15: Nursing and Global Health</dc:title>
  <dc:creator>Dale Gray</dc:creator>
  <cp:lastModifiedBy>Eddie Cruz</cp:lastModifiedBy>
  <cp:revision>474</cp:revision>
  <cp:lastPrinted>2001-01-03T19:47:24Z</cp:lastPrinted>
  <dcterms:created xsi:type="dcterms:W3CDTF">2001-02-15T19:07:27Z</dcterms:created>
  <dcterms:modified xsi:type="dcterms:W3CDTF">2019-08-02T15:41:47Z</dcterms:modified>
</cp:coreProperties>
</file>