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77" r:id="rId2"/>
    <p:sldId id="262" r:id="rId3"/>
    <p:sldId id="291" r:id="rId4"/>
    <p:sldId id="292" r:id="rId5"/>
    <p:sldId id="293" r:id="rId6"/>
    <p:sldId id="263" r:id="rId7"/>
    <p:sldId id="279" r:id="rId8"/>
    <p:sldId id="280" r:id="rId9"/>
    <p:sldId id="264" r:id="rId10"/>
    <p:sldId id="294" r:id="rId11"/>
    <p:sldId id="295" r:id="rId12"/>
    <p:sldId id="296" r:id="rId13"/>
    <p:sldId id="297" r:id="rId14"/>
    <p:sldId id="268" r:id="rId15"/>
    <p:sldId id="275" r:id="rId16"/>
    <p:sldId id="276" r:id="rId17"/>
    <p:sldId id="285" r:id="rId18"/>
    <p:sldId id="298" r:id="rId19"/>
    <p:sldId id="299" r:id="rId20"/>
    <p:sldId id="267" r:id="rId21"/>
    <p:sldId id="281" r:id="rId22"/>
    <p:sldId id="287" r:id="rId23"/>
    <p:sldId id="288" r:id="rId24"/>
    <p:sldId id="289" r:id="rId25"/>
    <p:sldId id="290" r:id="rId26"/>
    <p:sldId id="300" r:id="rId27"/>
    <p:sldId id="301" r:id="rId28"/>
    <p:sldId id="302" r:id="rId29"/>
    <p:sldId id="303" r:id="rId30"/>
    <p:sldId id="304" r:id="rId31"/>
    <p:sldId id="305" r:id="rId32"/>
    <p:sldId id="265" r:id="rId33"/>
    <p:sldId id="284" r:id="rId34"/>
    <p:sldId id="283" r:id="rId35"/>
    <p:sldId id="271" r:id="rId36"/>
    <p:sldId id="274" r:id="rId37"/>
    <p:sldId id="272" r:id="rId38"/>
    <p:sldId id="273"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E1F3"/>
    <a:srgbClr val="FFE38B"/>
    <a:srgbClr val="4E3828"/>
    <a:srgbClr val="544200"/>
    <a:srgbClr val="421716"/>
    <a:srgbClr val="542D18"/>
    <a:srgbClr val="6C5500"/>
    <a:srgbClr val="0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4700" autoAdjust="0"/>
  </p:normalViewPr>
  <p:slideViewPr>
    <p:cSldViewPr>
      <p:cViewPr varScale="1">
        <p:scale>
          <a:sx n="54" d="100"/>
          <a:sy n="54" d="100"/>
        </p:scale>
        <p:origin x="18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0BA428-572D-4144-9D59-9DF267ECB1F4}" type="doc">
      <dgm:prSet loTypeId="urn:microsoft.com/office/officeart/2005/8/layout/radial4" loCatId="relationship" qsTypeId="urn:microsoft.com/office/officeart/2005/8/quickstyle/simple1#14" qsCatId="simple" csTypeId="urn:microsoft.com/office/officeart/2005/8/colors/accent1_2#16" csCatId="accent1" phldr="1"/>
      <dgm:spPr/>
      <dgm:t>
        <a:bodyPr/>
        <a:lstStyle/>
        <a:p>
          <a:endParaRPr lang="en-US"/>
        </a:p>
      </dgm:t>
    </dgm:pt>
    <dgm:pt modelId="{32F1B9C2-F9A9-4FC7-9DF0-D1418F833AC6}">
      <dgm:prSet phldrT="[Text]"/>
      <dgm:spPr>
        <a:solidFill>
          <a:srgbClr val="421716"/>
        </a:solidFill>
        <a:scene3d>
          <a:camera prst="orthographicFront"/>
          <a:lightRig rig="threePt" dir="t"/>
        </a:scene3d>
        <a:sp3d>
          <a:bevelT w="152400" h="50800" prst="softRound"/>
        </a:sp3d>
      </dgm:spPr>
      <dgm:t>
        <a:bodyPr/>
        <a:lstStyle/>
        <a:p>
          <a:r>
            <a:rPr lang="en-US" dirty="0"/>
            <a:t>Strategic Plans</a:t>
          </a:r>
        </a:p>
      </dgm:t>
    </dgm:pt>
    <dgm:pt modelId="{BDA00DD7-E3F3-4125-9383-C62B2A6C3E0C}" type="parTrans" cxnId="{326C3F7B-73A0-45E2-A488-F8EC8DDD255B}">
      <dgm:prSet/>
      <dgm:spPr/>
      <dgm:t>
        <a:bodyPr/>
        <a:lstStyle/>
        <a:p>
          <a:endParaRPr lang="en-US"/>
        </a:p>
      </dgm:t>
    </dgm:pt>
    <dgm:pt modelId="{A4FF06BF-F96C-4874-A33E-6FE0CBDB5669}" type="sibTrans" cxnId="{326C3F7B-73A0-45E2-A488-F8EC8DDD255B}">
      <dgm:prSet/>
      <dgm:spPr/>
      <dgm:t>
        <a:bodyPr/>
        <a:lstStyle/>
        <a:p>
          <a:endParaRPr lang="en-US"/>
        </a:p>
      </dgm:t>
    </dgm:pt>
    <dgm:pt modelId="{007F25F0-5E10-4D1E-B559-4321590D55E7}">
      <dgm:prSet phldrT="[Text]" custT="1"/>
      <dgm:spPr>
        <a:solidFill>
          <a:schemeClr val="accent5">
            <a:lumMod val="50000"/>
          </a:schemeClr>
        </a:solidFill>
        <a:scene3d>
          <a:camera prst="orthographicFront"/>
          <a:lightRig rig="threePt" dir="t"/>
        </a:scene3d>
        <a:sp3d>
          <a:bevelT w="152400" h="50800" prst="softRound"/>
        </a:sp3d>
      </dgm:spPr>
      <dgm:t>
        <a:bodyPr/>
        <a:lstStyle/>
        <a:p>
          <a:r>
            <a:rPr lang="en-US" sz="1400" dirty="0">
              <a:latin typeface="Calibri" pitchFamily="34" charset="0"/>
            </a:rPr>
            <a:t>Goals &amp; Objectives</a:t>
          </a:r>
        </a:p>
      </dgm:t>
    </dgm:pt>
    <dgm:pt modelId="{E625699D-BB9C-47BC-A430-ACB6C9580FAC}" type="parTrans" cxnId="{D28127F8-CA72-4E1D-A47A-E464B048F125}">
      <dgm:prSet/>
      <dgm:spPr>
        <a:solidFill>
          <a:srgbClr val="542D18"/>
        </a:solidFill>
        <a:ln>
          <a:solidFill>
            <a:schemeClr val="accent2">
              <a:lumMod val="75000"/>
            </a:schemeClr>
          </a:solidFill>
        </a:ln>
      </dgm:spPr>
      <dgm:t>
        <a:bodyPr/>
        <a:lstStyle/>
        <a:p>
          <a:endParaRPr lang="en-US" dirty="0"/>
        </a:p>
      </dgm:t>
    </dgm:pt>
    <dgm:pt modelId="{32ADBECD-9ECA-44C7-B25A-C4C27593551A}" type="sibTrans" cxnId="{D28127F8-CA72-4E1D-A47A-E464B048F125}">
      <dgm:prSet/>
      <dgm:spPr/>
      <dgm:t>
        <a:bodyPr/>
        <a:lstStyle/>
        <a:p>
          <a:endParaRPr lang="en-US"/>
        </a:p>
      </dgm:t>
    </dgm:pt>
    <dgm:pt modelId="{55D1C9E1-855E-405C-9685-1F8B5EB4CBC2}">
      <dgm:prSet phldrT="[Text]" custT="1"/>
      <dgm:spPr>
        <a:solidFill>
          <a:schemeClr val="accent5">
            <a:lumMod val="50000"/>
          </a:schemeClr>
        </a:solidFill>
        <a:scene3d>
          <a:camera prst="orthographicFront"/>
          <a:lightRig rig="threePt" dir="t"/>
        </a:scene3d>
        <a:sp3d>
          <a:bevelT w="152400" h="50800" prst="softRound"/>
        </a:sp3d>
      </dgm:spPr>
      <dgm:t>
        <a:bodyPr/>
        <a:lstStyle/>
        <a:p>
          <a:r>
            <a:rPr lang="en-US" sz="1400" dirty="0">
              <a:latin typeface="Calibri" pitchFamily="34" charset="0"/>
            </a:rPr>
            <a:t>Time Frame</a:t>
          </a:r>
        </a:p>
      </dgm:t>
    </dgm:pt>
    <dgm:pt modelId="{4F4054A8-4C9D-42A2-96E0-440678D8DD36}" type="parTrans" cxnId="{963FC091-83C7-454D-91B9-7641C55318E7}">
      <dgm:prSet/>
      <dgm:spPr>
        <a:solidFill>
          <a:srgbClr val="542D18"/>
        </a:solidFill>
        <a:ln>
          <a:solidFill>
            <a:schemeClr val="accent2">
              <a:lumMod val="75000"/>
            </a:schemeClr>
          </a:solidFill>
        </a:ln>
      </dgm:spPr>
      <dgm:t>
        <a:bodyPr/>
        <a:lstStyle/>
        <a:p>
          <a:endParaRPr lang="en-US" dirty="0"/>
        </a:p>
      </dgm:t>
    </dgm:pt>
    <dgm:pt modelId="{5DB85BC9-50C1-459E-80F8-44CBF34232ED}" type="sibTrans" cxnId="{963FC091-83C7-454D-91B9-7641C55318E7}">
      <dgm:prSet/>
      <dgm:spPr/>
      <dgm:t>
        <a:bodyPr/>
        <a:lstStyle/>
        <a:p>
          <a:endParaRPr lang="en-US"/>
        </a:p>
      </dgm:t>
    </dgm:pt>
    <dgm:pt modelId="{5827167F-A49B-440F-87C5-B3DA8C32CA51}">
      <dgm:prSet phldrT="[Text]" custT="1"/>
      <dgm:spPr>
        <a:solidFill>
          <a:schemeClr val="accent5">
            <a:lumMod val="50000"/>
          </a:schemeClr>
        </a:solidFill>
        <a:scene3d>
          <a:camera prst="orthographicFront"/>
          <a:lightRig rig="threePt" dir="t"/>
        </a:scene3d>
        <a:sp3d>
          <a:bevelT w="152400" h="50800" prst="softRound"/>
        </a:sp3d>
      </dgm:spPr>
      <dgm:t>
        <a:bodyPr/>
        <a:lstStyle/>
        <a:p>
          <a:r>
            <a:rPr lang="en-US" sz="1400" b="0" dirty="0">
              <a:latin typeface="Calibri" pitchFamily="34" charset="0"/>
              <a:cs typeface="Calibri" pitchFamily="34" charset="0"/>
            </a:rPr>
            <a:t>Analysis of Current </a:t>
          </a:r>
          <a:r>
            <a:rPr lang="en-US" sz="1400" b="0" dirty="0" err="1">
              <a:latin typeface="Calibri" pitchFamily="34" charset="0"/>
              <a:cs typeface="Calibri" pitchFamily="34" charset="0"/>
            </a:rPr>
            <a:t>Circums-tances</a:t>
          </a:r>
          <a:endParaRPr lang="en-US" sz="1400" b="0" dirty="0">
            <a:latin typeface="Calibri" pitchFamily="34" charset="0"/>
            <a:cs typeface="Calibri" pitchFamily="34" charset="0"/>
          </a:endParaRPr>
        </a:p>
      </dgm:t>
    </dgm:pt>
    <dgm:pt modelId="{87924F8E-D386-4965-9650-A957416B90E9}" type="parTrans" cxnId="{915186C5-78D3-4C7C-8F78-78EF87931AC5}">
      <dgm:prSet/>
      <dgm:spPr>
        <a:solidFill>
          <a:srgbClr val="542D18"/>
        </a:solidFill>
        <a:ln>
          <a:solidFill>
            <a:schemeClr val="accent2">
              <a:lumMod val="75000"/>
            </a:schemeClr>
          </a:solidFill>
        </a:ln>
      </dgm:spPr>
      <dgm:t>
        <a:bodyPr/>
        <a:lstStyle/>
        <a:p>
          <a:endParaRPr lang="en-US" dirty="0"/>
        </a:p>
      </dgm:t>
    </dgm:pt>
    <dgm:pt modelId="{6CFE8CC8-28FE-4416-B09E-E1C0A2686CDB}" type="sibTrans" cxnId="{915186C5-78D3-4C7C-8F78-78EF87931AC5}">
      <dgm:prSet/>
      <dgm:spPr/>
      <dgm:t>
        <a:bodyPr/>
        <a:lstStyle/>
        <a:p>
          <a:endParaRPr lang="en-US"/>
        </a:p>
      </dgm:t>
    </dgm:pt>
    <dgm:pt modelId="{B7260044-E3AF-4403-8B39-F86FC4D53B1B}">
      <dgm:prSet custT="1"/>
      <dgm:spPr>
        <a:solidFill>
          <a:schemeClr val="accent5">
            <a:lumMod val="50000"/>
          </a:schemeClr>
        </a:solidFill>
        <a:scene3d>
          <a:camera prst="orthographicFront"/>
          <a:lightRig rig="threePt" dir="t"/>
        </a:scene3d>
        <a:sp3d>
          <a:bevelT w="152400" h="50800" prst="softRound"/>
        </a:sp3d>
      </dgm:spPr>
      <dgm:t>
        <a:bodyPr/>
        <a:lstStyle/>
        <a:p>
          <a:r>
            <a:rPr lang="en-US" sz="1400" dirty="0">
              <a:latin typeface="Calibri" pitchFamily="34" charset="0"/>
              <a:cs typeface="Calibri" pitchFamily="34" charset="0"/>
            </a:rPr>
            <a:t>Environ-mental analysis </a:t>
          </a:r>
        </a:p>
      </dgm:t>
    </dgm:pt>
    <dgm:pt modelId="{66924619-E917-45EE-923A-59363A38DFC7}" type="parTrans" cxnId="{B17ED27C-3F2E-41EB-A3FE-4737B2556B24}">
      <dgm:prSet/>
      <dgm:spPr>
        <a:solidFill>
          <a:srgbClr val="542D18"/>
        </a:solidFill>
        <a:ln>
          <a:solidFill>
            <a:schemeClr val="accent2">
              <a:lumMod val="75000"/>
            </a:schemeClr>
          </a:solidFill>
        </a:ln>
      </dgm:spPr>
      <dgm:t>
        <a:bodyPr/>
        <a:lstStyle/>
        <a:p>
          <a:endParaRPr lang="en-US" dirty="0"/>
        </a:p>
      </dgm:t>
    </dgm:pt>
    <dgm:pt modelId="{7E9E5A47-9F54-40D8-94CE-05D917FF5889}" type="sibTrans" cxnId="{B17ED27C-3F2E-41EB-A3FE-4737B2556B24}">
      <dgm:prSet/>
      <dgm:spPr/>
      <dgm:t>
        <a:bodyPr/>
        <a:lstStyle/>
        <a:p>
          <a:endParaRPr lang="en-US"/>
        </a:p>
      </dgm:t>
    </dgm:pt>
    <dgm:pt modelId="{47258307-DFF1-434F-9AFD-D7CB94BA0A5C}">
      <dgm:prSet custT="1"/>
      <dgm:spPr>
        <a:solidFill>
          <a:schemeClr val="accent5">
            <a:lumMod val="50000"/>
          </a:schemeClr>
        </a:solidFill>
        <a:scene3d>
          <a:camera prst="orthographicFront"/>
          <a:lightRig rig="threePt" dir="t"/>
        </a:scene3d>
        <a:sp3d>
          <a:bevelT w="152400" h="50800" prst="softRound"/>
        </a:sp3d>
      </dgm:spPr>
      <dgm:t>
        <a:bodyPr/>
        <a:lstStyle/>
        <a:p>
          <a:r>
            <a:rPr lang="en-US" sz="1400" dirty="0">
              <a:latin typeface="Calibri" pitchFamily="34" charset="0"/>
            </a:rPr>
            <a:t>Strategy Selection</a:t>
          </a:r>
        </a:p>
      </dgm:t>
    </dgm:pt>
    <dgm:pt modelId="{7762B688-2AC1-488C-A90D-0DE98632E97B}" type="parTrans" cxnId="{38C477D4-CF42-45B3-9BA8-18ED6722FC96}">
      <dgm:prSet/>
      <dgm:spPr>
        <a:solidFill>
          <a:srgbClr val="542D18"/>
        </a:solidFill>
        <a:ln>
          <a:solidFill>
            <a:schemeClr val="accent2">
              <a:lumMod val="75000"/>
            </a:schemeClr>
          </a:solidFill>
        </a:ln>
      </dgm:spPr>
      <dgm:t>
        <a:bodyPr/>
        <a:lstStyle/>
        <a:p>
          <a:endParaRPr lang="en-US" dirty="0"/>
        </a:p>
      </dgm:t>
    </dgm:pt>
    <dgm:pt modelId="{58002CD4-9DDC-4290-8762-244D050F745E}" type="sibTrans" cxnId="{38C477D4-CF42-45B3-9BA8-18ED6722FC96}">
      <dgm:prSet/>
      <dgm:spPr/>
      <dgm:t>
        <a:bodyPr/>
        <a:lstStyle/>
        <a:p>
          <a:endParaRPr lang="en-US"/>
        </a:p>
      </dgm:t>
    </dgm:pt>
    <dgm:pt modelId="{23D4E19A-76F8-448C-8BAF-C859015FBF94}">
      <dgm:prSet custT="1"/>
      <dgm:spPr>
        <a:solidFill>
          <a:schemeClr val="accent5">
            <a:lumMod val="50000"/>
          </a:schemeClr>
        </a:solidFill>
        <a:scene3d>
          <a:camera prst="orthographicFront"/>
          <a:lightRig rig="threePt" dir="t"/>
        </a:scene3d>
        <a:sp3d>
          <a:bevelT w="152400" h="50800" prst="softRound"/>
        </a:sp3d>
      </dgm:spPr>
      <dgm:t>
        <a:bodyPr/>
        <a:lstStyle/>
        <a:p>
          <a:r>
            <a:rPr lang="en-US" sz="1400" dirty="0">
              <a:latin typeface="Calibri" pitchFamily="34" charset="0"/>
            </a:rPr>
            <a:t>Integration of Efforts</a:t>
          </a:r>
        </a:p>
      </dgm:t>
    </dgm:pt>
    <dgm:pt modelId="{F972BCBD-1897-4E39-91CB-168233E301DB}" type="parTrans" cxnId="{91777525-1FFD-4BC1-BFB3-59BB2B26F4DA}">
      <dgm:prSet/>
      <dgm:spPr>
        <a:solidFill>
          <a:srgbClr val="542D18"/>
        </a:solidFill>
        <a:ln>
          <a:solidFill>
            <a:schemeClr val="accent2">
              <a:lumMod val="75000"/>
            </a:schemeClr>
          </a:solidFill>
        </a:ln>
      </dgm:spPr>
      <dgm:t>
        <a:bodyPr/>
        <a:lstStyle/>
        <a:p>
          <a:endParaRPr lang="en-US" dirty="0"/>
        </a:p>
      </dgm:t>
    </dgm:pt>
    <dgm:pt modelId="{A5F58961-ACBB-4301-ABE8-E8D5133E9F8D}" type="sibTrans" cxnId="{91777525-1FFD-4BC1-BFB3-59BB2B26F4DA}">
      <dgm:prSet/>
      <dgm:spPr/>
      <dgm:t>
        <a:bodyPr/>
        <a:lstStyle/>
        <a:p>
          <a:endParaRPr lang="en-US"/>
        </a:p>
      </dgm:t>
    </dgm:pt>
    <dgm:pt modelId="{6E53F830-B8AD-4F81-B97F-59501F61A0F5}">
      <dgm:prSet custT="1"/>
      <dgm:spPr>
        <a:solidFill>
          <a:schemeClr val="accent5">
            <a:lumMod val="50000"/>
          </a:schemeClr>
        </a:solidFill>
        <a:scene3d>
          <a:camera prst="orthographicFront"/>
          <a:lightRig rig="threePt" dir="t"/>
        </a:scene3d>
        <a:sp3d>
          <a:bevelT w="152400" h="50800" prst="softRound"/>
        </a:sp3d>
      </dgm:spPr>
      <dgm:t>
        <a:bodyPr/>
        <a:lstStyle/>
        <a:p>
          <a:r>
            <a:rPr lang="en-US" sz="1400" dirty="0">
              <a:latin typeface="Calibri" pitchFamily="34" charset="0"/>
            </a:rPr>
            <a:t>Evaluation</a:t>
          </a:r>
        </a:p>
      </dgm:t>
    </dgm:pt>
    <dgm:pt modelId="{B6DBC1FA-3463-43ED-8BD1-BE2EF327D982}" type="parTrans" cxnId="{A5600FC1-FF2F-4767-9A18-E7257521ADBE}">
      <dgm:prSet/>
      <dgm:spPr>
        <a:solidFill>
          <a:srgbClr val="542D18"/>
        </a:solidFill>
        <a:ln>
          <a:solidFill>
            <a:schemeClr val="accent2">
              <a:lumMod val="75000"/>
            </a:schemeClr>
          </a:solidFill>
        </a:ln>
      </dgm:spPr>
      <dgm:t>
        <a:bodyPr/>
        <a:lstStyle/>
        <a:p>
          <a:endParaRPr lang="en-US" dirty="0"/>
        </a:p>
      </dgm:t>
    </dgm:pt>
    <dgm:pt modelId="{81F3CB51-D34D-4B49-80A9-1E13263DA45C}" type="sibTrans" cxnId="{A5600FC1-FF2F-4767-9A18-E7257521ADBE}">
      <dgm:prSet/>
      <dgm:spPr/>
      <dgm:t>
        <a:bodyPr/>
        <a:lstStyle/>
        <a:p>
          <a:endParaRPr lang="en-US"/>
        </a:p>
      </dgm:t>
    </dgm:pt>
    <dgm:pt modelId="{41BC2B2E-7843-49B8-BC86-0620871A92E8}" type="pres">
      <dgm:prSet presAssocID="{170BA428-572D-4144-9D59-9DF267ECB1F4}" presName="cycle" presStyleCnt="0">
        <dgm:presLayoutVars>
          <dgm:chMax val="1"/>
          <dgm:dir/>
          <dgm:animLvl val="ctr"/>
          <dgm:resizeHandles val="exact"/>
        </dgm:presLayoutVars>
      </dgm:prSet>
      <dgm:spPr/>
    </dgm:pt>
    <dgm:pt modelId="{DFAE0C5C-FC11-4149-A1E0-5FC96C255B99}" type="pres">
      <dgm:prSet presAssocID="{32F1B9C2-F9A9-4FC7-9DF0-D1418F833AC6}" presName="centerShape" presStyleLbl="node0" presStyleIdx="0" presStyleCnt="1"/>
      <dgm:spPr/>
    </dgm:pt>
    <dgm:pt modelId="{16C36D99-1525-47A1-8672-2E9D35476D50}" type="pres">
      <dgm:prSet presAssocID="{E625699D-BB9C-47BC-A430-ACB6C9580FAC}" presName="parTrans" presStyleLbl="bgSibTrans2D1" presStyleIdx="0" presStyleCnt="7" custLinFactNeighborX="176" custLinFactNeighborY="-14970"/>
      <dgm:spPr/>
    </dgm:pt>
    <dgm:pt modelId="{644B23E5-E83A-4AB0-AE2E-7CEAA9003D03}" type="pres">
      <dgm:prSet presAssocID="{007F25F0-5E10-4D1E-B559-4321590D55E7}" presName="node" presStyleLbl="node1" presStyleIdx="0" presStyleCnt="7" custScaleY="156190">
        <dgm:presLayoutVars>
          <dgm:bulletEnabled val="1"/>
        </dgm:presLayoutVars>
      </dgm:prSet>
      <dgm:spPr/>
    </dgm:pt>
    <dgm:pt modelId="{C47EDD0E-AE5C-482C-971D-75865F308237}" type="pres">
      <dgm:prSet presAssocID="{4F4054A8-4C9D-42A2-96E0-440678D8DD36}" presName="parTrans" presStyleLbl="bgSibTrans2D1" presStyleIdx="1" presStyleCnt="7"/>
      <dgm:spPr/>
    </dgm:pt>
    <dgm:pt modelId="{C9389984-FC2B-4FF3-88E6-D6BE682FDECF}" type="pres">
      <dgm:prSet presAssocID="{55D1C9E1-855E-405C-9685-1F8B5EB4CBC2}" presName="node" presStyleLbl="node1" presStyleIdx="1" presStyleCnt="7" custScaleY="132349" custRadScaleRad="102402" custRadScaleInc="3113">
        <dgm:presLayoutVars>
          <dgm:bulletEnabled val="1"/>
        </dgm:presLayoutVars>
      </dgm:prSet>
      <dgm:spPr/>
    </dgm:pt>
    <dgm:pt modelId="{F85A8637-946C-40DD-9377-DC9BE1E98C25}" type="pres">
      <dgm:prSet presAssocID="{87924F8E-D386-4965-9650-A957416B90E9}" presName="parTrans" presStyleLbl="bgSibTrans2D1" presStyleIdx="2" presStyleCnt="7"/>
      <dgm:spPr/>
    </dgm:pt>
    <dgm:pt modelId="{E30D8523-ED28-4BD8-B2DD-941381695E4F}" type="pres">
      <dgm:prSet presAssocID="{5827167F-A49B-440F-87C5-B3DA8C32CA51}" presName="node" presStyleLbl="node1" presStyleIdx="2" presStyleCnt="7" custScaleY="154171" custRadScaleRad="99208" custRadScaleInc="10293">
        <dgm:presLayoutVars>
          <dgm:bulletEnabled val="1"/>
        </dgm:presLayoutVars>
      </dgm:prSet>
      <dgm:spPr/>
    </dgm:pt>
    <dgm:pt modelId="{84A1C025-A754-4A91-A972-B4CC8584955F}" type="pres">
      <dgm:prSet presAssocID="{66924619-E917-45EE-923A-59363A38DFC7}" presName="parTrans" presStyleLbl="bgSibTrans2D1" presStyleIdx="3" presStyleCnt="7" custLinFactNeighborX="2342" custLinFactNeighborY="-17177"/>
      <dgm:spPr/>
    </dgm:pt>
    <dgm:pt modelId="{9D4A675C-F462-44DB-ABF4-233C838CBDAD}" type="pres">
      <dgm:prSet presAssocID="{B7260044-E3AF-4403-8B39-F86FC4D53B1B}" presName="node" presStyleLbl="node1" presStyleIdx="3" presStyleCnt="7" custScaleY="154038" custRadScaleRad="98773" custRadScaleInc="6418">
        <dgm:presLayoutVars>
          <dgm:bulletEnabled val="1"/>
        </dgm:presLayoutVars>
      </dgm:prSet>
      <dgm:spPr/>
    </dgm:pt>
    <dgm:pt modelId="{A597BE3A-5976-47DB-830D-A439727BF6DC}" type="pres">
      <dgm:prSet presAssocID="{7762B688-2AC1-488C-A90D-0DE98632E97B}" presName="parTrans" presStyleLbl="bgSibTrans2D1" presStyleIdx="4" presStyleCnt="7"/>
      <dgm:spPr/>
    </dgm:pt>
    <dgm:pt modelId="{4A7EC9C1-7470-4DCA-AAD3-853B16F18023}" type="pres">
      <dgm:prSet presAssocID="{47258307-DFF1-434F-9AFD-D7CB94BA0A5C}" presName="node" presStyleLbl="node1" presStyleIdx="4" presStyleCnt="7" custScaleY="154171">
        <dgm:presLayoutVars>
          <dgm:bulletEnabled val="1"/>
        </dgm:presLayoutVars>
      </dgm:prSet>
      <dgm:spPr/>
    </dgm:pt>
    <dgm:pt modelId="{8E4A848C-E63E-4A63-86B5-F6A471517F0D}" type="pres">
      <dgm:prSet presAssocID="{F972BCBD-1897-4E39-91CB-168233E301DB}" presName="parTrans" presStyleLbl="bgSibTrans2D1" presStyleIdx="5" presStyleCnt="7"/>
      <dgm:spPr/>
    </dgm:pt>
    <dgm:pt modelId="{D4CE3E68-508D-4BEE-9B0A-53B6EC299D0F}" type="pres">
      <dgm:prSet presAssocID="{23D4E19A-76F8-448C-8BAF-C859015FBF94}" presName="node" presStyleLbl="node1" presStyleIdx="5" presStyleCnt="7" custScaleY="146838" custRadScaleRad="107619" custRadScaleInc="1866">
        <dgm:presLayoutVars>
          <dgm:bulletEnabled val="1"/>
        </dgm:presLayoutVars>
      </dgm:prSet>
      <dgm:spPr/>
    </dgm:pt>
    <dgm:pt modelId="{645F0E64-222F-4545-BDA4-748765181C16}" type="pres">
      <dgm:prSet presAssocID="{B6DBC1FA-3463-43ED-8BD1-BE2EF327D982}" presName="parTrans" presStyleLbl="bgSibTrans2D1" presStyleIdx="6" presStyleCnt="7"/>
      <dgm:spPr/>
    </dgm:pt>
    <dgm:pt modelId="{7E9BC5B4-1983-4850-97C4-C4405BCF9EAA}" type="pres">
      <dgm:prSet presAssocID="{6E53F830-B8AD-4F81-B97F-59501F61A0F5}" presName="node" presStyleLbl="node1" presStyleIdx="6" presStyleCnt="7" custScaleY="143159" custRadScaleRad="99719" custRadScaleInc="-4190">
        <dgm:presLayoutVars>
          <dgm:bulletEnabled val="1"/>
        </dgm:presLayoutVars>
      </dgm:prSet>
      <dgm:spPr/>
    </dgm:pt>
  </dgm:ptLst>
  <dgm:cxnLst>
    <dgm:cxn modelId="{E49BF508-8B0D-4832-9E95-787D5F8A666C}" type="presOf" srcId="{47258307-DFF1-434F-9AFD-D7CB94BA0A5C}" destId="{4A7EC9C1-7470-4DCA-AAD3-853B16F18023}" srcOrd="0" destOrd="0" presId="urn:microsoft.com/office/officeart/2005/8/layout/radial4"/>
    <dgm:cxn modelId="{DC980F20-E035-4359-95CA-BE25293586F7}" type="presOf" srcId="{F972BCBD-1897-4E39-91CB-168233E301DB}" destId="{8E4A848C-E63E-4A63-86B5-F6A471517F0D}" srcOrd="0" destOrd="0" presId="urn:microsoft.com/office/officeart/2005/8/layout/radial4"/>
    <dgm:cxn modelId="{23436622-A5BA-4CCD-8F50-DEADA2C39C53}" type="presOf" srcId="{5827167F-A49B-440F-87C5-B3DA8C32CA51}" destId="{E30D8523-ED28-4BD8-B2DD-941381695E4F}" srcOrd="0" destOrd="0" presId="urn:microsoft.com/office/officeart/2005/8/layout/radial4"/>
    <dgm:cxn modelId="{91777525-1FFD-4BC1-BFB3-59BB2B26F4DA}" srcId="{32F1B9C2-F9A9-4FC7-9DF0-D1418F833AC6}" destId="{23D4E19A-76F8-448C-8BAF-C859015FBF94}" srcOrd="5" destOrd="0" parTransId="{F972BCBD-1897-4E39-91CB-168233E301DB}" sibTransId="{A5F58961-ACBB-4301-ABE8-E8D5133E9F8D}"/>
    <dgm:cxn modelId="{77795C3A-1890-462F-813E-33F10847171C}" type="presOf" srcId="{87924F8E-D386-4965-9650-A957416B90E9}" destId="{F85A8637-946C-40DD-9377-DC9BE1E98C25}" srcOrd="0" destOrd="0" presId="urn:microsoft.com/office/officeart/2005/8/layout/radial4"/>
    <dgm:cxn modelId="{0DEE133B-4273-44A7-A448-6284887FC109}" type="presOf" srcId="{66924619-E917-45EE-923A-59363A38DFC7}" destId="{84A1C025-A754-4A91-A972-B4CC8584955F}" srcOrd="0" destOrd="0" presId="urn:microsoft.com/office/officeart/2005/8/layout/radial4"/>
    <dgm:cxn modelId="{3F9F9142-EC8D-4088-B276-F5C5F1B72761}" type="presOf" srcId="{55D1C9E1-855E-405C-9685-1F8B5EB4CBC2}" destId="{C9389984-FC2B-4FF3-88E6-D6BE682FDECF}" srcOrd="0" destOrd="0" presId="urn:microsoft.com/office/officeart/2005/8/layout/radial4"/>
    <dgm:cxn modelId="{D4FE5A5A-C0FF-4E33-B61A-89E8F2D69938}" type="presOf" srcId="{B7260044-E3AF-4403-8B39-F86FC4D53B1B}" destId="{9D4A675C-F462-44DB-ABF4-233C838CBDAD}" srcOrd="0" destOrd="0" presId="urn:microsoft.com/office/officeart/2005/8/layout/radial4"/>
    <dgm:cxn modelId="{326C3F7B-73A0-45E2-A488-F8EC8DDD255B}" srcId="{170BA428-572D-4144-9D59-9DF267ECB1F4}" destId="{32F1B9C2-F9A9-4FC7-9DF0-D1418F833AC6}" srcOrd="0" destOrd="0" parTransId="{BDA00DD7-E3F3-4125-9383-C62B2A6C3E0C}" sibTransId="{A4FF06BF-F96C-4874-A33E-6FE0CBDB5669}"/>
    <dgm:cxn modelId="{B17ED27C-3F2E-41EB-A3FE-4737B2556B24}" srcId="{32F1B9C2-F9A9-4FC7-9DF0-D1418F833AC6}" destId="{B7260044-E3AF-4403-8B39-F86FC4D53B1B}" srcOrd="3" destOrd="0" parTransId="{66924619-E917-45EE-923A-59363A38DFC7}" sibTransId="{7E9E5A47-9F54-40D8-94CE-05D917FF5889}"/>
    <dgm:cxn modelId="{963FC091-83C7-454D-91B9-7641C55318E7}" srcId="{32F1B9C2-F9A9-4FC7-9DF0-D1418F833AC6}" destId="{55D1C9E1-855E-405C-9685-1F8B5EB4CBC2}" srcOrd="1" destOrd="0" parTransId="{4F4054A8-4C9D-42A2-96E0-440678D8DD36}" sibTransId="{5DB85BC9-50C1-459E-80F8-44CBF34232ED}"/>
    <dgm:cxn modelId="{6876F29A-6F26-4E54-B56D-05234E5F53BB}" type="presOf" srcId="{007F25F0-5E10-4D1E-B559-4321590D55E7}" destId="{644B23E5-E83A-4AB0-AE2E-7CEAA9003D03}" srcOrd="0" destOrd="0" presId="urn:microsoft.com/office/officeart/2005/8/layout/radial4"/>
    <dgm:cxn modelId="{A28415A1-76EF-4BF7-96D7-DD81117F3F25}" type="presOf" srcId="{7762B688-2AC1-488C-A90D-0DE98632E97B}" destId="{A597BE3A-5976-47DB-830D-A439727BF6DC}" srcOrd="0" destOrd="0" presId="urn:microsoft.com/office/officeart/2005/8/layout/radial4"/>
    <dgm:cxn modelId="{E1BEA3B0-693A-4303-B0B1-33594DE1B141}" type="presOf" srcId="{4F4054A8-4C9D-42A2-96E0-440678D8DD36}" destId="{C47EDD0E-AE5C-482C-971D-75865F308237}" srcOrd="0" destOrd="0" presId="urn:microsoft.com/office/officeart/2005/8/layout/radial4"/>
    <dgm:cxn modelId="{ABC68BB3-F28E-48B3-B68A-29BE73911D9E}" type="presOf" srcId="{23D4E19A-76F8-448C-8BAF-C859015FBF94}" destId="{D4CE3E68-508D-4BEE-9B0A-53B6EC299D0F}" srcOrd="0" destOrd="0" presId="urn:microsoft.com/office/officeart/2005/8/layout/radial4"/>
    <dgm:cxn modelId="{08E3A0BA-781A-4C37-BECA-BC19DAD207B5}" type="presOf" srcId="{B6DBC1FA-3463-43ED-8BD1-BE2EF327D982}" destId="{645F0E64-222F-4545-BDA4-748765181C16}" srcOrd="0" destOrd="0" presId="urn:microsoft.com/office/officeart/2005/8/layout/radial4"/>
    <dgm:cxn modelId="{A5600FC1-FF2F-4767-9A18-E7257521ADBE}" srcId="{32F1B9C2-F9A9-4FC7-9DF0-D1418F833AC6}" destId="{6E53F830-B8AD-4F81-B97F-59501F61A0F5}" srcOrd="6" destOrd="0" parTransId="{B6DBC1FA-3463-43ED-8BD1-BE2EF327D982}" sibTransId="{81F3CB51-D34D-4B49-80A9-1E13263DA45C}"/>
    <dgm:cxn modelId="{915186C5-78D3-4C7C-8F78-78EF87931AC5}" srcId="{32F1B9C2-F9A9-4FC7-9DF0-D1418F833AC6}" destId="{5827167F-A49B-440F-87C5-B3DA8C32CA51}" srcOrd="2" destOrd="0" parTransId="{87924F8E-D386-4965-9650-A957416B90E9}" sibTransId="{6CFE8CC8-28FE-4416-B09E-E1C0A2686CDB}"/>
    <dgm:cxn modelId="{D0E096CC-A56B-4D5B-972B-6C98F14E42F3}" type="presOf" srcId="{6E53F830-B8AD-4F81-B97F-59501F61A0F5}" destId="{7E9BC5B4-1983-4850-97C4-C4405BCF9EAA}" srcOrd="0" destOrd="0" presId="urn:microsoft.com/office/officeart/2005/8/layout/radial4"/>
    <dgm:cxn modelId="{38C477D4-CF42-45B3-9BA8-18ED6722FC96}" srcId="{32F1B9C2-F9A9-4FC7-9DF0-D1418F833AC6}" destId="{47258307-DFF1-434F-9AFD-D7CB94BA0A5C}" srcOrd="4" destOrd="0" parTransId="{7762B688-2AC1-488C-A90D-0DE98632E97B}" sibTransId="{58002CD4-9DDC-4290-8762-244D050F745E}"/>
    <dgm:cxn modelId="{0B52EEDA-2E08-4652-BC42-B7B14F7F1651}" type="presOf" srcId="{E625699D-BB9C-47BC-A430-ACB6C9580FAC}" destId="{16C36D99-1525-47A1-8672-2E9D35476D50}" srcOrd="0" destOrd="0" presId="urn:microsoft.com/office/officeart/2005/8/layout/radial4"/>
    <dgm:cxn modelId="{914B1CE9-BCB4-4EF3-B8EF-0EB1A867B9A0}" type="presOf" srcId="{32F1B9C2-F9A9-4FC7-9DF0-D1418F833AC6}" destId="{DFAE0C5C-FC11-4149-A1E0-5FC96C255B99}" srcOrd="0" destOrd="0" presId="urn:microsoft.com/office/officeart/2005/8/layout/radial4"/>
    <dgm:cxn modelId="{2C5B29F3-E060-4511-97B7-D2F967D8BDAD}" type="presOf" srcId="{170BA428-572D-4144-9D59-9DF267ECB1F4}" destId="{41BC2B2E-7843-49B8-BC86-0620871A92E8}" srcOrd="0" destOrd="0" presId="urn:microsoft.com/office/officeart/2005/8/layout/radial4"/>
    <dgm:cxn modelId="{D28127F8-CA72-4E1D-A47A-E464B048F125}" srcId="{32F1B9C2-F9A9-4FC7-9DF0-D1418F833AC6}" destId="{007F25F0-5E10-4D1E-B559-4321590D55E7}" srcOrd="0" destOrd="0" parTransId="{E625699D-BB9C-47BC-A430-ACB6C9580FAC}" sibTransId="{32ADBECD-9ECA-44C7-B25A-C4C27593551A}"/>
    <dgm:cxn modelId="{36853964-34D9-4A29-B246-237DCB4C7960}" type="presParOf" srcId="{41BC2B2E-7843-49B8-BC86-0620871A92E8}" destId="{DFAE0C5C-FC11-4149-A1E0-5FC96C255B99}" srcOrd="0" destOrd="0" presId="urn:microsoft.com/office/officeart/2005/8/layout/radial4"/>
    <dgm:cxn modelId="{27AE0419-7588-4514-888A-0E3AAB32DFCF}" type="presParOf" srcId="{41BC2B2E-7843-49B8-BC86-0620871A92E8}" destId="{16C36D99-1525-47A1-8672-2E9D35476D50}" srcOrd="1" destOrd="0" presId="urn:microsoft.com/office/officeart/2005/8/layout/radial4"/>
    <dgm:cxn modelId="{2EA10537-74F5-41E6-B65F-48F8140B6CAC}" type="presParOf" srcId="{41BC2B2E-7843-49B8-BC86-0620871A92E8}" destId="{644B23E5-E83A-4AB0-AE2E-7CEAA9003D03}" srcOrd="2" destOrd="0" presId="urn:microsoft.com/office/officeart/2005/8/layout/radial4"/>
    <dgm:cxn modelId="{F842DB94-FB46-4FC5-8BE4-BC80F01F00CB}" type="presParOf" srcId="{41BC2B2E-7843-49B8-BC86-0620871A92E8}" destId="{C47EDD0E-AE5C-482C-971D-75865F308237}" srcOrd="3" destOrd="0" presId="urn:microsoft.com/office/officeart/2005/8/layout/radial4"/>
    <dgm:cxn modelId="{8EC951CF-E29B-4A0B-9272-68BD382F179D}" type="presParOf" srcId="{41BC2B2E-7843-49B8-BC86-0620871A92E8}" destId="{C9389984-FC2B-4FF3-88E6-D6BE682FDECF}" srcOrd="4" destOrd="0" presId="urn:microsoft.com/office/officeart/2005/8/layout/radial4"/>
    <dgm:cxn modelId="{E946A951-ADED-4FE9-92B9-CAF0DB975E2A}" type="presParOf" srcId="{41BC2B2E-7843-49B8-BC86-0620871A92E8}" destId="{F85A8637-946C-40DD-9377-DC9BE1E98C25}" srcOrd="5" destOrd="0" presId="urn:microsoft.com/office/officeart/2005/8/layout/radial4"/>
    <dgm:cxn modelId="{6D82373E-743A-478B-92D3-B007DF53798E}" type="presParOf" srcId="{41BC2B2E-7843-49B8-BC86-0620871A92E8}" destId="{E30D8523-ED28-4BD8-B2DD-941381695E4F}" srcOrd="6" destOrd="0" presId="urn:microsoft.com/office/officeart/2005/8/layout/radial4"/>
    <dgm:cxn modelId="{4330655C-0259-4106-80A1-353009E9D2B4}" type="presParOf" srcId="{41BC2B2E-7843-49B8-BC86-0620871A92E8}" destId="{84A1C025-A754-4A91-A972-B4CC8584955F}" srcOrd="7" destOrd="0" presId="urn:microsoft.com/office/officeart/2005/8/layout/radial4"/>
    <dgm:cxn modelId="{7274EDD3-C315-4D01-B2DD-6D2FA5F81B5E}" type="presParOf" srcId="{41BC2B2E-7843-49B8-BC86-0620871A92E8}" destId="{9D4A675C-F462-44DB-ABF4-233C838CBDAD}" srcOrd="8" destOrd="0" presId="urn:microsoft.com/office/officeart/2005/8/layout/radial4"/>
    <dgm:cxn modelId="{162CBEC6-3F7E-479F-8CB0-4349192ED5A1}" type="presParOf" srcId="{41BC2B2E-7843-49B8-BC86-0620871A92E8}" destId="{A597BE3A-5976-47DB-830D-A439727BF6DC}" srcOrd="9" destOrd="0" presId="urn:microsoft.com/office/officeart/2005/8/layout/radial4"/>
    <dgm:cxn modelId="{FC75699E-CC36-4F9E-8B31-A8F3FF8A044B}" type="presParOf" srcId="{41BC2B2E-7843-49B8-BC86-0620871A92E8}" destId="{4A7EC9C1-7470-4DCA-AAD3-853B16F18023}" srcOrd="10" destOrd="0" presId="urn:microsoft.com/office/officeart/2005/8/layout/radial4"/>
    <dgm:cxn modelId="{03D52D91-7D75-43AB-BD95-F5F6F4EF0387}" type="presParOf" srcId="{41BC2B2E-7843-49B8-BC86-0620871A92E8}" destId="{8E4A848C-E63E-4A63-86B5-F6A471517F0D}" srcOrd="11" destOrd="0" presId="urn:microsoft.com/office/officeart/2005/8/layout/radial4"/>
    <dgm:cxn modelId="{904FB59C-84C9-40CE-BE7F-AFDC9C1158D4}" type="presParOf" srcId="{41BC2B2E-7843-49B8-BC86-0620871A92E8}" destId="{D4CE3E68-508D-4BEE-9B0A-53B6EC299D0F}" srcOrd="12" destOrd="0" presId="urn:microsoft.com/office/officeart/2005/8/layout/radial4"/>
    <dgm:cxn modelId="{D026282A-63C6-47E1-810A-7BCDD5D4F688}" type="presParOf" srcId="{41BC2B2E-7843-49B8-BC86-0620871A92E8}" destId="{645F0E64-222F-4545-BDA4-748765181C16}" srcOrd="13" destOrd="0" presId="urn:microsoft.com/office/officeart/2005/8/layout/radial4"/>
    <dgm:cxn modelId="{D91E7844-9DD1-49C8-B00C-B9DC1EA3F92F}" type="presParOf" srcId="{41BC2B2E-7843-49B8-BC86-0620871A92E8}" destId="{7E9BC5B4-1983-4850-97C4-C4405BCF9EAA}" srcOrd="1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179E88-F31E-468D-89C2-B4EE81F07870}" type="doc">
      <dgm:prSet loTypeId="urn:microsoft.com/office/officeart/2005/8/layout/matrix2" loCatId="matrix" qsTypeId="urn:microsoft.com/office/officeart/2005/8/quickstyle/simple1#15" qsCatId="simple" csTypeId="urn:microsoft.com/office/officeart/2005/8/colors/accent1_2#17" csCatId="accent1" phldr="1"/>
      <dgm:spPr/>
      <dgm:t>
        <a:bodyPr/>
        <a:lstStyle/>
        <a:p>
          <a:endParaRPr lang="en-US"/>
        </a:p>
      </dgm:t>
    </dgm:pt>
    <dgm:pt modelId="{926354DE-D090-4DD1-A1DA-962B9D4A5DDA}">
      <dgm:prSet phldrT="[Text]" custT="1"/>
      <dgm:spPr>
        <a:solidFill>
          <a:srgbClr val="542D18"/>
        </a:solidFill>
        <a:ln>
          <a:solidFill>
            <a:schemeClr val="accent2">
              <a:lumMod val="75000"/>
            </a:schemeClr>
          </a:solidFill>
        </a:ln>
        <a:scene3d>
          <a:camera prst="orthographicFront"/>
          <a:lightRig rig="threePt" dir="t"/>
        </a:scene3d>
        <a:sp3d>
          <a:bevelT prst="angle"/>
        </a:sp3d>
      </dgm:spPr>
      <dgm:t>
        <a:bodyPr/>
        <a:lstStyle/>
        <a:p>
          <a:r>
            <a:rPr lang="en-US" sz="4000" dirty="0"/>
            <a:t>s</a:t>
          </a:r>
        </a:p>
      </dgm:t>
    </dgm:pt>
    <dgm:pt modelId="{E0A2FE3A-6D90-42BC-BD33-8F0B183DB95B}" type="parTrans" cxnId="{8753F017-98A6-4483-92A4-2AC19FCE13A4}">
      <dgm:prSet/>
      <dgm:spPr/>
      <dgm:t>
        <a:bodyPr/>
        <a:lstStyle/>
        <a:p>
          <a:endParaRPr lang="en-US"/>
        </a:p>
      </dgm:t>
    </dgm:pt>
    <dgm:pt modelId="{789A28AC-A695-43D1-8670-B9FE943D9746}" type="sibTrans" cxnId="{8753F017-98A6-4483-92A4-2AC19FCE13A4}">
      <dgm:prSet/>
      <dgm:spPr/>
      <dgm:t>
        <a:bodyPr/>
        <a:lstStyle/>
        <a:p>
          <a:endParaRPr lang="en-US"/>
        </a:p>
      </dgm:t>
    </dgm:pt>
    <dgm:pt modelId="{9C5EF7BF-4752-499F-84C4-EA6119DF2CA1}">
      <dgm:prSet phldrT="[Text]"/>
      <dgm:spPr>
        <a:solidFill>
          <a:srgbClr val="542D18"/>
        </a:solidFill>
        <a:ln>
          <a:solidFill>
            <a:schemeClr val="accent2">
              <a:lumMod val="75000"/>
            </a:schemeClr>
          </a:solidFill>
        </a:ln>
        <a:scene3d>
          <a:camera prst="orthographicFront"/>
          <a:lightRig rig="threePt" dir="t"/>
        </a:scene3d>
        <a:sp3d>
          <a:bevelT prst="angle"/>
        </a:sp3d>
      </dgm:spPr>
      <dgm:t>
        <a:bodyPr/>
        <a:lstStyle/>
        <a:p>
          <a:r>
            <a:rPr lang="en-US" dirty="0"/>
            <a:t>O</a:t>
          </a:r>
        </a:p>
      </dgm:t>
    </dgm:pt>
    <dgm:pt modelId="{656C4B33-8EAB-4295-A30C-8BAE5303674C}" type="parTrans" cxnId="{14E3767B-FD6A-468B-A794-BEC73F46CC93}">
      <dgm:prSet/>
      <dgm:spPr/>
      <dgm:t>
        <a:bodyPr/>
        <a:lstStyle/>
        <a:p>
          <a:endParaRPr lang="en-US"/>
        </a:p>
      </dgm:t>
    </dgm:pt>
    <dgm:pt modelId="{422AB23A-0372-4628-9D32-A3D0AAF95950}" type="sibTrans" cxnId="{14E3767B-FD6A-468B-A794-BEC73F46CC93}">
      <dgm:prSet/>
      <dgm:spPr/>
      <dgm:t>
        <a:bodyPr/>
        <a:lstStyle/>
        <a:p>
          <a:endParaRPr lang="en-US"/>
        </a:p>
      </dgm:t>
    </dgm:pt>
    <dgm:pt modelId="{6271286B-497E-4AA8-8583-AECC64052525}">
      <dgm:prSet phldrT="[Text]"/>
      <dgm:spPr>
        <a:solidFill>
          <a:srgbClr val="542D18"/>
        </a:solidFill>
        <a:ln>
          <a:solidFill>
            <a:schemeClr val="accent2">
              <a:lumMod val="75000"/>
            </a:schemeClr>
          </a:solidFill>
        </a:ln>
        <a:scene3d>
          <a:camera prst="orthographicFront"/>
          <a:lightRig rig="threePt" dir="t"/>
        </a:scene3d>
        <a:sp3d>
          <a:bevelT prst="angle"/>
        </a:sp3d>
      </dgm:spPr>
      <dgm:t>
        <a:bodyPr/>
        <a:lstStyle/>
        <a:p>
          <a:r>
            <a:rPr lang="en-US" dirty="0"/>
            <a:t>T</a:t>
          </a:r>
        </a:p>
      </dgm:t>
    </dgm:pt>
    <dgm:pt modelId="{48D392D1-88BC-4F79-93C1-D8D3EA61D845}" type="parTrans" cxnId="{C9883285-9E45-456A-A6FA-FD3F6EC0262D}">
      <dgm:prSet/>
      <dgm:spPr/>
      <dgm:t>
        <a:bodyPr/>
        <a:lstStyle/>
        <a:p>
          <a:endParaRPr lang="en-US"/>
        </a:p>
      </dgm:t>
    </dgm:pt>
    <dgm:pt modelId="{8243210F-1965-4FAA-9F23-185C801C79F7}" type="sibTrans" cxnId="{C9883285-9E45-456A-A6FA-FD3F6EC0262D}">
      <dgm:prSet/>
      <dgm:spPr/>
      <dgm:t>
        <a:bodyPr/>
        <a:lstStyle/>
        <a:p>
          <a:endParaRPr lang="en-US"/>
        </a:p>
      </dgm:t>
    </dgm:pt>
    <dgm:pt modelId="{36DE6326-A349-4883-BB1C-80F4298D6B9D}">
      <dgm:prSet phldrT="[Text]"/>
      <dgm:spPr>
        <a:solidFill>
          <a:srgbClr val="542D18"/>
        </a:solidFill>
        <a:ln>
          <a:solidFill>
            <a:schemeClr val="accent2">
              <a:lumMod val="75000"/>
            </a:schemeClr>
          </a:solidFill>
        </a:ln>
        <a:scene3d>
          <a:camera prst="orthographicFront"/>
          <a:lightRig rig="threePt" dir="t"/>
        </a:scene3d>
        <a:sp3d>
          <a:bevelT prst="angle"/>
        </a:sp3d>
      </dgm:spPr>
      <dgm:t>
        <a:bodyPr/>
        <a:lstStyle/>
        <a:p>
          <a:r>
            <a:rPr lang="en-US" dirty="0"/>
            <a:t>W</a:t>
          </a:r>
        </a:p>
      </dgm:t>
    </dgm:pt>
    <dgm:pt modelId="{6962ECBD-C8C6-4334-9C5C-2F3D219A1375}" type="sibTrans" cxnId="{A7595025-C02B-4DC3-B6E9-69FC25A311A2}">
      <dgm:prSet/>
      <dgm:spPr/>
      <dgm:t>
        <a:bodyPr/>
        <a:lstStyle/>
        <a:p>
          <a:endParaRPr lang="en-US"/>
        </a:p>
      </dgm:t>
    </dgm:pt>
    <dgm:pt modelId="{27780DF9-5FD8-4F47-B842-D3E0E47E50B5}" type="parTrans" cxnId="{A7595025-C02B-4DC3-B6E9-69FC25A311A2}">
      <dgm:prSet/>
      <dgm:spPr/>
      <dgm:t>
        <a:bodyPr/>
        <a:lstStyle/>
        <a:p>
          <a:endParaRPr lang="en-US"/>
        </a:p>
      </dgm:t>
    </dgm:pt>
    <dgm:pt modelId="{0D9F1E14-2345-4AE4-91C0-FE45A706FB25}" type="pres">
      <dgm:prSet presAssocID="{6E179E88-F31E-468D-89C2-B4EE81F07870}" presName="matrix" presStyleCnt="0">
        <dgm:presLayoutVars>
          <dgm:chMax val="1"/>
          <dgm:dir/>
          <dgm:resizeHandles val="exact"/>
        </dgm:presLayoutVars>
      </dgm:prSet>
      <dgm:spPr/>
    </dgm:pt>
    <dgm:pt modelId="{D6EEA431-B972-42CE-8D20-F39E55F49D7F}" type="pres">
      <dgm:prSet presAssocID="{6E179E88-F31E-468D-89C2-B4EE81F07870}" presName="axisShape" presStyleLbl="bgShp" presStyleIdx="0" presStyleCnt="1"/>
      <dgm:spPr/>
    </dgm:pt>
    <dgm:pt modelId="{E9E42194-23E4-4C8D-AA5D-376DAB2AE8BB}" type="pres">
      <dgm:prSet presAssocID="{6E179E88-F31E-468D-89C2-B4EE81F07870}" presName="rect1" presStyleLbl="node1" presStyleIdx="0" presStyleCnt="4">
        <dgm:presLayoutVars>
          <dgm:chMax val="0"/>
          <dgm:chPref val="0"/>
          <dgm:bulletEnabled val="1"/>
        </dgm:presLayoutVars>
      </dgm:prSet>
      <dgm:spPr/>
    </dgm:pt>
    <dgm:pt modelId="{6FFA6988-5F96-4C2F-9342-6FF5E120A211}" type="pres">
      <dgm:prSet presAssocID="{6E179E88-F31E-468D-89C2-B4EE81F07870}" presName="rect2" presStyleLbl="node1" presStyleIdx="1" presStyleCnt="4">
        <dgm:presLayoutVars>
          <dgm:chMax val="0"/>
          <dgm:chPref val="0"/>
          <dgm:bulletEnabled val="1"/>
        </dgm:presLayoutVars>
      </dgm:prSet>
      <dgm:spPr/>
    </dgm:pt>
    <dgm:pt modelId="{73128526-AAE0-409A-A5FC-C0F61BE2A5C3}" type="pres">
      <dgm:prSet presAssocID="{6E179E88-F31E-468D-89C2-B4EE81F07870}" presName="rect3" presStyleLbl="node1" presStyleIdx="2" presStyleCnt="4">
        <dgm:presLayoutVars>
          <dgm:chMax val="0"/>
          <dgm:chPref val="0"/>
          <dgm:bulletEnabled val="1"/>
        </dgm:presLayoutVars>
      </dgm:prSet>
      <dgm:spPr/>
    </dgm:pt>
    <dgm:pt modelId="{9045CF76-7D2C-4825-9D2F-CABFA68BE52C}" type="pres">
      <dgm:prSet presAssocID="{6E179E88-F31E-468D-89C2-B4EE81F07870}" presName="rect4" presStyleLbl="node1" presStyleIdx="3" presStyleCnt="4">
        <dgm:presLayoutVars>
          <dgm:chMax val="0"/>
          <dgm:chPref val="0"/>
          <dgm:bulletEnabled val="1"/>
        </dgm:presLayoutVars>
      </dgm:prSet>
      <dgm:spPr/>
    </dgm:pt>
  </dgm:ptLst>
  <dgm:cxnLst>
    <dgm:cxn modelId="{8753F017-98A6-4483-92A4-2AC19FCE13A4}" srcId="{6E179E88-F31E-468D-89C2-B4EE81F07870}" destId="{926354DE-D090-4DD1-A1DA-962B9D4A5DDA}" srcOrd="0" destOrd="0" parTransId="{E0A2FE3A-6D90-42BC-BD33-8F0B183DB95B}" sibTransId="{789A28AC-A695-43D1-8670-B9FE943D9746}"/>
    <dgm:cxn modelId="{A7595025-C02B-4DC3-B6E9-69FC25A311A2}" srcId="{6E179E88-F31E-468D-89C2-B4EE81F07870}" destId="{36DE6326-A349-4883-BB1C-80F4298D6B9D}" srcOrd="1" destOrd="0" parTransId="{27780DF9-5FD8-4F47-B842-D3E0E47E50B5}" sibTransId="{6962ECBD-C8C6-4334-9C5C-2F3D219A1375}"/>
    <dgm:cxn modelId="{437FD747-122B-45A2-B2CE-095CE8890E8D}" type="presOf" srcId="{6E179E88-F31E-468D-89C2-B4EE81F07870}" destId="{0D9F1E14-2345-4AE4-91C0-FE45A706FB25}" srcOrd="0" destOrd="0" presId="urn:microsoft.com/office/officeart/2005/8/layout/matrix2"/>
    <dgm:cxn modelId="{14E3767B-FD6A-468B-A794-BEC73F46CC93}" srcId="{6E179E88-F31E-468D-89C2-B4EE81F07870}" destId="{9C5EF7BF-4752-499F-84C4-EA6119DF2CA1}" srcOrd="2" destOrd="0" parTransId="{656C4B33-8EAB-4295-A30C-8BAE5303674C}" sibTransId="{422AB23A-0372-4628-9D32-A3D0AAF95950}"/>
    <dgm:cxn modelId="{B422D87D-5F0C-4C8A-907C-ABF102FA4722}" type="presOf" srcId="{36DE6326-A349-4883-BB1C-80F4298D6B9D}" destId="{6FFA6988-5F96-4C2F-9342-6FF5E120A211}" srcOrd="0" destOrd="0" presId="urn:microsoft.com/office/officeart/2005/8/layout/matrix2"/>
    <dgm:cxn modelId="{C93BEA82-A917-4AB5-A367-3FE9AB7D3448}" type="presOf" srcId="{6271286B-497E-4AA8-8583-AECC64052525}" destId="{9045CF76-7D2C-4825-9D2F-CABFA68BE52C}" srcOrd="0" destOrd="0" presId="urn:microsoft.com/office/officeart/2005/8/layout/matrix2"/>
    <dgm:cxn modelId="{C9883285-9E45-456A-A6FA-FD3F6EC0262D}" srcId="{6E179E88-F31E-468D-89C2-B4EE81F07870}" destId="{6271286B-497E-4AA8-8583-AECC64052525}" srcOrd="3" destOrd="0" parTransId="{48D392D1-88BC-4F79-93C1-D8D3EA61D845}" sibTransId="{8243210F-1965-4FAA-9F23-185C801C79F7}"/>
    <dgm:cxn modelId="{3C76D5DD-2D53-40E2-86E0-71966301EF94}" type="presOf" srcId="{9C5EF7BF-4752-499F-84C4-EA6119DF2CA1}" destId="{73128526-AAE0-409A-A5FC-C0F61BE2A5C3}" srcOrd="0" destOrd="0" presId="urn:microsoft.com/office/officeart/2005/8/layout/matrix2"/>
    <dgm:cxn modelId="{64489CE1-7C19-4ED4-970B-45435B06C0F8}" type="presOf" srcId="{926354DE-D090-4DD1-A1DA-962B9D4A5DDA}" destId="{E9E42194-23E4-4C8D-AA5D-376DAB2AE8BB}" srcOrd="0" destOrd="0" presId="urn:microsoft.com/office/officeart/2005/8/layout/matrix2"/>
    <dgm:cxn modelId="{E2CE12A0-C1AE-4520-8E67-C78ADBB13680}" type="presParOf" srcId="{0D9F1E14-2345-4AE4-91C0-FE45A706FB25}" destId="{D6EEA431-B972-42CE-8D20-F39E55F49D7F}" srcOrd="0" destOrd="0" presId="urn:microsoft.com/office/officeart/2005/8/layout/matrix2"/>
    <dgm:cxn modelId="{126D9DE4-DB40-4A13-9020-65E876CC369E}" type="presParOf" srcId="{0D9F1E14-2345-4AE4-91C0-FE45A706FB25}" destId="{E9E42194-23E4-4C8D-AA5D-376DAB2AE8BB}" srcOrd="1" destOrd="0" presId="urn:microsoft.com/office/officeart/2005/8/layout/matrix2"/>
    <dgm:cxn modelId="{5CD1D447-A6FD-432B-BA32-17269750E451}" type="presParOf" srcId="{0D9F1E14-2345-4AE4-91C0-FE45A706FB25}" destId="{6FFA6988-5F96-4C2F-9342-6FF5E120A211}" srcOrd="2" destOrd="0" presId="urn:microsoft.com/office/officeart/2005/8/layout/matrix2"/>
    <dgm:cxn modelId="{A4B783CD-786E-4BC9-99DE-A01E39D91617}" type="presParOf" srcId="{0D9F1E14-2345-4AE4-91C0-FE45A706FB25}" destId="{73128526-AAE0-409A-A5FC-C0F61BE2A5C3}" srcOrd="3" destOrd="0" presId="urn:microsoft.com/office/officeart/2005/8/layout/matrix2"/>
    <dgm:cxn modelId="{A2B87610-BA26-4DC3-9D87-9EA7D679C30A}" type="presParOf" srcId="{0D9F1E14-2345-4AE4-91C0-FE45A706FB25}" destId="{9045CF76-7D2C-4825-9D2F-CABFA68BE52C}"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20AF6B-5331-49DA-90BA-E45518AFDA85}" type="doc">
      <dgm:prSet loTypeId="urn:microsoft.com/office/officeart/2005/8/layout/venn1" loCatId="relationship" qsTypeId="urn:microsoft.com/office/officeart/2005/8/quickstyle/simple1#16" qsCatId="simple" csTypeId="urn:microsoft.com/office/officeart/2005/8/colors/accent1_2#18" csCatId="accent1" phldr="1"/>
      <dgm:spPr/>
    </dgm:pt>
    <dgm:pt modelId="{64A05035-C820-439F-905B-E153554385F8}">
      <dgm:prSet phldrT="[Text]" custT="1"/>
      <dgm:spPr>
        <a:solidFill>
          <a:schemeClr val="accent5">
            <a:lumMod val="50000"/>
          </a:schemeClr>
        </a:solidFill>
        <a:ln>
          <a:solidFill>
            <a:schemeClr val="accent2">
              <a:lumMod val="75000"/>
            </a:schemeClr>
          </a:solidFill>
        </a:ln>
      </dgm:spPr>
      <dgm:t>
        <a:bodyPr/>
        <a:lstStyle/>
        <a:p>
          <a:r>
            <a:rPr lang="en-US" sz="2000" dirty="0">
              <a:solidFill>
                <a:schemeClr val="bg2">
                  <a:lumMod val="60000"/>
                  <a:lumOff val="40000"/>
                </a:schemeClr>
              </a:solidFill>
            </a:rPr>
            <a:t>Best Practices</a:t>
          </a:r>
        </a:p>
      </dgm:t>
    </dgm:pt>
    <dgm:pt modelId="{4AFCA53C-1F54-4BEC-B3A5-BF54128094E8}" type="parTrans" cxnId="{7BBF4B0D-0D56-4E75-85B0-3FE6BBF4521C}">
      <dgm:prSet/>
      <dgm:spPr/>
      <dgm:t>
        <a:bodyPr/>
        <a:lstStyle/>
        <a:p>
          <a:endParaRPr lang="en-US"/>
        </a:p>
      </dgm:t>
    </dgm:pt>
    <dgm:pt modelId="{C0BC86A6-75E2-48ED-A1CA-1B445AF1BF32}" type="sibTrans" cxnId="{7BBF4B0D-0D56-4E75-85B0-3FE6BBF4521C}">
      <dgm:prSet/>
      <dgm:spPr/>
      <dgm:t>
        <a:bodyPr/>
        <a:lstStyle/>
        <a:p>
          <a:endParaRPr lang="en-US"/>
        </a:p>
      </dgm:t>
    </dgm:pt>
    <dgm:pt modelId="{76B37244-1991-4BF8-9782-056175E60722}">
      <dgm:prSet phldrT="[Text]" custT="1"/>
      <dgm:spPr>
        <a:solidFill>
          <a:srgbClr val="421716"/>
        </a:solidFill>
        <a:ln>
          <a:solidFill>
            <a:schemeClr val="accent2">
              <a:lumMod val="75000"/>
            </a:schemeClr>
          </a:solidFill>
        </a:ln>
      </dgm:spPr>
      <dgm:t>
        <a:bodyPr/>
        <a:lstStyle/>
        <a:p>
          <a:r>
            <a:rPr lang="en-US" sz="2000" dirty="0">
              <a:solidFill>
                <a:schemeClr val="bg2">
                  <a:lumMod val="60000"/>
                  <a:lumOff val="40000"/>
                </a:schemeClr>
              </a:solidFill>
            </a:rPr>
            <a:t>Bench-marking</a:t>
          </a:r>
        </a:p>
      </dgm:t>
    </dgm:pt>
    <dgm:pt modelId="{E73E1525-99F8-48FB-B09E-16B44A18094A}" type="parTrans" cxnId="{375521BF-7615-4121-9FFC-F8C69A00BCCA}">
      <dgm:prSet/>
      <dgm:spPr/>
      <dgm:t>
        <a:bodyPr/>
        <a:lstStyle/>
        <a:p>
          <a:endParaRPr lang="en-US"/>
        </a:p>
      </dgm:t>
    </dgm:pt>
    <dgm:pt modelId="{90BBE095-824F-4C95-AE00-2AFF1F7ABBD4}" type="sibTrans" cxnId="{375521BF-7615-4121-9FFC-F8C69A00BCCA}">
      <dgm:prSet/>
      <dgm:spPr/>
      <dgm:t>
        <a:bodyPr/>
        <a:lstStyle/>
        <a:p>
          <a:endParaRPr lang="en-US"/>
        </a:p>
      </dgm:t>
    </dgm:pt>
    <dgm:pt modelId="{90E89AD1-7907-4719-980B-88BB77860567}">
      <dgm:prSet phldrT="[Text]" custT="1"/>
      <dgm:spPr>
        <a:solidFill>
          <a:srgbClr val="4E3828"/>
        </a:solidFill>
        <a:ln>
          <a:solidFill>
            <a:schemeClr val="accent2">
              <a:lumMod val="75000"/>
            </a:schemeClr>
          </a:solidFill>
        </a:ln>
      </dgm:spPr>
      <dgm:t>
        <a:bodyPr/>
        <a:lstStyle/>
        <a:p>
          <a:r>
            <a:rPr lang="en-US" sz="2000" dirty="0">
              <a:solidFill>
                <a:schemeClr val="bg2">
                  <a:lumMod val="60000"/>
                  <a:lumOff val="40000"/>
                </a:schemeClr>
              </a:solidFill>
            </a:rPr>
            <a:t>Management </a:t>
          </a:r>
        </a:p>
        <a:p>
          <a:r>
            <a:rPr lang="en-US" sz="2000" dirty="0">
              <a:solidFill>
                <a:schemeClr val="bg2">
                  <a:lumMod val="60000"/>
                  <a:lumOff val="40000"/>
                </a:schemeClr>
              </a:solidFill>
            </a:rPr>
            <a:t>Score-cards</a:t>
          </a:r>
        </a:p>
      </dgm:t>
    </dgm:pt>
    <dgm:pt modelId="{88574B20-F3FF-40FC-88A1-CAEB84736648}" type="sibTrans" cxnId="{E9E4F001-D334-4A6E-8392-4566F6E91D04}">
      <dgm:prSet/>
      <dgm:spPr/>
      <dgm:t>
        <a:bodyPr/>
        <a:lstStyle/>
        <a:p>
          <a:endParaRPr lang="en-US"/>
        </a:p>
      </dgm:t>
    </dgm:pt>
    <dgm:pt modelId="{F8C4D678-B1EB-4D06-936A-7C1C26A910FA}" type="parTrans" cxnId="{E9E4F001-D334-4A6E-8392-4566F6E91D04}">
      <dgm:prSet/>
      <dgm:spPr/>
      <dgm:t>
        <a:bodyPr/>
        <a:lstStyle/>
        <a:p>
          <a:endParaRPr lang="en-US"/>
        </a:p>
      </dgm:t>
    </dgm:pt>
    <dgm:pt modelId="{A7F34022-B993-4EA7-BAB4-6DA4EB1E4C7A}" type="pres">
      <dgm:prSet presAssocID="{A620AF6B-5331-49DA-90BA-E45518AFDA85}" presName="compositeShape" presStyleCnt="0">
        <dgm:presLayoutVars>
          <dgm:chMax val="7"/>
          <dgm:dir/>
          <dgm:resizeHandles val="exact"/>
        </dgm:presLayoutVars>
      </dgm:prSet>
      <dgm:spPr/>
    </dgm:pt>
    <dgm:pt modelId="{F8C6DFDB-3636-41D7-8912-35A66EA579CA}" type="pres">
      <dgm:prSet presAssocID="{64A05035-C820-439F-905B-E153554385F8}" presName="circ1" presStyleLbl="vennNode1" presStyleIdx="0" presStyleCnt="3" custLinFactNeighborX="1673" custLinFactNeighborY="-4833"/>
      <dgm:spPr/>
    </dgm:pt>
    <dgm:pt modelId="{1EA289C3-1174-4CF0-83B8-B99EDBDCAA9B}" type="pres">
      <dgm:prSet presAssocID="{64A05035-C820-439F-905B-E153554385F8}" presName="circ1Tx" presStyleLbl="revTx" presStyleIdx="0" presStyleCnt="0">
        <dgm:presLayoutVars>
          <dgm:chMax val="0"/>
          <dgm:chPref val="0"/>
          <dgm:bulletEnabled val="1"/>
        </dgm:presLayoutVars>
      </dgm:prSet>
      <dgm:spPr/>
    </dgm:pt>
    <dgm:pt modelId="{D8F322F8-80D3-447A-B8D9-CECA815F44A6}" type="pres">
      <dgm:prSet presAssocID="{76B37244-1991-4BF8-9782-056175E60722}" presName="circ2" presStyleLbl="vennNode1" presStyleIdx="1" presStyleCnt="3"/>
      <dgm:spPr/>
    </dgm:pt>
    <dgm:pt modelId="{2913AA69-103B-4034-922B-A9667E638C56}" type="pres">
      <dgm:prSet presAssocID="{76B37244-1991-4BF8-9782-056175E60722}" presName="circ2Tx" presStyleLbl="revTx" presStyleIdx="0" presStyleCnt="0">
        <dgm:presLayoutVars>
          <dgm:chMax val="0"/>
          <dgm:chPref val="0"/>
          <dgm:bulletEnabled val="1"/>
        </dgm:presLayoutVars>
      </dgm:prSet>
      <dgm:spPr/>
    </dgm:pt>
    <dgm:pt modelId="{55A0332F-EA90-46EB-9A81-E266DCA91860}" type="pres">
      <dgm:prSet presAssocID="{90E89AD1-7907-4719-980B-88BB77860567}" presName="circ3" presStyleLbl="vennNode1" presStyleIdx="2" presStyleCnt="3" custScaleX="113721" custLinFactNeighborX="-4121" custLinFactNeighborY="2137"/>
      <dgm:spPr/>
    </dgm:pt>
    <dgm:pt modelId="{A26A8647-3E84-4550-9453-13EC582322A1}" type="pres">
      <dgm:prSet presAssocID="{90E89AD1-7907-4719-980B-88BB77860567}" presName="circ3Tx" presStyleLbl="revTx" presStyleIdx="0" presStyleCnt="0">
        <dgm:presLayoutVars>
          <dgm:chMax val="0"/>
          <dgm:chPref val="0"/>
          <dgm:bulletEnabled val="1"/>
        </dgm:presLayoutVars>
      </dgm:prSet>
      <dgm:spPr/>
    </dgm:pt>
  </dgm:ptLst>
  <dgm:cxnLst>
    <dgm:cxn modelId="{E9E4F001-D334-4A6E-8392-4566F6E91D04}" srcId="{A620AF6B-5331-49DA-90BA-E45518AFDA85}" destId="{90E89AD1-7907-4719-980B-88BB77860567}" srcOrd="2" destOrd="0" parTransId="{F8C4D678-B1EB-4D06-936A-7C1C26A910FA}" sibTransId="{88574B20-F3FF-40FC-88A1-CAEB84736648}"/>
    <dgm:cxn modelId="{CECD8507-AA70-4E6B-B026-A8847909028B}" type="presOf" srcId="{64A05035-C820-439F-905B-E153554385F8}" destId="{F8C6DFDB-3636-41D7-8912-35A66EA579CA}" srcOrd="0" destOrd="0" presId="urn:microsoft.com/office/officeart/2005/8/layout/venn1"/>
    <dgm:cxn modelId="{7BBF4B0D-0D56-4E75-85B0-3FE6BBF4521C}" srcId="{A620AF6B-5331-49DA-90BA-E45518AFDA85}" destId="{64A05035-C820-439F-905B-E153554385F8}" srcOrd="0" destOrd="0" parTransId="{4AFCA53C-1F54-4BEC-B3A5-BF54128094E8}" sibTransId="{C0BC86A6-75E2-48ED-A1CA-1B445AF1BF32}"/>
    <dgm:cxn modelId="{ECCE410E-93DE-4574-9931-E6AE6B41AAF6}" type="presOf" srcId="{64A05035-C820-439F-905B-E153554385F8}" destId="{1EA289C3-1174-4CF0-83B8-B99EDBDCAA9B}" srcOrd="1" destOrd="0" presId="urn:microsoft.com/office/officeart/2005/8/layout/venn1"/>
    <dgm:cxn modelId="{9363BB51-F0E0-433A-A76D-FC0795F2B58C}" type="presOf" srcId="{90E89AD1-7907-4719-980B-88BB77860567}" destId="{A26A8647-3E84-4550-9453-13EC582322A1}" srcOrd="1" destOrd="0" presId="urn:microsoft.com/office/officeart/2005/8/layout/venn1"/>
    <dgm:cxn modelId="{A8B84F89-68AF-4EA1-BB14-77857EB97947}" type="presOf" srcId="{A620AF6B-5331-49DA-90BA-E45518AFDA85}" destId="{A7F34022-B993-4EA7-BAB4-6DA4EB1E4C7A}" srcOrd="0" destOrd="0" presId="urn:microsoft.com/office/officeart/2005/8/layout/venn1"/>
    <dgm:cxn modelId="{2919008A-67D8-468C-B1FB-2ED77D1706E8}" type="presOf" srcId="{90E89AD1-7907-4719-980B-88BB77860567}" destId="{55A0332F-EA90-46EB-9A81-E266DCA91860}" srcOrd="0" destOrd="0" presId="urn:microsoft.com/office/officeart/2005/8/layout/venn1"/>
    <dgm:cxn modelId="{6DD64C93-AAA0-405D-9FCF-F7533C382CC6}" type="presOf" srcId="{76B37244-1991-4BF8-9782-056175E60722}" destId="{2913AA69-103B-4034-922B-A9667E638C56}" srcOrd="1" destOrd="0" presId="urn:microsoft.com/office/officeart/2005/8/layout/venn1"/>
    <dgm:cxn modelId="{375521BF-7615-4121-9FFC-F8C69A00BCCA}" srcId="{A620AF6B-5331-49DA-90BA-E45518AFDA85}" destId="{76B37244-1991-4BF8-9782-056175E60722}" srcOrd="1" destOrd="0" parTransId="{E73E1525-99F8-48FB-B09E-16B44A18094A}" sibTransId="{90BBE095-824F-4C95-AE00-2AFF1F7ABBD4}"/>
    <dgm:cxn modelId="{B033ACD6-F0EA-4DA5-BC3B-A9E8BF6B89C4}" type="presOf" srcId="{76B37244-1991-4BF8-9782-056175E60722}" destId="{D8F322F8-80D3-447A-B8D9-CECA815F44A6}" srcOrd="0" destOrd="0" presId="urn:microsoft.com/office/officeart/2005/8/layout/venn1"/>
    <dgm:cxn modelId="{F97898AC-911E-4EEB-BAAD-744B4BDB9FA0}" type="presParOf" srcId="{A7F34022-B993-4EA7-BAB4-6DA4EB1E4C7A}" destId="{F8C6DFDB-3636-41D7-8912-35A66EA579CA}" srcOrd="0" destOrd="0" presId="urn:microsoft.com/office/officeart/2005/8/layout/venn1"/>
    <dgm:cxn modelId="{B433A373-8403-480F-8A03-FDBECE8F983D}" type="presParOf" srcId="{A7F34022-B993-4EA7-BAB4-6DA4EB1E4C7A}" destId="{1EA289C3-1174-4CF0-83B8-B99EDBDCAA9B}" srcOrd="1" destOrd="0" presId="urn:microsoft.com/office/officeart/2005/8/layout/venn1"/>
    <dgm:cxn modelId="{289D6E56-05ED-46C3-8872-F9258C33FB10}" type="presParOf" srcId="{A7F34022-B993-4EA7-BAB4-6DA4EB1E4C7A}" destId="{D8F322F8-80D3-447A-B8D9-CECA815F44A6}" srcOrd="2" destOrd="0" presId="urn:microsoft.com/office/officeart/2005/8/layout/venn1"/>
    <dgm:cxn modelId="{8D66156A-DE4C-4FC1-BB70-C17FC59015E0}" type="presParOf" srcId="{A7F34022-B993-4EA7-BAB4-6DA4EB1E4C7A}" destId="{2913AA69-103B-4034-922B-A9667E638C56}" srcOrd="3" destOrd="0" presId="urn:microsoft.com/office/officeart/2005/8/layout/venn1"/>
    <dgm:cxn modelId="{3342086E-2E24-438E-959B-57492EE23C0F}" type="presParOf" srcId="{A7F34022-B993-4EA7-BAB4-6DA4EB1E4C7A}" destId="{55A0332F-EA90-46EB-9A81-E266DCA91860}" srcOrd="4" destOrd="0" presId="urn:microsoft.com/office/officeart/2005/8/layout/venn1"/>
    <dgm:cxn modelId="{D7086A1C-0510-42DA-82A2-F1A06CBF55F0}" type="presParOf" srcId="{A7F34022-B993-4EA7-BAB4-6DA4EB1E4C7A}" destId="{A26A8647-3E84-4550-9453-13EC582322A1}"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E0C5C-FC11-4149-A1E0-5FC96C255B99}">
      <dsp:nvSpPr>
        <dsp:cNvPr id="0" name=""/>
        <dsp:cNvSpPr/>
      </dsp:nvSpPr>
      <dsp:spPr>
        <a:xfrm>
          <a:off x="2292548" y="2724715"/>
          <a:ext cx="1510903" cy="1510903"/>
        </a:xfrm>
        <a:prstGeom prst="ellipse">
          <a:avLst/>
        </a:prstGeom>
        <a:solidFill>
          <a:srgbClr val="421716"/>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Strategic Plans</a:t>
          </a:r>
        </a:p>
      </dsp:txBody>
      <dsp:txXfrm>
        <a:off x="2513815" y="2945982"/>
        <a:ext cx="1068369" cy="1068369"/>
      </dsp:txXfrm>
    </dsp:sp>
    <dsp:sp modelId="{16C36D99-1525-47A1-8672-2E9D35476D50}">
      <dsp:nvSpPr>
        <dsp:cNvPr id="0" name=""/>
        <dsp:cNvSpPr/>
      </dsp:nvSpPr>
      <dsp:spPr>
        <a:xfrm rot="10800000">
          <a:off x="533407" y="3200401"/>
          <a:ext cx="1665157" cy="430607"/>
        </a:xfrm>
        <a:prstGeom prst="leftArrow">
          <a:avLst>
            <a:gd name="adj1" fmla="val 60000"/>
            <a:gd name="adj2" fmla="val 50000"/>
          </a:avLst>
        </a:prstGeom>
        <a:solidFill>
          <a:srgbClr val="542D18"/>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644B23E5-E83A-4AB0-AE2E-7CEAA9003D03}">
      <dsp:nvSpPr>
        <dsp:cNvPr id="0" name=""/>
        <dsp:cNvSpPr/>
      </dsp:nvSpPr>
      <dsp:spPr>
        <a:xfrm>
          <a:off x="1660" y="2819400"/>
          <a:ext cx="1057632" cy="1321532"/>
        </a:xfrm>
        <a:prstGeom prst="roundRect">
          <a:avLst>
            <a:gd name="adj" fmla="val 10000"/>
          </a:avLst>
        </a:prstGeom>
        <a:solidFill>
          <a:schemeClr val="accent5">
            <a:lumMod val="5000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itchFamily="34" charset="0"/>
            </a:rPr>
            <a:t>Goals &amp; Objectives</a:t>
          </a:r>
        </a:p>
      </dsp:txBody>
      <dsp:txXfrm>
        <a:off x="32637" y="2850377"/>
        <a:ext cx="995678" cy="1259578"/>
      </dsp:txXfrm>
    </dsp:sp>
    <dsp:sp modelId="{C47EDD0E-AE5C-482C-971D-75865F308237}">
      <dsp:nvSpPr>
        <dsp:cNvPr id="0" name=""/>
        <dsp:cNvSpPr/>
      </dsp:nvSpPr>
      <dsp:spPr>
        <a:xfrm rot="12648029">
          <a:off x="712156" y="2385753"/>
          <a:ext cx="1722302" cy="430607"/>
        </a:xfrm>
        <a:prstGeom prst="leftArrow">
          <a:avLst>
            <a:gd name="adj1" fmla="val 60000"/>
            <a:gd name="adj2" fmla="val 50000"/>
          </a:avLst>
        </a:prstGeom>
        <a:solidFill>
          <a:srgbClr val="542D18"/>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C9389984-FC2B-4FF3-88E6-D6BE682FDECF}">
      <dsp:nvSpPr>
        <dsp:cNvPr id="0" name=""/>
        <dsp:cNvSpPr/>
      </dsp:nvSpPr>
      <dsp:spPr>
        <a:xfrm>
          <a:off x="304801" y="1600198"/>
          <a:ext cx="1057632" cy="1119812"/>
        </a:xfrm>
        <a:prstGeom prst="roundRect">
          <a:avLst>
            <a:gd name="adj" fmla="val 10000"/>
          </a:avLst>
        </a:prstGeom>
        <a:solidFill>
          <a:schemeClr val="accent5">
            <a:lumMod val="5000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itchFamily="34" charset="0"/>
            </a:rPr>
            <a:t>Time Frame</a:t>
          </a:r>
        </a:p>
      </dsp:txBody>
      <dsp:txXfrm>
        <a:off x="335778" y="1631175"/>
        <a:ext cx="995678" cy="1057858"/>
      </dsp:txXfrm>
    </dsp:sp>
    <dsp:sp modelId="{F85A8637-946C-40DD-9377-DC9BE1E98C25}">
      <dsp:nvSpPr>
        <dsp:cNvPr id="0" name=""/>
        <dsp:cNvSpPr/>
      </dsp:nvSpPr>
      <dsp:spPr>
        <a:xfrm rot="14558806">
          <a:off x="1455485" y="1777652"/>
          <a:ext cx="1646315" cy="430607"/>
        </a:xfrm>
        <a:prstGeom prst="leftArrow">
          <a:avLst>
            <a:gd name="adj1" fmla="val 60000"/>
            <a:gd name="adj2" fmla="val 50000"/>
          </a:avLst>
        </a:prstGeom>
        <a:solidFill>
          <a:srgbClr val="542D18"/>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E30D8523-ED28-4BD8-B2DD-941381695E4F}">
      <dsp:nvSpPr>
        <dsp:cNvPr id="0" name=""/>
        <dsp:cNvSpPr/>
      </dsp:nvSpPr>
      <dsp:spPr>
        <a:xfrm>
          <a:off x="1371606" y="609610"/>
          <a:ext cx="1057632" cy="1304449"/>
        </a:xfrm>
        <a:prstGeom prst="roundRect">
          <a:avLst>
            <a:gd name="adj" fmla="val 10000"/>
          </a:avLst>
        </a:prstGeom>
        <a:solidFill>
          <a:schemeClr val="accent5">
            <a:lumMod val="5000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b="0" kern="1200" dirty="0">
              <a:latin typeface="Calibri" pitchFamily="34" charset="0"/>
              <a:cs typeface="Calibri" pitchFamily="34" charset="0"/>
            </a:rPr>
            <a:t>Analysis of Current </a:t>
          </a:r>
          <a:r>
            <a:rPr lang="en-US" sz="1400" b="0" kern="1200" dirty="0" err="1">
              <a:latin typeface="Calibri" pitchFamily="34" charset="0"/>
              <a:cs typeface="Calibri" pitchFamily="34" charset="0"/>
            </a:rPr>
            <a:t>Circums-tances</a:t>
          </a:r>
          <a:endParaRPr lang="en-US" sz="1400" b="0" kern="1200" dirty="0">
            <a:latin typeface="Calibri" pitchFamily="34" charset="0"/>
            <a:cs typeface="Calibri" pitchFamily="34" charset="0"/>
          </a:endParaRPr>
        </a:p>
      </dsp:txBody>
      <dsp:txXfrm>
        <a:off x="1402583" y="640587"/>
        <a:ext cx="995678" cy="1242495"/>
      </dsp:txXfrm>
    </dsp:sp>
    <dsp:sp modelId="{84A1C025-A754-4A91-A972-B4CC8584955F}">
      <dsp:nvSpPr>
        <dsp:cNvPr id="0" name=""/>
        <dsp:cNvSpPr/>
      </dsp:nvSpPr>
      <dsp:spPr>
        <a:xfrm rot="16299021">
          <a:off x="2316387" y="1522940"/>
          <a:ext cx="1635966" cy="430607"/>
        </a:xfrm>
        <a:prstGeom prst="leftArrow">
          <a:avLst>
            <a:gd name="adj1" fmla="val 60000"/>
            <a:gd name="adj2" fmla="val 50000"/>
          </a:avLst>
        </a:prstGeom>
        <a:solidFill>
          <a:srgbClr val="542D18"/>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9D4A675C-F462-44DB-ABF4-233C838CBDAD}">
      <dsp:nvSpPr>
        <dsp:cNvPr id="0" name=""/>
        <dsp:cNvSpPr/>
      </dsp:nvSpPr>
      <dsp:spPr>
        <a:xfrm>
          <a:off x="2590798" y="342902"/>
          <a:ext cx="1057632" cy="1303324"/>
        </a:xfrm>
        <a:prstGeom prst="roundRect">
          <a:avLst>
            <a:gd name="adj" fmla="val 10000"/>
          </a:avLst>
        </a:prstGeom>
        <a:solidFill>
          <a:schemeClr val="accent5">
            <a:lumMod val="5000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itchFamily="34" charset="0"/>
              <a:cs typeface="Calibri" pitchFamily="34" charset="0"/>
            </a:rPr>
            <a:t>Environ-mental analysis </a:t>
          </a:r>
        </a:p>
      </dsp:txBody>
      <dsp:txXfrm>
        <a:off x="2621775" y="373879"/>
        <a:ext cx="995678" cy="1241370"/>
      </dsp:txXfrm>
    </dsp:sp>
    <dsp:sp modelId="{A597BE3A-5976-47DB-830D-A439727BF6DC}">
      <dsp:nvSpPr>
        <dsp:cNvPr id="0" name=""/>
        <dsp:cNvSpPr/>
      </dsp:nvSpPr>
      <dsp:spPr>
        <a:xfrm rot="18000000">
          <a:off x="3057893" y="1805658"/>
          <a:ext cx="1665157" cy="430607"/>
        </a:xfrm>
        <a:prstGeom prst="leftArrow">
          <a:avLst>
            <a:gd name="adj1" fmla="val 60000"/>
            <a:gd name="adj2" fmla="val 50000"/>
          </a:avLst>
        </a:prstGeom>
        <a:solidFill>
          <a:srgbClr val="542D18"/>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4A7EC9C1-7470-4DCA-AAD3-853B16F18023}">
      <dsp:nvSpPr>
        <dsp:cNvPr id="0" name=""/>
        <dsp:cNvSpPr/>
      </dsp:nvSpPr>
      <dsp:spPr>
        <a:xfrm>
          <a:off x="3777945" y="647702"/>
          <a:ext cx="1057632" cy="1304449"/>
        </a:xfrm>
        <a:prstGeom prst="roundRect">
          <a:avLst>
            <a:gd name="adj" fmla="val 10000"/>
          </a:avLst>
        </a:prstGeom>
        <a:solidFill>
          <a:schemeClr val="accent5">
            <a:lumMod val="5000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itchFamily="34" charset="0"/>
            </a:rPr>
            <a:t>Strategy Selection</a:t>
          </a:r>
        </a:p>
      </dsp:txBody>
      <dsp:txXfrm>
        <a:off x="3808922" y="678679"/>
        <a:ext cx="995678" cy="1242495"/>
      </dsp:txXfrm>
    </dsp:sp>
    <dsp:sp modelId="{8E4A848C-E63E-4A63-86B5-F6A471517F0D}">
      <dsp:nvSpPr>
        <dsp:cNvPr id="0" name=""/>
        <dsp:cNvSpPr/>
      </dsp:nvSpPr>
      <dsp:spPr>
        <a:xfrm rot="19828790">
          <a:off x="3679044" y="2384786"/>
          <a:ext cx="1846418" cy="430607"/>
        </a:xfrm>
        <a:prstGeom prst="leftArrow">
          <a:avLst>
            <a:gd name="adj1" fmla="val 60000"/>
            <a:gd name="adj2" fmla="val 50000"/>
          </a:avLst>
        </a:prstGeom>
        <a:solidFill>
          <a:srgbClr val="542D18"/>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D4CE3E68-508D-4BEE-9B0A-53B6EC299D0F}">
      <dsp:nvSpPr>
        <dsp:cNvPr id="0" name=""/>
        <dsp:cNvSpPr/>
      </dsp:nvSpPr>
      <dsp:spPr>
        <a:xfrm>
          <a:off x="4876797" y="1523994"/>
          <a:ext cx="1057632" cy="1242404"/>
        </a:xfrm>
        <a:prstGeom prst="roundRect">
          <a:avLst>
            <a:gd name="adj" fmla="val 10000"/>
          </a:avLst>
        </a:prstGeom>
        <a:solidFill>
          <a:schemeClr val="accent5">
            <a:lumMod val="5000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itchFamily="34" charset="0"/>
            </a:rPr>
            <a:t>Integration of Efforts</a:t>
          </a:r>
        </a:p>
      </dsp:txBody>
      <dsp:txXfrm>
        <a:off x="4907774" y="1554971"/>
        <a:ext cx="995678" cy="1180450"/>
      </dsp:txXfrm>
    </dsp:sp>
    <dsp:sp modelId="{645F0E64-222F-4545-BDA4-748765181C16}">
      <dsp:nvSpPr>
        <dsp:cNvPr id="0" name=""/>
        <dsp:cNvSpPr/>
      </dsp:nvSpPr>
      <dsp:spPr>
        <a:xfrm rot="21535354">
          <a:off x="3899679" y="3233250"/>
          <a:ext cx="1658472" cy="430607"/>
        </a:xfrm>
        <a:prstGeom prst="leftArrow">
          <a:avLst>
            <a:gd name="adj1" fmla="val 60000"/>
            <a:gd name="adj2" fmla="val 50000"/>
          </a:avLst>
        </a:prstGeom>
        <a:solidFill>
          <a:srgbClr val="542D18"/>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sp>
    <dsp:sp modelId="{7E9BC5B4-1983-4850-97C4-C4405BCF9EAA}">
      <dsp:nvSpPr>
        <dsp:cNvPr id="0" name=""/>
        <dsp:cNvSpPr/>
      </dsp:nvSpPr>
      <dsp:spPr>
        <a:xfrm>
          <a:off x="5029189" y="2827323"/>
          <a:ext cx="1057632" cy="1211276"/>
        </a:xfrm>
        <a:prstGeom prst="roundRect">
          <a:avLst>
            <a:gd name="adj" fmla="val 10000"/>
          </a:avLst>
        </a:prstGeom>
        <a:solidFill>
          <a:schemeClr val="accent5">
            <a:lumMod val="5000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itchFamily="34" charset="0"/>
            </a:rPr>
            <a:t>Evaluation</a:t>
          </a:r>
        </a:p>
      </dsp:txBody>
      <dsp:txXfrm>
        <a:off x="5060166" y="2858300"/>
        <a:ext cx="995678" cy="11493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EA431-B972-42CE-8D20-F39E55F49D7F}">
      <dsp:nvSpPr>
        <dsp:cNvPr id="0" name=""/>
        <dsp:cNvSpPr/>
      </dsp:nvSpPr>
      <dsp:spPr>
        <a:xfrm>
          <a:off x="1943100" y="0"/>
          <a:ext cx="2209800" cy="22098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E42194-23E4-4C8D-AA5D-376DAB2AE8BB}">
      <dsp:nvSpPr>
        <dsp:cNvPr id="0" name=""/>
        <dsp:cNvSpPr/>
      </dsp:nvSpPr>
      <dsp:spPr>
        <a:xfrm>
          <a:off x="2086737" y="143637"/>
          <a:ext cx="883920" cy="883920"/>
        </a:xfrm>
        <a:prstGeom prst="roundRect">
          <a:avLst/>
        </a:prstGeom>
        <a:solidFill>
          <a:srgbClr val="542D18"/>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s</a:t>
          </a:r>
        </a:p>
      </dsp:txBody>
      <dsp:txXfrm>
        <a:off x="2129886" y="186786"/>
        <a:ext cx="797622" cy="797622"/>
      </dsp:txXfrm>
    </dsp:sp>
    <dsp:sp modelId="{6FFA6988-5F96-4C2F-9342-6FF5E120A211}">
      <dsp:nvSpPr>
        <dsp:cNvPr id="0" name=""/>
        <dsp:cNvSpPr/>
      </dsp:nvSpPr>
      <dsp:spPr>
        <a:xfrm>
          <a:off x="3125343" y="143637"/>
          <a:ext cx="883920" cy="883920"/>
        </a:xfrm>
        <a:prstGeom prst="roundRect">
          <a:avLst/>
        </a:prstGeom>
        <a:solidFill>
          <a:srgbClr val="542D18"/>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W</a:t>
          </a:r>
        </a:p>
      </dsp:txBody>
      <dsp:txXfrm>
        <a:off x="3168492" y="186786"/>
        <a:ext cx="797622" cy="797622"/>
      </dsp:txXfrm>
    </dsp:sp>
    <dsp:sp modelId="{73128526-AAE0-409A-A5FC-C0F61BE2A5C3}">
      <dsp:nvSpPr>
        <dsp:cNvPr id="0" name=""/>
        <dsp:cNvSpPr/>
      </dsp:nvSpPr>
      <dsp:spPr>
        <a:xfrm>
          <a:off x="2086737" y="1182243"/>
          <a:ext cx="883920" cy="883920"/>
        </a:xfrm>
        <a:prstGeom prst="roundRect">
          <a:avLst/>
        </a:prstGeom>
        <a:solidFill>
          <a:srgbClr val="542D18"/>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O</a:t>
          </a:r>
        </a:p>
      </dsp:txBody>
      <dsp:txXfrm>
        <a:off x="2129886" y="1225392"/>
        <a:ext cx="797622" cy="797622"/>
      </dsp:txXfrm>
    </dsp:sp>
    <dsp:sp modelId="{9045CF76-7D2C-4825-9D2F-CABFA68BE52C}">
      <dsp:nvSpPr>
        <dsp:cNvPr id="0" name=""/>
        <dsp:cNvSpPr/>
      </dsp:nvSpPr>
      <dsp:spPr>
        <a:xfrm>
          <a:off x="3125343" y="1182243"/>
          <a:ext cx="883920" cy="883920"/>
        </a:xfrm>
        <a:prstGeom prst="roundRect">
          <a:avLst/>
        </a:prstGeom>
        <a:solidFill>
          <a:srgbClr val="542D18"/>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T</a:t>
          </a:r>
        </a:p>
      </dsp:txBody>
      <dsp:txXfrm>
        <a:off x="3168492" y="1225392"/>
        <a:ext cx="797622" cy="7976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6DFDB-3636-41D7-8912-35A66EA579CA}">
      <dsp:nvSpPr>
        <dsp:cNvPr id="0" name=""/>
        <dsp:cNvSpPr/>
      </dsp:nvSpPr>
      <dsp:spPr>
        <a:xfrm>
          <a:off x="2143950" y="8"/>
          <a:ext cx="2522787" cy="2522787"/>
        </a:xfrm>
        <a:prstGeom prst="ellipse">
          <a:avLst/>
        </a:prstGeom>
        <a:solidFill>
          <a:schemeClr val="accent5">
            <a:lumMod val="50000"/>
          </a:schemeClr>
        </a:solidFill>
        <a:ln w="15875"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2">
                  <a:lumMod val="60000"/>
                  <a:lumOff val="40000"/>
                </a:schemeClr>
              </a:solidFill>
            </a:rPr>
            <a:t>Best Practices</a:t>
          </a:r>
        </a:p>
      </dsp:txBody>
      <dsp:txXfrm>
        <a:off x="2480321" y="441496"/>
        <a:ext cx="1850044" cy="1135254"/>
      </dsp:txXfrm>
    </dsp:sp>
    <dsp:sp modelId="{D8F322F8-80D3-447A-B8D9-CECA815F44A6}">
      <dsp:nvSpPr>
        <dsp:cNvPr id="0" name=""/>
        <dsp:cNvSpPr/>
      </dsp:nvSpPr>
      <dsp:spPr>
        <a:xfrm>
          <a:off x="3012049" y="1698677"/>
          <a:ext cx="2522787" cy="2522787"/>
        </a:xfrm>
        <a:prstGeom prst="ellipse">
          <a:avLst/>
        </a:prstGeom>
        <a:solidFill>
          <a:srgbClr val="421716"/>
        </a:solidFill>
        <a:ln w="15875"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2">
                  <a:lumMod val="60000"/>
                  <a:lumOff val="40000"/>
                </a:schemeClr>
              </a:solidFill>
            </a:rPr>
            <a:t>Bench-marking</a:t>
          </a:r>
        </a:p>
      </dsp:txBody>
      <dsp:txXfrm>
        <a:off x="3783602" y="2350397"/>
        <a:ext cx="1513672" cy="1387533"/>
      </dsp:txXfrm>
    </dsp:sp>
    <dsp:sp modelId="{55A0332F-EA90-46EB-9A81-E266DCA91860}">
      <dsp:nvSpPr>
        <dsp:cNvPr id="0" name=""/>
        <dsp:cNvSpPr/>
      </dsp:nvSpPr>
      <dsp:spPr>
        <a:xfrm>
          <a:off x="914397" y="1752589"/>
          <a:ext cx="2868939" cy="2522787"/>
        </a:xfrm>
        <a:prstGeom prst="ellipse">
          <a:avLst/>
        </a:prstGeom>
        <a:solidFill>
          <a:srgbClr val="4E3828"/>
        </a:solidFill>
        <a:ln w="15875"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2">
                  <a:lumMod val="60000"/>
                  <a:lumOff val="40000"/>
                </a:schemeClr>
              </a:solidFill>
            </a:rPr>
            <a:t>Management </a:t>
          </a:r>
        </a:p>
        <a:p>
          <a:pPr marL="0" lvl="0" indent="0" algn="ctr" defTabSz="889000">
            <a:lnSpc>
              <a:spcPct val="90000"/>
            </a:lnSpc>
            <a:spcBef>
              <a:spcPct val="0"/>
            </a:spcBef>
            <a:spcAft>
              <a:spcPct val="35000"/>
            </a:spcAft>
            <a:buNone/>
          </a:pPr>
          <a:r>
            <a:rPr lang="en-US" sz="2000" kern="1200" dirty="0">
              <a:solidFill>
                <a:schemeClr val="bg2">
                  <a:lumMod val="60000"/>
                  <a:lumOff val="40000"/>
                </a:schemeClr>
              </a:solidFill>
            </a:rPr>
            <a:t>Score-cards</a:t>
          </a:r>
        </a:p>
      </dsp:txBody>
      <dsp:txXfrm>
        <a:off x="1184556" y="2404309"/>
        <a:ext cx="1721363" cy="138753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A760DD8-344A-48DC-9586-07732F85B600}" type="datetimeFigureOut">
              <a:rPr lang="en-US"/>
              <a:pPr>
                <a:defRPr/>
              </a:pPr>
              <a:t>12/12/2019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323F801-CB7C-4BA8-8A71-CD230ABDB04F}" type="slidenum">
              <a:rPr lang="en-US"/>
              <a:pPr>
                <a:defRPr/>
              </a:pPr>
              <a:t>‹#›</a:t>
            </a:fld>
            <a:endParaRPr lang="en-US" dirty="0"/>
          </a:p>
        </p:txBody>
      </p:sp>
    </p:spTree>
    <p:extLst>
      <p:ext uri="{BB962C8B-B14F-4D97-AF65-F5344CB8AC3E}">
        <p14:creationId xmlns:p14="http://schemas.microsoft.com/office/powerpoint/2010/main" val="8259855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28EED-65AB-4BDF-9F1C-39C92C08862D}"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2356444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32</a:t>
            </a:fld>
            <a:endParaRPr lang="en-US" dirty="0"/>
          </a:p>
        </p:txBody>
      </p:sp>
    </p:spTree>
    <p:extLst>
      <p:ext uri="{BB962C8B-B14F-4D97-AF65-F5344CB8AC3E}">
        <p14:creationId xmlns:p14="http://schemas.microsoft.com/office/powerpoint/2010/main" val="225390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33</a:t>
            </a:fld>
            <a:endParaRPr lang="en-US" dirty="0"/>
          </a:p>
        </p:txBody>
      </p:sp>
    </p:spTree>
    <p:extLst>
      <p:ext uri="{BB962C8B-B14F-4D97-AF65-F5344CB8AC3E}">
        <p14:creationId xmlns:p14="http://schemas.microsoft.com/office/powerpoint/2010/main" val="3991352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34</a:t>
            </a:fld>
            <a:endParaRPr lang="en-US" dirty="0"/>
          </a:p>
        </p:txBody>
      </p:sp>
    </p:spTree>
    <p:extLst>
      <p:ext uri="{BB962C8B-B14F-4D97-AF65-F5344CB8AC3E}">
        <p14:creationId xmlns:p14="http://schemas.microsoft.com/office/powerpoint/2010/main" val="706185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35</a:t>
            </a:fld>
            <a:endParaRPr lang="en-US" dirty="0"/>
          </a:p>
        </p:txBody>
      </p:sp>
    </p:spTree>
    <p:extLst>
      <p:ext uri="{BB962C8B-B14F-4D97-AF65-F5344CB8AC3E}">
        <p14:creationId xmlns:p14="http://schemas.microsoft.com/office/powerpoint/2010/main" val="224923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36</a:t>
            </a:fld>
            <a:endParaRPr lang="en-US" dirty="0"/>
          </a:p>
        </p:txBody>
      </p:sp>
    </p:spTree>
    <p:extLst>
      <p:ext uri="{BB962C8B-B14F-4D97-AF65-F5344CB8AC3E}">
        <p14:creationId xmlns:p14="http://schemas.microsoft.com/office/powerpoint/2010/main" val="302941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37</a:t>
            </a:fld>
            <a:endParaRPr lang="en-US" dirty="0"/>
          </a:p>
        </p:txBody>
      </p:sp>
    </p:spTree>
    <p:extLst>
      <p:ext uri="{BB962C8B-B14F-4D97-AF65-F5344CB8AC3E}">
        <p14:creationId xmlns:p14="http://schemas.microsoft.com/office/powerpoint/2010/main" val="3130809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38</a:t>
            </a:fld>
            <a:endParaRPr lang="en-US" dirty="0"/>
          </a:p>
        </p:txBody>
      </p:sp>
    </p:spTree>
    <p:extLst>
      <p:ext uri="{BB962C8B-B14F-4D97-AF65-F5344CB8AC3E}">
        <p14:creationId xmlns:p14="http://schemas.microsoft.com/office/powerpoint/2010/main" val="2464677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2</a:t>
            </a:fld>
            <a:endParaRPr lang="en-US" dirty="0"/>
          </a:p>
        </p:txBody>
      </p:sp>
    </p:spTree>
    <p:extLst>
      <p:ext uri="{BB962C8B-B14F-4D97-AF65-F5344CB8AC3E}">
        <p14:creationId xmlns:p14="http://schemas.microsoft.com/office/powerpoint/2010/main" val="3076318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6</a:t>
            </a:fld>
            <a:endParaRPr lang="en-US" dirty="0"/>
          </a:p>
        </p:txBody>
      </p:sp>
    </p:spTree>
    <p:extLst>
      <p:ext uri="{BB962C8B-B14F-4D97-AF65-F5344CB8AC3E}">
        <p14:creationId xmlns:p14="http://schemas.microsoft.com/office/powerpoint/2010/main" val="1106909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7</a:t>
            </a:fld>
            <a:endParaRPr lang="en-US" dirty="0"/>
          </a:p>
        </p:txBody>
      </p:sp>
    </p:spTree>
    <p:extLst>
      <p:ext uri="{BB962C8B-B14F-4D97-AF65-F5344CB8AC3E}">
        <p14:creationId xmlns:p14="http://schemas.microsoft.com/office/powerpoint/2010/main" val="227120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8</a:t>
            </a:fld>
            <a:endParaRPr lang="en-US" dirty="0"/>
          </a:p>
        </p:txBody>
      </p:sp>
    </p:spTree>
    <p:extLst>
      <p:ext uri="{BB962C8B-B14F-4D97-AF65-F5344CB8AC3E}">
        <p14:creationId xmlns:p14="http://schemas.microsoft.com/office/powerpoint/2010/main" val="1502874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9</a:t>
            </a:fld>
            <a:endParaRPr lang="en-US" dirty="0"/>
          </a:p>
        </p:txBody>
      </p:sp>
    </p:spTree>
    <p:extLst>
      <p:ext uri="{BB962C8B-B14F-4D97-AF65-F5344CB8AC3E}">
        <p14:creationId xmlns:p14="http://schemas.microsoft.com/office/powerpoint/2010/main" val="22746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14</a:t>
            </a:fld>
            <a:endParaRPr lang="en-US" dirty="0"/>
          </a:p>
        </p:txBody>
      </p:sp>
    </p:spTree>
    <p:extLst>
      <p:ext uri="{BB962C8B-B14F-4D97-AF65-F5344CB8AC3E}">
        <p14:creationId xmlns:p14="http://schemas.microsoft.com/office/powerpoint/2010/main" val="2654893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20</a:t>
            </a:fld>
            <a:endParaRPr lang="en-US" dirty="0"/>
          </a:p>
        </p:txBody>
      </p:sp>
    </p:spTree>
    <p:extLst>
      <p:ext uri="{BB962C8B-B14F-4D97-AF65-F5344CB8AC3E}">
        <p14:creationId xmlns:p14="http://schemas.microsoft.com/office/powerpoint/2010/main" val="2511747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23F801-CB7C-4BA8-8A71-CD230ABDB04F}" type="slidenum">
              <a:rPr lang="en-US" smtClean="0"/>
              <a:pPr>
                <a:defRPr/>
              </a:pPr>
              <a:t>21</a:t>
            </a:fld>
            <a:endParaRPr lang="en-US" dirty="0"/>
          </a:p>
        </p:txBody>
      </p:sp>
    </p:spTree>
    <p:extLst>
      <p:ext uri="{BB962C8B-B14F-4D97-AF65-F5344CB8AC3E}">
        <p14:creationId xmlns:p14="http://schemas.microsoft.com/office/powerpoint/2010/main" val="3168634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48712C9F-6A71-4E6C-8FF7-FA634FEC8EA3}" type="datetimeFigureOut">
              <a:rPr lang="en-US"/>
              <a:pPr>
                <a:defRPr/>
              </a:pPr>
              <a:t>12/12/2019</a:t>
            </a:fld>
            <a:endParaRPr lang="en-US" dirty="0"/>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dirty="0">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1CBBC69A-A308-449D-B282-32965D3255F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1E0BF30-AC7D-42BC-A022-81DE7954338F}"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6F187B-EA8E-4E03-911E-7624ED02C38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26B0013-B575-4658-8E8B-DA00EE3EE043}"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DF91E4-C1A8-4C76-9C96-7A94E700993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8E1E1C4-A0AB-4B05-AFAC-8330B62986CD}"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222D7F-F822-4C36-B0AC-11A035FD173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ADEDE76-39B8-4D93-80AC-2981FA04070D}"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C35917-2B8E-417F-BBF9-EE69C92192B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D6DAD242-0DA1-4D1E-B116-DC1F2A986A25}" type="datetimeFigureOut">
              <a:rPr lang="en-US"/>
              <a:pPr>
                <a:defRPr/>
              </a:pPr>
              <a:t>12/12/2019</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7DC016B7-DAB3-4B37-B1F9-E332C324BDB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14A3575-8C03-4FDA-B348-083E0C004893}" type="datetimeFigureOut">
              <a:rPr lang="en-US"/>
              <a:pPr>
                <a:defRPr/>
              </a:pPr>
              <a:t>12/12/2019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66F8726-29B7-4D89-A2D8-FFBACC9EBDF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AE3182F-B18D-4237-AF95-778A81808A1E}" type="datetimeFigureOut">
              <a:rPr lang="en-US"/>
              <a:pPr>
                <a:defRPr/>
              </a:pPr>
              <a:t>12/12/2019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7890CE-31EE-410F-A49D-F53D22ADCF1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BA791B-2DD9-4BDC-9C40-FD6773EC3EDB}" type="datetimeFigureOut">
              <a:rPr lang="en-US"/>
              <a:pPr>
                <a:defRPr/>
              </a:pPr>
              <a:t>12/12/2019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F159167-70A0-4457-9E9F-252B0D6257F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957E08BD-3C1F-4F1B-85A3-048C18251C31}" type="datetimeFigureOut">
              <a:rPr lang="en-US"/>
              <a:pPr>
                <a:defRPr/>
              </a:pPr>
              <a:t>12/12/2019</a:t>
            </a:fld>
            <a:endParaRPr lang="en-US" dirty="0"/>
          </a:p>
        </p:txBody>
      </p:sp>
      <p:sp>
        <p:nvSpPr>
          <p:cNvPr id="49" name="Slide Number Placeholder 6"/>
          <p:cNvSpPr>
            <a:spLocks noGrp="1"/>
          </p:cNvSpPr>
          <p:nvPr>
            <p:ph type="sldNum" sz="quarter" idx="11"/>
          </p:nvPr>
        </p:nvSpPr>
        <p:spPr/>
        <p:txBody>
          <a:bodyPr/>
          <a:lstStyle>
            <a:lvl1pPr>
              <a:defRPr/>
            </a:lvl1pPr>
          </a:lstStyle>
          <a:p>
            <a:pPr>
              <a:defRPr/>
            </a:pPr>
            <a:fld id="{DC233903-873C-4988-8847-3EF5CE916AF2}" type="slidenum">
              <a:rPr lang="en-US"/>
              <a:pPr>
                <a:defRPr/>
              </a:pPr>
              <a:t>‹#›</a:t>
            </a:fld>
            <a:endParaRPr lang="en-US" dirty="0"/>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A59CCE2D-69C8-4BAF-9898-451A1E4DB5CF}" type="datetimeFigureOut">
              <a:rPr lang="en-US"/>
              <a:pPr>
                <a:defRPr/>
              </a:pPr>
              <a:t>12/12/2019</a:t>
            </a:fld>
            <a:endParaRPr lang="en-US" dirty="0"/>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A8A71ACD-1014-4FE2-92C2-65E09791A8C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636A0F02-6CDC-4EFF-ADCE-D596F2B44B96}" type="datetimeFigureOut">
              <a:rPr lang="en-US"/>
              <a:pPr>
                <a:defRPr/>
              </a:pPr>
              <a:t>12/12/2019</a:t>
            </a:fld>
            <a:endParaRPr lang="en-US" dirty="0"/>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accent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cs typeface="+mn-cs"/>
              </a:defRPr>
            </a:lvl1pPr>
          </a:lstStyle>
          <a:p>
            <a:pPr>
              <a:defRPr/>
            </a:pPr>
            <a:fld id="{063D924F-97AB-48F9-93B7-DAA449340795}" type="slidenum">
              <a:rPr lang="en-US"/>
              <a:pPr>
                <a:defRPr/>
              </a:pPr>
              <a:t>‹#›</a:t>
            </a:fld>
            <a:endParaRPr lang="en-US" dirty="0"/>
          </a:p>
        </p:txBody>
      </p:sp>
      <p:sp>
        <p:nvSpPr>
          <p:cNvPr id="1073" name="Text Box 49"/>
          <p:cNvSpPr txBox="1">
            <a:spLocks noChangeArrowheads="1"/>
          </p:cNvSpPr>
          <p:nvPr userDrawn="1"/>
        </p:nvSpPr>
        <p:spPr bwMode="auto">
          <a:xfrm>
            <a:off x="2590800" y="6621463"/>
            <a:ext cx="4800600" cy="473075"/>
          </a:xfrm>
          <a:prstGeom prst="rect">
            <a:avLst/>
          </a:prstGeom>
          <a:noFill/>
          <a:ln w="9525">
            <a:noFill/>
            <a:miter lim="800000"/>
            <a:headEnd/>
            <a:tailEnd/>
          </a:ln>
          <a:effectLst/>
        </p:spPr>
        <p:txBody>
          <a:bodyPr>
            <a:spAutoFit/>
          </a:bodyPr>
          <a:lstStyle/>
          <a:p>
            <a:pPr>
              <a:spcBef>
                <a:spcPct val="50000"/>
              </a:spcBef>
            </a:pPr>
            <a:r>
              <a:rPr lang="en-US" sz="1000" b="1"/>
              <a:t>Copyright © 2013 Pearson Education, Inc.  All Rights Reserved.</a:t>
            </a:r>
          </a:p>
          <a:p>
            <a:pPr>
              <a:spcBef>
                <a:spcPct val="50000"/>
              </a:spcBef>
            </a:pPr>
            <a:endParaRPr lang="en-US" sz="100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97" r:id="rId8"/>
    <p:sldLayoutId id="2147483698" r:id="rId9"/>
    <p:sldLayoutId id="2147483689" r:id="rId10"/>
    <p:sldLayoutId id="2147483688"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pbs.org/wgbh/frontline/film/madof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6608" y="284970"/>
            <a:ext cx="3578722" cy="5663089"/>
          </a:xfrm>
          <a:prstGeom prst="rect">
            <a:avLst/>
          </a:prstGeom>
          <a:solidFill>
            <a:srgbClr val="C8E1F3"/>
          </a:solidFill>
          <a:scene3d>
            <a:camera prst="orthographicFront"/>
            <a:lightRig rig="threePt" dir="t"/>
          </a:scene3d>
          <a:sp3d>
            <a:bevelT w="152400" h="50800" prst="softRound"/>
          </a:sp3d>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sz="2000" b="1" dirty="0">
                <a:latin typeface="+mn-lt"/>
                <a:cs typeface="+mn-cs"/>
              </a:rPr>
              <a:t>CHAPTER 9</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STRATEGIC MANAGEMENT and GOVERNMENT REGULATION</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p:txBody>
      </p:sp>
      <p:pic>
        <p:nvPicPr>
          <p:cNvPr id="1027" name="Picture 3" descr="cid:image009.png@01D1C873.47048D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62" y="278543"/>
            <a:ext cx="4994075" cy="6303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59608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A547E27-B04F-C344-BDE4-D57FAB4DBF8E}"/>
              </a:ext>
            </a:extLst>
          </p:cNvPr>
          <p:cNvSpPr>
            <a:spLocks noGrp="1" noChangeArrowheads="1"/>
          </p:cNvSpPr>
          <p:nvPr>
            <p:ph type="title"/>
          </p:nvPr>
        </p:nvSpPr>
        <p:spPr>
          <a:xfrm>
            <a:off x="1042988" y="1027113"/>
            <a:ext cx="7872412"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What Is Strategic Management and Planning </a:t>
            </a:r>
          </a:p>
        </p:txBody>
      </p:sp>
      <p:pic>
        <p:nvPicPr>
          <p:cNvPr id="22531" name="Picture 3">
            <a:extLst>
              <a:ext uri="{FF2B5EF4-FFF2-40B4-BE49-F238E27FC236}">
                <a16:creationId xmlns:a16="http://schemas.microsoft.com/office/drawing/2014/main" id="{097F9D6B-91CA-794A-8956-2A98C204C4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286000"/>
            <a:ext cx="787241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01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0C1B6FC-5DB4-464D-A729-03329AFD41E9}"/>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Strategic Management and its Environs</a:t>
            </a:r>
          </a:p>
        </p:txBody>
      </p:sp>
      <p:sp>
        <p:nvSpPr>
          <p:cNvPr id="19459" name="Rectangle 3">
            <a:extLst>
              <a:ext uri="{FF2B5EF4-FFF2-40B4-BE49-F238E27FC236}">
                <a16:creationId xmlns:a16="http://schemas.microsoft.com/office/drawing/2014/main" id="{3FC5254C-CF86-064F-A744-A19980050FA6}"/>
              </a:ext>
            </a:extLst>
          </p:cNvPr>
          <p:cNvSpPr>
            <a:spLocks noGrp="1" noChangeArrowheads="1"/>
          </p:cNvSpPr>
          <p:nvPr>
            <p:ph type="body" idx="1"/>
          </p:nvPr>
        </p:nvSpPr>
        <p:spPr>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Font typeface="Arial" pitchFamily="34" charset="0"/>
              <a:buChar char="•"/>
            </a:pPr>
            <a:r>
              <a:rPr lang="en-US" altLang="en-US" sz="2000" dirty="0">
                <a:solidFill>
                  <a:schemeClr val="tx1"/>
                </a:solidFill>
                <a:latin typeface="Calibri" pitchFamily="34" charset="0"/>
              </a:rPr>
              <a:t>Capabilities.</a:t>
            </a:r>
          </a:p>
          <a:p>
            <a:pPr marL="457200" lvl="1" indent="-342900" fontAlgn="auto">
              <a:spcAft>
                <a:spcPts val="0"/>
              </a:spcAft>
            </a:pPr>
            <a:r>
              <a:rPr lang="en-US" altLang="en-US" sz="2000" dirty="0">
                <a:solidFill>
                  <a:schemeClr val="tx1"/>
                </a:solidFill>
              </a:rPr>
              <a:t>Strategic management is a matching process in which variables of strategy, capability, and environment are matched as the organization seeks to manage change through strategy.</a:t>
            </a:r>
          </a:p>
          <a:p>
            <a:pPr marL="457200" lvl="1" indent="-342900" fontAlgn="auto">
              <a:spcAft>
                <a:spcPts val="0"/>
              </a:spcAft>
            </a:pPr>
            <a:r>
              <a:rPr lang="en-US" altLang="en-US" sz="2000" dirty="0">
                <a:solidFill>
                  <a:schemeClr val="tx1"/>
                </a:solidFill>
              </a:rPr>
              <a:t>As the environment moves from stable to turbulent, capability moves from custodial (unchanging) to entrepreneurial (risk-taking).</a:t>
            </a:r>
          </a:p>
        </p:txBody>
      </p:sp>
    </p:spTree>
    <p:extLst>
      <p:ext uri="{BB962C8B-B14F-4D97-AF65-F5344CB8AC3E}">
        <p14:creationId xmlns:p14="http://schemas.microsoft.com/office/powerpoint/2010/main" val="1040637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B200742-F595-7949-93B4-C63916E12311}"/>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Strategic Management and its Environs</a:t>
            </a:r>
          </a:p>
        </p:txBody>
      </p:sp>
      <p:sp>
        <p:nvSpPr>
          <p:cNvPr id="20483" name="Rectangle 3">
            <a:extLst>
              <a:ext uri="{FF2B5EF4-FFF2-40B4-BE49-F238E27FC236}">
                <a16:creationId xmlns:a16="http://schemas.microsoft.com/office/drawing/2014/main" id="{00790CB9-64BA-8048-BF90-34165ECCC082}"/>
              </a:ext>
            </a:extLst>
          </p:cNvPr>
          <p:cNvSpPr>
            <a:spLocks noGrp="1" noChangeArrowheads="1"/>
          </p:cNvSpPr>
          <p:nvPr>
            <p:ph type="body" idx="1"/>
          </p:nvPr>
        </p:nvSpPr>
        <p:spPr>
          <a:xfrm>
            <a:off x="1042988" y="2324100"/>
            <a:ext cx="6777037" cy="42291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Font typeface="Arial" pitchFamily="34" charset="0"/>
              <a:buChar char="•"/>
            </a:pPr>
            <a:r>
              <a:rPr lang="en-US" altLang="en-US" sz="2000" dirty="0">
                <a:solidFill>
                  <a:schemeClr val="tx1"/>
                </a:solidFill>
                <a:latin typeface="Calibri" pitchFamily="34" charset="0"/>
              </a:rPr>
              <a:t>Capabilities (contd.).</a:t>
            </a:r>
          </a:p>
          <a:p>
            <a:pPr marL="457200" lvl="1" indent="-342900" fontAlgn="auto">
              <a:spcAft>
                <a:spcPts val="0"/>
              </a:spcAft>
            </a:pPr>
            <a:r>
              <a:rPr lang="en-US" altLang="en-US" sz="2000" dirty="0">
                <a:solidFill>
                  <a:schemeClr val="tx1"/>
                </a:solidFill>
              </a:rPr>
              <a:t>In considering future strategic directions, managers must contemplate whether they have or can obtain the personnel, systems, finance, structure, and other requirements that might be essential to realize their vision.</a:t>
            </a:r>
          </a:p>
          <a:p>
            <a:pPr marL="457200" lvl="1" indent="-342900" fontAlgn="auto">
              <a:spcAft>
                <a:spcPts val="0"/>
              </a:spcAft>
            </a:pPr>
            <a:r>
              <a:rPr lang="en-US" altLang="en-US" sz="2000" dirty="0">
                <a:solidFill>
                  <a:schemeClr val="tx1"/>
                </a:solidFill>
              </a:rPr>
              <a:t>SWOT (Strengths, Weaknesses, Opportunities, and Threats) analysis tests strategic viability.</a:t>
            </a:r>
          </a:p>
          <a:p>
            <a:pPr lvl="2"/>
            <a:r>
              <a:rPr lang="en-US" altLang="en-US" dirty="0">
                <a:solidFill>
                  <a:schemeClr val="tx1"/>
                </a:solidFill>
              </a:rPr>
              <a:t>Strengths and weaknesses highlight capabilities.</a:t>
            </a:r>
          </a:p>
          <a:p>
            <a:pPr lvl="2"/>
            <a:r>
              <a:rPr lang="en-US" altLang="en-US" dirty="0">
                <a:solidFill>
                  <a:schemeClr val="tx1"/>
                </a:solidFill>
              </a:rPr>
              <a:t>Opportunities and threats highlight survival</a:t>
            </a:r>
            <a:r>
              <a:rPr lang="en-US" altLang="en-US" dirty="0"/>
              <a:t>.</a:t>
            </a:r>
          </a:p>
        </p:txBody>
      </p:sp>
    </p:spTree>
    <p:extLst>
      <p:ext uri="{BB962C8B-B14F-4D97-AF65-F5344CB8AC3E}">
        <p14:creationId xmlns:p14="http://schemas.microsoft.com/office/powerpoint/2010/main" val="155453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ABBADC0-88B6-2949-AC42-136FCCF4BB13}"/>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a:solidFill>
                  <a:srgbClr val="2F2B20"/>
                </a:solidFill>
              </a:rPr>
              <a:t>Strategic Management and its Environs</a:t>
            </a:r>
            <a:endParaRPr lang="en-US" altLang="en-US" sz="3200" dirty="0">
              <a:solidFill>
                <a:srgbClr val="2F2B20"/>
              </a:solidFill>
            </a:endParaRPr>
          </a:p>
        </p:txBody>
      </p:sp>
      <p:sp>
        <p:nvSpPr>
          <p:cNvPr id="21507" name="Rectangle 3">
            <a:extLst>
              <a:ext uri="{FF2B5EF4-FFF2-40B4-BE49-F238E27FC236}">
                <a16:creationId xmlns:a16="http://schemas.microsoft.com/office/drawing/2014/main" id="{0C35D8F0-F37A-664F-A26D-CF2D6D42CC55}"/>
              </a:ext>
            </a:extLst>
          </p:cNvPr>
          <p:cNvSpPr>
            <a:spLocks noGrp="1" noChangeArrowheads="1"/>
          </p:cNvSpPr>
          <p:nvPr>
            <p:ph type="body" idx="1"/>
          </p:nvPr>
        </p:nvSpPr>
        <p:spPr>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Font typeface="Arial" pitchFamily="34" charset="0"/>
              <a:buChar char="•"/>
            </a:pPr>
            <a:r>
              <a:rPr lang="en-US" altLang="en-US" sz="2000">
                <a:solidFill>
                  <a:schemeClr val="tx1"/>
                </a:solidFill>
                <a:latin typeface="Calibri" pitchFamily="34" charset="0"/>
              </a:rPr>
              <a:t>Environment.</a:t>
            </a:r>
          </a:p>
          <a:p>
            <a:pPr marL="457200" lvl="1" indent="-342900" fontAlgn="auto">
              <a:spcAft>
                <a:spcPts val="0"/>
              </a:spcAft>
            </a:pPr>
            <a:r>
              <a:rPr lang="en-US" altLang="en-US" sz="2000">
                <a:solidFill>
                  <a:schemeClr val="tx1"/>
                </a:solidFill>
              </a:rPr>
              <a:t>An assessment of an organization’s present, currently emerging, and likely future environments is a critical aspect of strategic management.</a:t>
            </a:r>
          </a:p>
          <a:p>
            <a:pPr lvl="2"/>
            <a:r>
              <a:rPr lang="en-US" altLang="en-US">
                <a:solidFill>
                  <a:schemeClr val="tx1"/>
                </a:solidFill>
              </a:rPr>
              <a:t>Demand forecast – population, economic growth, consumer behavior.</a:t>
            </a:r>
          </a:p>
          <a:p>
            <a:pPr lvl="2"/>
            <a:r>
              <a:rPr lang="en-US" altLang="en-US">
                <a:solidFill>
                  <a:schemeClr val="tx1"/>
                </a:solidFill>
              </a:rPr>
              <a:t>Futures analysis – Likely scenarios.</a:t>
            </a:r>
          </a:p>
        </p:txBody>
      </p:sp>
    </p:spTree>
    <p:extLst>
      <p:ext uri="{BB962C8B-B14F-4D97-AF65-F5344CB8AC3E}">
        <p14:creationId xmlns:p14="http://schemas.microsoft.com/office/powerpoint/2010/main" val="3821102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990600" y="304800"/>
            <a:ext cx="6781800" cy="1066800"/>
          </a:xfrm>
          <a:solidFill>
            <a:srgbClr val="C8E1F3"/>
          </a:solidFill>
        </p:spPr>
        <p:txBody>
          <a:bodyPr/>
          <a:lstStyle/>
          <a:p>
            <a:pPr algn="ctr"/>
            <a:br>
              <a:rPr lang="en-US" sz="3200" dirty="0">
                <a:solidFill>
                  <a:srgbClr val="2F2B20"/>
                </a:solidFill>
                <a:latin typeface="Candara" pitchFamily="34" charset="0"/>
              </a:rPr>
            </a:br>
            <a:br>
              <a:rPr lang="en-US" sz="3200" dirty="0">
                <a:solidFill>
                  <a:srgbClr val="2F2B20"/>
                </a:solidFill>
                <a:latin typeface="Candara" pitchFamily="34" charset="0"/>
              </a:rPr>
            </a:br>
            <a:br>
              <a:rPr lang="en-US" sz="3200" dirty="0">
                <a:solidFill>
                  <a:srgbClr val="2F2B20"/>
                </a:solidFill>
                <a:latin typeface="Candara" pitchFamily="34" charset="0"/>
              </a:rPr>
            </a:br>
            <a:br>
              <a:rPr lang="en-US" sz="3200" dirty="0">
                <a:solidFill>
                  <a:srgbClr val="2F2B20"/>
                </a:solidFill>
                <a:latin typeface="Candara" pitchFamily="34" charset="0"/>
              </a:rPr>
            </a:br>
            <a:r>
              <a:rPr lang="en-US" sz="3200" dirty="0">
                <a:solidFill>
                  <a:srgbClr val="2F2B20"/>
                </a:solidFill>
                <a:latin typeface="Candara" pitchFamily="34" charset="0"/>
              </a:rPr>
              <a:t> Uses and Effectiveness of Strategic Management</a:t>
            </a:r>
            <a:endParaRPr lang="en-US" sz="3200" dirty="0">
              <a:solidFill>
                <a:srgbClr val="2F2B20"/>
              </a:solidFill>
            </a:endParaRPr>
          </a:p>
        </p:txBody>
      </p:sp>
      <p:sp>
        <p:nvSpPr>
          <p:cNvPr id="3" name="Content Placeholder 2"/>
          <p:cNvSpPr>
            <a:spLocks noGrp="1"/>
          </p:cNvSpPr>
          <p:nvPr>
            <p:ph idx="1"/>
          </p:nvPr>
        </p:nvSpPr>
        <p:spPr>
          <a:xfrm>
            <a:off x="990600" y="1447800"/>
            <a:ext cx="6777038" cy="5029200"/>
          </a:xfrm>
          <a:solidFill>
            <a:schemeClr val="accent1">
              <a:lumMod val="40000"/>
              <a:lumOff val="60000"/>
            </a:schemeClr>
          </a:solidFill>
          <a:ln>
            <a:solidFill>
              <a:srgbClr val="B87F18"/>
            </a:solidFill>
          </a:ln>
        </p:spPr>
        <p:txBody>
          <a:bodyPr rtlCol="0">
            <a:normAutofit/>
          </a:bodyPr>
          <a:lstStyle/>
          <a:p>
            <a:pPr marL="708660" lvl="1" indent="-342900" fontAlgn="auto">
              <a:spcAft>
                <a:spcPts val="0"/>
              </a:spcAft>
              <a:defRPr/>
            </a:pPr>
            <a:r>
              <a:rPr lang="en-US" sz="1900" dirty="0">
                <a:solidFill>
                  <a:schemeClr val="tx1"/>
                </a:solidFill>
              </a:rPr>
              <a:t>Business and government are both fundamentally different and fundamentally similar.  </a:t>
            </a:r>
          </a:p>
          <a:p>
            <a:pPr marL="708660" lvl="1" indent="-342900" fontAlgn="auto">
              <a:spcAft>
                <a:spcPts val="0"/>
              </a:spcAft>
              <a:defRPr/>
            </a:pPr>
            <a:r>
              <a:rPr lang="en-US" sz="1900" dirty="0">
                <a:solidFill>
                  <a:schemeClr val="tx1"/>
                </a:solidFill>
              </a:rPr>
              <a:t>This is known as the Public-Private Paradox. This shapes the application of strategic management concepts in each.</a:t>
            </a:r>
          </a:p>
          <a:p>
            <a:pPr marL="708660" lvl="1" indent="-342900" fontAlgn="auto">
              <a:spcAft>
                <a:spcPts val="0"/>
              </a:spcAft>
              <a:defRPr/>
            </a:pPr>
            <a:endParaRPr lang="en-US" sz="1900" dirty="0">
              <a:solidFill>
                <a:schemeClr val="tx1"/>
              </a:solidFill>
            </a:endParaRPr>
          </a:p>
          <a:p>
            <a:pPr marL="708660" lvl="1" indent="-342900" fontAlgn="auto">
              <a:spcAft>
                <a:spcPts val="0"/>
              </a:spcAft>
              <a:defRPr/>
            </a:pPr>
            <a:r>
              <a:rPr lang="en-US" sz="1900" dirty="0">
                <a:solidFill>
                  <a:schemeClr val="tx1"/>
                </a:solidFill>
              </a:rPr>
              <a:t>Additionally, bureau managements exist in different layers of control and power that shape and limit their autonomy, complicating strategic decision making. </a:t>
            </a:r>
          </a:p>
          <a:p>
            <a:pPr marL="708660" lvl="1" indent="-342900" fontAlgn="auto">
              <a:spcAft>
                <a:spcPts val="0"/>
              </a:spcAft>
              <a:defRPr/>
            </a:pPr>
            <a:endParaRPr lang="en-US" sz="1900" dirty="0">
              <a:solidFill>
                <a:schemeClr val="tx1"/>
              </a:solidFill>
            </a:endParaRPr>
          </a:p>
          <a:p>
            <a:pPr marL="708660" lvl="1" indent="-342900" fontAlgn="auto">
              <a:spcAft>
                <a:spcPts val="0"/>
              </a:spcAft>
              <a:defRPr/>
            </a:pPr>
            <a:r>
              <a:rPr lang="en-US" sz="1900" dirty="0">
                <a:solidFill>
                  <a:schemeClr val="tx1"/>
                </a:solidFill>
              </a:rPr>
              <a:t>Strategic management may also face challenges in terms of organizational language and culture, and organizational place. </a:t>
            </a:r>
          </a:p>
        </p:txBody>
      </p:sp>
    </p:spTree>
    <p:extLst>
      <p:ext uri="{BB962C8B-B14F-4D97-AF65-F5344CB8AC3E}">
        <p14:creationId xmlns:p14="http://schemas.microsoft.com/office/powerpoint/2010/main" val="136985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FF7FED9-54E3-964E-89E5-6140BE4C11BE}"/>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Four Strategic Factors</a:t>
            </a:r>
          </a:p>
        </p:txBody>
      </p:sp>
      <p:sp>
        <p:nvSpPr>
          <p:cNvPr id="23555" name="Rectangle 3">
            <a:extLst>
              <a:ext uri="{FF2B5EF4-FFF2-40B4-BE49-F238E27FC236}">
                <a16:creationId xmlns:a16="http://schemas.microsoft.com/office/drawing/2014/main" id="{83926905-6090-C54C-B1A6-F8D5034908E9}"/>
              </a:ext>
            </a:extLst>
          </p:cNvPr>
          <p:cNvSpPr>
            <a:spLocks noGrp="1" noChangeArrowheads="1"/>
          </p:cNvSpPr>
          <p:nvPr>
            <p:ph type="body" idx="1"/>
          </p:nvPr>
        </p:nvSpPr>
        <p:spPr>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None/>
            </a:pPr>
            <a:r>
              <a:rPr lang="en-US" altLang="en-US" sz="1800" dirty="0">
                <a:solidFill>
                  <a:schemeClr val="tx1"/>
                </a:solidFill>
                <a:latin typeface="Calibri" pitchFamily="34" charset="0"/>
              </a:rPr>
              <a:t>Four factors that affect the use of strategic management in the public nonprofit sector.</a:t>
            </a:r>
          </a:p>
          <a:p>
            <a:pPr marL="457200" lvl="1" indent="-342900" fontAlgn="auto">
              <a:spcAft>
                <a:spcPts val="0"/>
              </a:spcAft>
            </a:pPr>
            <a:r>
              <a:rPr lang="en-US" altLang="en-US" sz="1900" dirty="0">
                <a:solidFill>
                  <a:schemeClr val="tx1"/>
                </a:solidFill>
              </a:rPr>
              <a:t>The public-private paradox.</a:t>
            </a:r>
          </a:p>
          <a:p>
            <a:pPr marL="457200" lvl="1" indent="-342900" fontAlgn="auto">
              <a:spcAft>
                <a:spcPts val="0"/>
              </a:spcAft>
            </a:pPr>
            <a:r>
              <a:rPr lang="en-US" altLang="en-US" sz="1900" dirty="0">
                <a:solidFill>
                  <a:schemeClr val="tx1"/>
                </a:solidFill>
              </a:rPr>
              <a:t>The importance of being close to the center.</a:t>
            </a:r>
          </a:p>
          <a:p>
            <a:pPr marL="457200" lvl="1" indent="-342900" fontAlgn="auto">
              <a:spcAft>
                <a:spcPts val="0"/>
              </a:spcAft>
            </a:pPr>
            <a:r>
              <a:rPr lang="en-US" altLang="en-US" sz="1900" dirty="0">
                <a:solidFill>
                  <a:schemeClr val="tx1"/>
                </a:solidFill>
              </a:rPr>
              <a:t>Organizational language and culture.</a:t>
            </a:r>
          </a:p>
          <a:p>
            <a:pPr marL="457200" lvl="1" indent="-342900" fontAlgn="auto">
              <a:spcAft>
                <a:spcPts val="0"/>
              </a:spcAft>
            </a:pPr>
            <a:r>
              <a:rPr lang="en-US" altLang="en-US" sz="1900" dirty="0">
                <a:solidFill>
                  <a:schemeClr val="tx1"/>
                </a:solidFill>
              </a:rPr>
              <a:t>Organizational place.</a:t>
            </a:r>
          </a:p>
        </p:txBody>
      </p:sp>
    </p:spTree>
    <p:extLst>
      <p:ext uri="{BB962C8B-B14F-4D97-AF65-F5344CB8AC3E}">
        <p14:creationId xmlns:p14="http://schemas.microsoft.com/office/powerpoint/2010/main" val="2692287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6D52E33-BA14-8D46-9B53-4CB8A24FEF7C}"/>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a:solidFill>
                  <a:srgbClr val="2F2B20"/>
                </a:solidFill>
              </a:rPr>
              <a:t>The Public-Private Paradox</a:t>
            </a:r>
          </a:p>
        </p:txBody>
      </p:sp>
      <p:sp>
        <p:nvSpPr>
          <p:cNvPr id="24579" name="Rectangle 3">
            <a:extLst>
              <a:ext uri="{FF2B5EF4-FFF2-40B4-BE49-F238E27FC236}">
                <a16:creationId xmlns:a16="http://schemas.microsoft.com/office/drawing/2014/main" id="{0C595279-C684-B24D-81CF-ABD10C1A2FEE}"/>
              </a:ext>
            </a:extLst>
          </p:cNvPr>
          <p:cNvSpPr>
            <a:spLocks noGrp="1" noChangeArrowheads="1"/>
          </p:cNvSpPr>
          <p:nvPr>
            <p:ph type="body" idx="1"/>
          </p:nvPr>
        </p:nvSpPr>
        <p:spPr>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None/>
            </a:pPr>
            <a:r>
              <a:rPr lang="en-US" altLang="en-US" sz="1800" dirty="0">
                <a:solidFill>
                  <a:schemeClr val="tx1"/>
                </a:solidFill>
                <a:latin typeface="Calibri" pitchFamily="34" charset="0"/>
              </a:rPr>
              <a:t>The relationship between business and government.  Two propositions.</a:t>
            </a:r>
          </a:p>
          <a:p>
            <a:pPr marL="457200" lvl="1" indent="-342900" fontAlgn="auto">
              <a:spcAft>
                <a:spcPts val="0"/>
              </a:spcAft>
            </a:pPr>
            <a:r>
              <a:rPr lang="en-US" altLang="en-US" sz="1900" dirty="0">
                <a:solidFill>
                  <a:schemeClr val="tx1"/>
                </a:solidFill>
              </a:rPr>
              <a:t>Business and government are ultimately different.</a:t>
            </a:r>
          </a:p>
          <a:p>
            <a:pPr marL="457200" lvl="1" indent="-342900" fontAlgn="auto">
              <a:spcAft>
                <a:spcPts val="0"/>
              </a:spcAft>
            </a:pPr>
            <a:r>
              <a:rPr lang="en-US" altLang="en-US" sz="1900" dirty="0">
                <a:solidFill>
                  <a:schemeClr val="tx1"/>
                </a:solidFill>
              </a:rPr>
              <a:t>Business and government have very much in common.</a:t>
            </a:r>
          </a:p>
          <a:p>
            <a:pPr marL="457200" lvl="1" indent="-342900" fontAlgn="auto">
              <a:spcAft>
                <a:spcPts val="0"/>
              </a:spcAft>
            </a:pPr>
            <a:endParaRPr lang="en-US" altLang="en-US" sz="1900" dirty="0">
              <a:solidFill>
                <a:schemeClr val="tx1"/>
              </a:solidFill>
            </a:endParaRPr>
          </a:p>
        </p:txBody>
      </p:sp>
    </p:spTree>
    <p:extLst>
      <p:ext uri="{BB962C8B-B14F-4D97-AF65-F5344CB8AC3E}">
        <p14:creationId xmlns:p14="http://schemas.microsoft.com/office/powerpoint/2010/main" val="1921722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1B60BE1-B400-5941-B63D-B803397FA93E}"/>
              </a:ext>
            </a:extLst>
          </p:cNvPr>
          <p:cNvSpPr>
            <a:spLocks noGrp="1" noChangeArrowheads="1"/>
          </p:cNvSpPr>
          <p:nvPr>
            <p:ph type="title"/>
          </p:nvPr>
        </p:nvSpPr>
        <p:spPr>
          <a:xfrm>
            <a:off x="1068928" y="457200"/>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The Public-Private Paradox</a:t>
            </a:r>
          </a:p>
        </p:txBody>
      </p:sp>
      <p:sp>
        <p:nvSpPr>
          <p:cNvPr id="25603" name="Rectangle 3">
            <a:extLst>
              <a:ext uri="{FF2B5EF4-FFF2-40B4-BE49-F238E27FC236}">
                <a16:creationId xmlns:a16="http://schemas.microsoft.com/office/drawing/2014/main" id="{F8D60635-614B-FA4F-A2F1-6B1F157041E8}"/>
              </a:ext>
            </a:extLst>
          </p:cNvPr>
          <p:cNvSpPr>
            <a:spLocks noGrp="1" noChangeArrowheads="1"/>
          </p:cNvSpPr>
          <p:nvPr>
            <p:ph type="body" idx="1"/>
          </p:nvPr>
        </p:nvSpPr>
        <p:spPr>
          <a:xfrm>
            <a:off x="1068928" y="1828800"/>
            <a:ext cx="6777037" cy="48006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None/>
            </a:pPr>
            <a:r>
              <a:rPr lang="en-US" altLang="en-US" dirty="0">
                <a:solidFill>
                  <a:schemeClr val="tx1"/>
                </a:solidFill>
                <a:latin typeface="Calibri" pitchFamily="34" charset="0"/>
              </a:rPr>
              <a:t>Government is very different from business</a:t>
            </a:r>
            <a:r>
              <a:rPr lang="en-US" altLang="en-US" sz="1800" dirty="0">
                <a:solidFill>
                  <a:schemeClr val="tx1"/>
                </a:solidFill>
                <a:latin typeface="Calibri" pitchFamily="34" charset="0"/>
              </a:rPr>
              <a:t>.</a:t>
            </a:r>
          </a:p>
          <a:p>
            <a:pPr marL="457200" lvl="1" indent="-342900" fontAlgn="auto">
              <a:spcAft>
                <a:spcPts val="0"/>
              </a:spcAft>
            </a:pPr>
            <a:r>
              <a:rPr lang="en-US" altLang="en-US" sz="1900" dirty="0">
                <a:solidFill>
                  <a:schemeClr val="tx1"/>
                </a:solidFill>
              </a:rPr>
              <a:t>Work of government has the mandate of political legitimacy.</a:t>
            </a:r>
          </a:p>
          <a:p>
            <a:pPr marL="457200" lvl="1" indent="-342900" fontAlgn="auto">
              <a:spcAft>
                <a:spcPts val="0"/>
              </a:spcAft>
            </a:pPr>
            <a:r>
              <a:rPr lang="en-US" altLang="en-US" sz="1900" dirty="0">
                <a:solidFill>
                  <a:schemeClr val="tx1"/>
                </a:solidFill>
              </a:rPr>
              <a:t>The work of government must be fair and defensible since owned by all.</a:t>
            </a:r>
          </a:p>
          <a:p>
            <a:pPr marL="457200" lvl="1" indent="-342900" fontAlgn="auto">
              <a:spcAft>
                <a:spcPts val="0"/>
              </a:spcAft>
            </a:pPr>
            <a:r>
              <a:rPr lang="en-US" altLang="en-US" sz="1900" dirty="0">
                <a:solidFill>
                  <a:schemeClr val="tx1"/>
                </a:solidFill>
              </a:rPr>
              <a:t>Work of government defined by law and implemented by force.</a:t>
            </a:r>
          </a:p>
          <a:p>
            <a:pPr marL="457200" lvl="1" indent="-342900" fontAlgn="auto">
              <a:spcAft>
                <a:spcPts val="0"/>
              </a:spcAft>
            </a:pPr>
            <a:r>
              <a:rPr lang="en-US" altLang="en-US" sz="1900" dirty="0">
                <a:solidFill>
                  <a:schemeClr val="tx1"/>
                </a:solidFill>
              </a:rPr>
              <a:t>Work of government involves accommodation, compromise, and incremental decisions.</a:t>
            </a:r>
          </a:p>
          <a:p>
            <a:pPr marL="457200" lvl="1" indent="-342900" fontAlgn="auto">
              <a:spcAft>
                <a:spcPts val="0"/>
              </a:spcAft>
            </a:pPr>
            <a:r>
              <a:rPr lang="en-US" altLang="en-US" sz="1900" dirty="0">
                <a:solidFill>
                  <a:schemeClr val="tx1"/>
                </a:solidFill>
              </a:rPr>
              <a:t>Bottom-line profit never a test for success.</a:t>
            </a:r>
          </a:p>
        </p:txBody>
      </p:sp>
    </p:spTree>
    <p:extLst>
      <p:ext uri="{BB962C8B-B14F-4D97-AF65-F5344CB8AC3E}">
        <p14:creationId xmlns:p14="http://schemas.microsoft.com/office/powerpoint/2010/main" val="2514925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8379B19-A41F-1A41-98A1-8DB2CE48D873}"/>
              </a:ext>
            </a:extLst>
          </p:cNvPr>
          <p:cNvSpPr>
            <a:spLocks noGrp="1" noChangeArrowheads="1"/>
          </p:cNvSpPr>
          <p:nvPr>
            <p:ph type="title"/>
          </p:nvPr>
        </p:nvSpPr>
        <p:spPr>
          <a:xfrm>
            <a:off x="1042988" y="609600"/>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a:solidFill>
                  <a:srgbClr val="2F2B20"/>
                </a:solidFill>
              </a:rPr>
              <a:t>The Public-Private Paradox</a:t>
            </a:r>
          </a:p>
        </p:txBody>
      </p:sp>
      <p:sp>
        <p:nvSpPr>
          <p:cNvPr id="26627" name="Rectangle 3">
            <a:extLst>
              <a:ext uri="{FF2B5EF4-FFF2-40B4-BE49-F238E27FC236}">
                <a16:creationId xmlns:a16="http://schemas.microsoft.com/office/drawing/2014/main" id="{C87B47E9-4D62-7544-8B9A-E4148DD95CC7}"/>
              </a:ext>
            </a:extLst>
          </p:cNvPr>
          <p:cNvSpPr>
            <a:spLocks noGrp="1" noChangeArrowheads="1"/>
          </p:cNvSpPr>
          <p:nvPr>
            <p:ph type="body" idx="1"/>
          </p:nvPr>
        </p:nvSpPr>
        <p:spPr>
          <a:xfrm>
            <a:off x="1042988" y="2133600"/>
            <a:ext cx="6777037" cy="45339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None/>
            </a:pPr>
            <a:r>
              <a:rPr lang="en-US" altLang="en-US" dirty="0">
                <a:solidFill>
                  <a:schemeClr val="tx1"/>
                </a:solidFill>
                <a:latin typeface="Calibri" pitchFamily="34" charset="0"/>
              </a:rPr>
              <a:t>Business is very different from government.</a:t>
            </a:r>
          </a:p>
          <a:p>
            <a:pPr marL="457200" lvl="1" indent="-342900" fontAlgn="auto">
              <a:spcAft>
                <a:spcPts val="0"/>
              </a:spcAft>
            </a:pPr>
            <a:r>
              <a:rPr lang="en-US" altLang="en-US" sz="2000" dirty="0">
                <a:solidFill>
                  <a:schemeClr val="tx1"/>
                </a:solidFill>
              </a:rPr>
              <a:t>Pursue interests of shareholders.</a:t>
            </a:r>
          </a:p>
          <a:p>
            <a:pPr marL="457200" lvl="1" indent="-342900" fontAlgn="auto">
              <a:spcAft>
                <a:spcPts val="0"/>
              </a:spcAft>
            </a:pPr>
            <a:r>
              <a:rPr lang="en-US" altLang="en-US" sz="2000" dirty="0">
                <a:solidFill>
                  <a:schemeClr val="tx1"/>
                </a:solidFill>
              </a:rPr>
              <a:t>Pursue designated private interest and sometimes ignore public interest.</a:t>
            </a:r>
          </a:p>
          <a:p>
            <a:pPr marL="457200" lvl="1" indent="-342900" fontAlgn="auto">
              <a:spcAft>
                <a:spcPts val="0"/>
              </a:spcAft>
            </a:pPr>
            <a:r>
              <a:rPr lang="en-US" altLang="en-US" sz="2000" dirty="0">
                <a:solidFill>
                  <a:schemeClr val="tx1"/>
                </a:solidFill>
              </a:rPr>
              <a:t>Focus on product differentiation and market positioning.</a:t>
            </a:r>
          </a:p>
          <a:p>
            <a:pPr marL="457200" lvl="1" indent="-342900" fontAlgn="auto">
              <a:spcAft>
                <a:spcPts val="0"/>
              </a:spcAft>
            </a:pPr>
            <a:r>
              <a:rPr lang="en-US" altLang="en-US" sz="2000" dirty="0">
                <a:solidFill>
                  <a:schemeClr val="tx1"/>
                </a:solidFill>
              </a:rPr>
              <a:t>Managers have greater flexibility to make unilateral strategic decisions.</a:t>
            </a:r>
          </a:p>
          <a:p>
            <a:pPr marL="457200" lvl="1" indent="-342900" fontAlgn="auto">
              <a:spcAft>
                <a:spcPts val="0"/>
              </a:spcAft>
            </a:pPr>
            <a:r>
              <a:rPr lang="en-US" altLang="en-US" sz="2000" dirty="0">
                <a:solidFill>
                  <a:schemeClr val="tx1"/>
                </a:solidFill>
              </a:rPr>
              <a:t>The bottom line rules.</a:t>
            </a:r>
          </a:p>
        </p:txBody>
      </p:sp>
    </p:spTree>
    <p:extLst>
      <p:ext uri="{BB962C8B-B14F-4D97-AF65-F5344CB8AC3E}">
        <p14:creationId xmlns:p14="http://schemas.microsoft.com/office/powerpoint/2010/main" val="1178469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5C8F82F-F0A3-F44F-8253-74E15F545247}"/>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The Importance of Being Close to the Center</a:t>
            </a:r>
          </a:p>
        </p:txBody>
      </p:sp>
      <p:sp>
        <p:nvSpPr>
          <p:cNvPr id="29699" name="Rectangle 3">
            <a:extLst>
              <a:ext uri="{FF2B5EF4-FFF2-40B4-BE49-F238E27FC236}">
                <a16:creationId xmlns:a16="http://schemas.microsoft.com/office/drawing/2014/main" id="{11186B87-7430-9443-ADEC-4A7A5B49E986}"/>
              </a:ext>
            </a:extLst>
          </p:cNvPr>
          <p:cNvSpPr>
            <a:spLocks noGrp="1" noChangeArrowheads="1"/>
          </p:cNvSpPr>
          <p:nvPr>
            <p:ph type="body" idx="1"/>
          </p:nvPr>
        </p:nvSpPr>
        <p:spPr>
          <a:xfrm>
            <a:off x="1042988" y="2324100"/>
            <a:ext cx="6777037" cy="43815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None/>
            </a:pPr>
            <a:r>
              <a:rPr lang="en-US" altLang="en-US" dirty="0">
                <a:solidFill>
                  <a:schemeClr val="tx1"/>
                </a:solidFill>
                <a:latin typeface="Calibri" pitchFamily="34" charset="0"/>
              </a:rPr>
              <a:t>Four reasons why it may be difficult to adopt strategic management in bureaus or departments.</a:t>
            </a:r>
          </a:p>
          <a:p>
            <a:pPr lvl="1"/>
            <a:r>
              <a:rPr lang="en-US" altLang="en-US" sz="1900" dirty="0">
                <a:solidFill>
                  <a:schemeClr val="tx1"/>
                </a:solidFill>
              </a:rPr>
              <a:t>Shared power.</a:t>
            </a:r>
          </a:p>
          <a:p>
            <a:pPr lvl="1"/>
            <a:r>
              <a:rPr lang="en-US" altLang="en-US" sz="1900" dirty="0">
                <a:solidFill>
                  <a:schemeClr val="tx1"/>
                </a:solidFill>
              </a:rPr>
              <a:t>Political environment muddies definitions of performance.</a:t>
            </a:r>
          </a:p>
          <a:p>
            <a:pPr lvl="1"/>
            <a:r>
              <a:rPr lang="en-US" altLang="en-US" sz="1900" dirty="0">
                <a:solidFill>
                  <a:schemeClr val="tx1"/>
                </a:solidFill>
              </a:rPr>
              <a:t>Government managers have less autonomy and control.</a:t>
            </a:r>
          </a:p>
          <a:p>
            <a:pPr lvl="1"/>
            <a:r>
              <a:rPr lang="en-US" altLang="en-US" sz="1900" dirty="0">
                <a:solidFill>
                  <a:schemeClr val="tx1"/>
                </a:solidFill>
              </a:rPr>
              <a:t>Strategic decision-making is more difficult in government</a:t>
            </a:r>
            <a:r>
              <a:rPr lang="en-US" altLang="en-US" dirty="0"/>
              <a:t>.</a:t>
            </a:r>
          </a:p>
        </p:txBody>
      </p:sp>
    </p:spTree>
    <p:extLst>
      <p:ext uri="{BB962C8B-B14F-4D97-AF65-F5344CB8AC3E}">
        <p14:creationId xmlns:p14="http://schemas.microsoft.com/office/powerpoint/2010/main" val="92813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990600" y="304800"/>
            <a:ext cx="6781800" cy="838200"/>
          </a:xfrm>
          <a:solidFill>
            <a:srgbClr val="C8E1F3"/>
          </a:solidFill>
        </p:spPr>
        <p:txBody>
          <a:bodyPr anchor="ctr"/>
          <a:lstStyle/>
          <a:p>
            <a:pPr algn="ctr"/>
            <a:r>
              <a:rPr lang="en-US" sz="3200" dirty="0">
                <a:solidFill>
                  <a:srgbClr val="2F2B20"/>
                </a:solidFill>
              </a:rPr>
              <a:t>What is Strategic Management?</a:t>
            </a:r>
          </a:p>
        </p:txBody>
      </p:sp>
      <p:sp>
        <p:nvSpPr>
          <p:cNvPr id="3" name="Content Placeholder 2"/>
          <p:cNvSpPr>
            <a:spLocks noGrp="1"/>
          </p:cNvSpPr>
          <p:nvPr>
            <p:ph idx="1"/>
          </p:nvPr>
        </p:nvSpPr>
        <p:spPr>
          <a:xfrm>
            <a:off x="990600" y="1219200"/>
            <a:ext cx="6777038" cy="4537075"/>
          </a:xfrm>
          <a:solidFill>
            <a:schemeClr val="accent1">
              <a:lumMod val="40000"/>
              <a:lumOff val="60000"/>
            </a:schemeClr>
          </a:solidFill>
          <a:ln>
            <a:solidFill>
              <a:srgbClr val="B87F18"/>
            </a:solidFill>
          </a:ln>
        </p:spPr>
        <p:txBody>
          <a:bodyPr rtlCol="0">
            <a:normAutofit/>
          </a:bodyPr>
          <a:lstStyle/>
          <a:p>
            <a:pPr>
              <a:lnSpc>
                <a:spcPct val="90000"/>
              </a:lnSpc>
            </a:pPr>
            <a:r>
              <a:rPr lang="en-US" altLang="en-US" sz="2000" dirty="0">
                <a:solidFill>
                  <a:schemeClr val="tx1"/>
                </a:solidFill>
              </a:rPr>
              <a:t>Strategic management is the conscious selection of policies, development of capacity, and interpretation of the environment by managers to focus organizational efforts toward the achievement of preset </a:t>
            </a:r>
            <a:r>
              <a:rPr lang="en-US" altLang="en-US" sz="2000" b="1" dirty="0">
                <a:solidFill>
                  <a:schemeClr val="tx1"/>
                </a:solidFill>
              </a:rPr>
              <a:t>objectives.</a:t>
            </a:r>
          </a:p>
          <a:p>
            <a:pPr>
              <a:lnSpc>
                <a:spcPct val="90000"/>
              </a:lnSpc>
            </a:pPr>
            <a:endParaRPr lang="en-US" altLang="en-US" sz="2000" dirty="0">
              <a:solidFill>
                <a:schemeClr val="tx1"/>
              </a:solidFill>
            </a:endParaRPr>
          </a:p>
          <a:p>
            <a:pPr>
              <a:lnSpc>
                <a:spcPct val="90000"/>
              </a:lnSpc>
            </a:pPr>
            <a:r>
              <a:rPr lang="en-US" altLang="en-US" sz="2000" dirty="0">
                <a:solidFill>
                  <a:schemeClr val="tx1"/>
                </a:solidFill>
              </a:rPr>
              <a:t>Private example: doubling of annual dividends.</a:t>
            </a:r>
          </a:p>
          <a:p>
            <a:pPr>
              <a:lnSpc>
                <a:spcPct val="90000"/>
              </a:lnSpc>
            </a:pPr>
            <a:endParaRPr lang="en-US" altLang="en-US" sz="2000" dirty="0">
              <a:solidFill>
                <a:schemeClr val="tx1"/>
              </a:solidFill>
            </a:endParaRPr>
          </a:p>
          <a:p>
            <a:pPr>
              <a:lnSpc>
                <a:spcPct val="90000"/>
              </a:lnSpc>
            </a:pPr>
            <a:r>
              <a:rPr lang="en-US" altLang="en-US" sz="2000" dirty="0">
                <a:solidFill>
                  <a:schemeClr val="tx1"/>
                </a:solidFill>
              </a:rPr>
              <a:t>Nonprofit example: creation of a repertory theater.</a:t>
            </a:r>
          </a:p>
          <a:p>
            <a:pPr>
              <a:lnSpc>
                <a:spcPct val="90000"/>
              </a:lnSpc>
            </a:pPr>
            <a:endParaRPr lang="en-US" altLang="en-US" sz="2000" dirty="0">
              <a:solidFill>
                <a:schemeClr val="tx1"/>
              </a:solidFill>
            </a:endParaRPr>
          </a:p>
          <a:p>
            <a:pPr>
              <a:lnSpc>
                <a:spcPct val="90000"/>
              </a:lnSpc>
            </a:pPr>
            <a:r>
              <a:rPr lang="en-US" altLang="en-US" sz="2000" dirty="0">
                <a:solidFill>
                  <a:schemeClr val="tx1"/>
                </a:solidFill>
              </a:rPr>
              <a:t>Public example: reduction in crime rate.</a:t>
            </a:r>
          </a:p>
          <a:p>
            <a:pPr marL="400050" indent="-285750" fontAlgn="auto">
              <a:spcAft>
                <a:spcPts val="0"/>
              </a:spcAft>
              <a:defRPr/>
            </a:pPr>
            <a:endParaRPr lang="en-US" sz="18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990600" y="152400"/>
            <a:ext cx="6781800" cy="990600"/>
          </a:xfrm>
          <a:solidFill>
            <a:srgbClr val="C8E1F3"/>
          </a:solidFill>
        </p:spPr>
        <p:txBody>
          <a:bodyPr/>
          <a:lstStyle/>
          <a:p>
            <a:pPr algn="ctr"/>
            <a:r>
              <a:rPr lang="en-US" sz="3200" dirty="0">
                <a:solidFill>
                  <a:srgbClr val="2F2B20"/>
                </a:solidFill>
              </a:rPr>
              <a:t>Management by Objectives (MBO)</a:t>
            </a:r>
          </a:p>
        </p:txBody>
      </p:sp>
      <p:sp>
        <p:nvSpPr>
          <p:cNvPr id="3" name="Content Placeholder 2"/>
          <p:cNvSpPr>
            <a:spLocks noGrp="1"/>
          </p:cNvSpPr>
          <p:nvPr>
            <p:ph idx="1"/>
          </p:nvPr>
        </p:nvSpPr>
        <p:spPr>
          <a:xfrm>
            <a:off x="990600" y="1219200"/>
            <a:ext cx="6777038" cy="4537075"/>
          </a:xfrm>
          <a:solidFill>
            <a:schemeClr val="accent1">
              <a:lumMod val="40000"/>
              <a:lumOff val="60000"/>
            </a:schemeClr>
          </a:solidFill>
          <a:ln>
            <a:solidFill>
              <a:srgbClr val="B87F18"/>
            </a:solidFill>
          </a:ln>
        </p:spPr>
        <p:txBody>
          <a:bodyPr rtlCol="0">
            <a:normAutofit/>
          </a:bodyPr>
          <a:lstStyle/>
          <a:p>
            <a:pPr marL="457200" lvl="1" indent="-342900" fontAlgn="auto">
              <a:spcAft>
                <a:spcPts val="0"/>
              </a:spcAft>
              <a:defRPr/>
            </a:pPr>
            <a:r>
              <a:rPr lang="en-US" sz="1900" dirty="0">
                <a:solidFill>
                  <a:schemeClr val="tx1"/>
                </a:solidFill>
              </a:rPr>
              <a:t>Management focus on goals and objectives (MBO)  was pioneered by Peter Drucker in 1954, with the publication of </a:t>
            </a:r>
            <a:r>
              <a:rPr lang="en-US" sz="1900" i="1" dirty="0">
                <a:solidFill>
                  <a:schemeClr val="tx1"/>
                </a:solidFill>
              </a:rPr>
              <a:t>The Practice of Management</a:t>
            </a:r>
            <a:r>
              <a:rPr lang="en-US" sz="1900" dirty="0">
                <a:solidFill>
                  <a:schemeClr val="tx1"/>
                </a:solidFill>
              </a:rPr>
              <a:t>. </a:t>
            </a:r>
          </a:p>
          <a:p>
            <a:pPr marL="457200" lvl="1" indent="-342900" fontAlgn="auto">
              <a:spcAft>
                <a:spcPts val="0"/>
              </a:spcAft>
              <a:defRPr/>
            </a:pPr>
            <a:endParaRPr lang="en-US" sz="1900" dirty="0">
              <a:solidFill>
                <a:schemeClr val="tx1"/>
              </a:solidFill>
            </a:endParaRPr>
          </a:p>
          <a:p>
            <a:pPr marL="457200" lvl="1" indent="-342900" fontAlgn="auto">
              <a:spcAft>
                <a:spcPts val="0"/>
              </a:spcAft>
              <a:defRPr/>
            </a:pPr>
            <a:endParaRPr lang="en-US" sz="1900" dirty="0">
              <a:solidFill>
                <a:schemeClr val="tx1"/>
              </a:solidFill>
            </a:endParaRPr>
          </a:p>
          <a:p>
            <a:pPr marL="457200" lvl="1" indent="-342900" fontAlgn="auto">
              <a:spcAft>
                <a:spcPts val="0"/>
              </a:spcAft>
              <a:defRPr/>
            </a:pPr>
            <a:r>
              <a:rPr lang="en-US" sz="1900" dirty="0">
                <a:solidFill>
                  <a:schemeClr val="tx1"/>
                </a:solidFill>
              </a:rPr>
              <a:t>Many other books on MBO followed, each with the basic premise that measurable goals have to be established and accomplished by both membership and leadership of the organization to be realized over a period of time. </a:t>
            </a:r>
          </a:p>
          <a:p>
            <a:pPr marL="114300" indent="0" fontAlgn="auto">
              <a:spcAft>
                <a:spcPts val="0"/>
              </a:spcAft>
              <a:buFont typeface="Arial" pitchFamily="34" charset="0"/>
              <a:buChar char="•"/>
              <a:defRPr/>
            </a:pPr>
            <a:endParaRPr lang="en-US" sz="1800" dirty="0">
              <a:solidFill>
                <a:schemeClr val="tx1"/>
              </a:solidFill>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990600" y="228600"/>
            <a:ext cx="6781800" cy="990600"/>
          </a:xfrm>
          <a:solidFill>
            <a:srgbClr val="C8E1F3"/>
          </a:solidFill>
        </p:spPr>
        <p:txBody>
          <a:bodyPr/>
          <a:lstStyle/>
          <a:p>
            <a:pPr algn="ctr"/>
            <a:r>
              <a:rPr lang="en-US" sz="3200" dirty="0">
                <a:solidFill>
                  <a:srgbClr val="2F2B20"/>
                </a:solidFill>
              </a:rPr>
              <a:t>Management by Objectives (MBO)</a:t>
            </a:r>
          </a:p>
        </p:txBody>
      </p:sp>
      <p:sp>
        <p:nvSpPr>
          <p:cNvPr id="3" name="Content Placeholder 2"/>
          <p:cNvSpPr>
            <a:spLocks noGrp="1"/>
          </p:cNvSpPr>
          <p:nvPr>
            <p:ph idx="1"/>
          </p:nvPr>
        </p:nvSpPr>
        <p:spPr>
          <a:xfrm>
            <a:off x="990600" y="1371600"/>
            <a:ext cx="6777038" cy="4537075"/>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457200" lvl="1" indent="-342900" fontAlgn="auto">
              <a:spcAft>
                <a:spcPts val="0"/>
              </a:spcAft>
            </a:pPr>
            <a:r>
              <a:rPr lang="en-US" sz="1900" dirty="0">
                <a:solidFill>
                  <a:schemeClr val="tx1"/>
                </a:solidFill>
              </a:rPr>
              <a:t>Part of management responsibility is providing a broad statement of philosophy in public organizations in its mission statement. </a:t>
            </a:r>
          </a:p>
          <a:p>
            <a:pPr marL="457200" lvl="1" indent="-342900" fontAlgn="auto">
              <a:spcAft>
                <a:spcPts val="0"/>
              </a:spcAft>
            </a:pPr>
            <a:endParaRPr lang="en-US" sz="1900" dirty="0">
              <a:solidFill>
                <a:schemeClr val="tx1"/>
              </a:solidFill>
            </a:endParaRPr>
          </a:p>
          <a:p>
            <a:pPr marL="457200" lvl="1" indent="-342900" fontAlgn="auto">
              <a:spcAft>
                <a:spcPts val="0"/>
              </a:spcAft>
            </a:pPr>
            <a:r>
              <a:rPr lang="en-US" sz="1900" dirty="0">
                <a:solidFill>
                  <a:schemeClr val="tx1"/>
                </a:solidFill>
              </a:rPr>
              <a:t>A statement of goals is more specific, while the list of objectives establishes the means to achieve the goals, sometimes referred to as targets. </a:t>
            </a:r>
          </a:p>
          <a:p>
            <a:pPr marL="114300" indent="0" fontAlgn="auto">
              <a:spcAft>
                <a:spcPts val="0"/>
              </a:spcAft>
              <a:buFont typeface="Arial" pitchFamily="34" charset="0"/>
              <a:buChar char="•"/>
            </a:pPr>
            <a:endParaRPr lang="en-US" sz="1800" dirty="0">
              <a:solidFill>
                <a:schemeClr val="tx1"/>
              </a:solidFill>
              <a:latin typeface="Calibri" pitchFamily="34" charset="0"/>
            </a:endParaRPr>
          </a:p>
        </p:txBody>
      </p:sp>
    </p:spTree>
    <p:extLst>
      <p:ext uri="{BB962C8B-B14F-4D97-AF65-F5344CB8AC3E}">
        <p14:creationId xmlns:p14="http://schemas.microsoft.com/office/powerpoint/2010/main" val="4104921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8F732FD-1667-7F49-815E-B6804832AE61}"/>
              </a:ext>
            </a:extLst>
          </p:cNvPr>
          <p:cNvSpPr>
            <a:spLocks noGrp="1" noChangeArrowheads="1"/>
          </p:cNvSpPr>
          <p:nvPr>
            <p:ph type="title"/>
          </p:nvPr>
        </p:nvSpPr>
        <p:spPr>
          <a:xfrm>
            <a:off x="1042988" y="533400"/>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The Importance of Being Close to the Center</a:t>
            </a:r>
          </a:p>
        </p:txBody>
      </p:sp>
      <p:sp>
        <p:nvSpPr>
          <p:cNvPr id="29699" name="Rectangle 3">
            <a:extLst>
              <a:ext uri="{FF2B5EF4-FFF2-40B4-BE49-F238E27FC236}">
                <a16:creationId xmlns:a16="http://schemas.microsoft.com/office/drawing/2014/main" id="{FDCD37A2-A182-CE48-9B32-B46BD07BC74E}"/>
              </a:ext>
            </a:extLst>
          </p:cNvPr>
          <p:cNvSpPr>
            <a:spLocks noGrp="1" noChangeArrowheads="1"/>
          </p:cNvSpPr>
          <p:nvPr>
            <p:ph type="body" idx="1"/>
          </p:nvPr>
        </p:nvSpPr>
        <p:spPr>
          <a:xfrm>
            <a:off x="1077035" y="2057400"/>
            <a:ext cx="6777037" cy="42291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114300" indent="0" fontAlgn="auto">
              <a:spcAft>
                <a:spcPts val="0"/>
              </a:spcAft>
              <a:buNone/>
            </a:pPr>
            <a:r>
              <a:rPr lang="en-US" altLang="en-US" dirty="0">
                <a:solidFill>
                  <a:schemeClr val="tx1"/>
                </a:solidFill>
                <a:latin typeface="Calibri" pitchFamily="34" charset="0"/>
              </a:rPr>
              <a:t>Four reasons why it may be difficult to adopt strategic management in bureaus or departments.</a:t>
            </a:r>
          </a:p>
          <a:p>
            <a:pPr lvl="1"/>
            <a:r>
              <a:rPr lang="en-US" altLang="en-US" sz="1900" dirty="0">
                <a:solidFill>
                  <a:schemeClr val="tx1"/>
                </a:solidFill>
              </a:rPr>
              <a:t>Political environment muddies definitions of performance.</a:t>
            </a:r>
          </a:p>
          <a:p>
            <a:pPr lvl="1"/>
            <a:r>
              <a:rPr lang="en-US" altLang="en-US" sz="1900" dirty="0">
                <a:solidFill>
                  <a:schemeClr val="tx1"/>
                </a:solidFill>
              </a:rPr>
              <a:t>Government managers have less autonomy and control.</a:t>
            </a:r>
          </a:p>
          <a:p>
            <a:pPr lvl="1"/>
            <a:r>
              <a:rPr lang="en-US" altLang="en-US" sz="1900" dirty="0">
                <a:solidFill>
                  <a:schemeClr val="tx1"/>
                </a:solidFill>
              </a:rPr>
              <a:t>Strategic decision-making is more difficult in government.</a:t>
            </a:r>
          </a:p>
        </p:txBody>
      </p:sp>
    </p:spTree>
    <p:extLst>
      <p:ext uri="{BB962C8B-B14F-4D97-AF65-F5344CB8AC3E}">
        <p14:creationId xmlns:p14="http://schemas.microsoft.com/office/powerpoint/2010/main" val="2147530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B13CC0A-2228-FB4D-8E92-C854442C64E6}"/>
              </a:ext>
            </a:extLst>
          </p:cNvPr>
          <p:cNvSpPr>
            <a:spLocks noGrp="1" noChangeArrowheads="1"/>
          </p:cNvSpPr>
          <p:nvPr>
            <p:ph type="title"/>
          </p:nvPr>
        </p:nvSpPr>
        <p:spPr>
          <a:xfrm>
            <a:off x="1042988" y="381000"/>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Organizational Language and Culture</a:t>
            </a:r>
          </a:p>
        </p:txBody>
      </p:sp>
      <p:sp>
        <p:nvSpPr>
          <p:cNvPr id="30723" name="Rectangle 3">
            <a:extLst>
              <a:ext uri="{FF2B5EF4-FFF2-40B4-BE49-F238E27FC236}">
                <a16:creationId xmlns:a16="http://schemas.microsoft.com/office/drawing/2014/main" id="{5E3E99DB-4117-844D-B8B3-CCC95029EABB}"/>
              </a:ext>
            </a:extLst>
          </p:cNvPr>
          <p:cNvSpPr>
            <a:spLocks noGrp="1" noChangeArrowheads="1"/>
          </p:cNvSpPr>
          <p:nvPr>
            <p:ph type="body" idx="1"/>
          </p:nvPr>
        </p:nvSpPr>
        <p:spPr>
          <a:xfrm>
            <a:off x="1025154" y="1676400"/>
            <a:ext cx="6777037" cy="37338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p>
            <a:pPr marL="457200" lvl="1" indent="-342900" fontAlgn="auto">
              <a:spcAft>
                <a:spcPts val="0"/>
              </a:spcAft>
            </a:pPr>
            <a:r>
              <a:rPr lang="en-US" altLang="en-US" sz="2100" dirty="0">
                <a:solidFill>
                  <a:schemeClr val="tx1"/>
                </a:solidFill>
              </a:rPr>
              <a:t>The special language of strategic management does not always fit with the culture of public organizations.</a:t>
            </a:r>
          </a:p>
          <a:p>
            <a:pPr marL="457200" lvl="1" indent="-342900" fontAlgn="auto">
              <a:spcAft>
                <a:spcPts val="0"/>
              </a:spcAft>
            </a:pPr>
            <a:endParaRPr lang="en-US" altLang="en-US" sz="2100" dirty="0">
              <a:solidFill>
                <a:schemeClr val="tx1"/>
              </a:solidFill>
            </a:endParaRPr>
          </a:p>
          <a:p>
            <a:pPr marL="457200" lvl="1" indent="-342900" fontAlgn="auto">
              <a:spcAft>
                <a:spcPts val="0"/>
              </a:spcAft>
            </a:pPr>
            <a:r>
              <a:rPr lang="en-US" altLang="en-US" sz="2100" dirty="0">
                <a:solidFill>
                  <a:schemeClr val="tx1"/>
                </a:solidFill>
              </a:rPr>
              <a:t>Federalism and separation of powers makes the adoption of strategic management difficult.</a:t>
            </a:r>
          </a:p>
          <a:p>
            <a:pPr marL="457200" lvl="1" indent="-342900" fontAlgn="auto">
              <a:spcAft>
                <a:spcPts val="0"/>
              </a:spcAft>
            </a:pPr>
            <a:endParaRPr lang="en-US" altLang="en-US" sz="2100" dirty="0">
              <a:solidFill>
                <a:schemeClr val="tx1"/>
              </a:solidFill>
            </a:endParaRPr>
          </a:p>
          <a:p>
            <a:pPr marL="457200" lvl="1" indent="-342900" fontAlgn="auto">
              <a:spcAft>
                <a:spcPts val="0"/>
              </a:spcAft>
            </a:pPr>
            <a:r>
              <a:rPr lang="en-US" altLang="en-US" sz="2100" dirty="0">
                <a:solidFill>
                  <a:schemeClr val="tx1"/>
                </a:solidFill>
              </a:rPr>
              <a:t>The language of culture of strategic management is easier to adopt if organizations are open to new talent, where staff have post-graduate training in management, and where there is a successful culture of change</a:t>
            </a:r>
            <a:r>
              <a:rPr lang="en-US" altLang="en-US" dirty="0">
                <a:solidFill>
                  <a:schemeClr val="tx1"/>
                </a:solidFill>
                <a:latin typeface="Calibri" pitchFamily="34" charset="0"/>
              </a:rPr>
              <a:t>.</a:t>
            </a:r>
          </a:p>
        </p:txBody>
      </p:sp>
    </p:spTree>
    <p:extLst>
      <p:ext uri="{BB962C8B-B14F-4D97-AF65-F5344CB8AC3E}">
        <p14:creationId xmlns:p14="http://schemas.microsoft.com/office/powerpoint/2010/main" val="2080241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1A7D618-F970-584C-9751-5D7596BBF58A}"/>
              </a:ext>
            </a:extLst>
          </p:cNvPr>
          <p:cNvSpPr>
            <a:spLocks noGrp="1" noChangeArrowheads="1"/>
          </p:cNvSpPr>
          <p:nvPr>
            <p:ph type="title"/>
          </p:nvPr>
        </p:nvSpPr>
        <p:spPr>
          <a:xfrm>
            <a:off x="1143000" y="457200"/>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Organizational Place</a:t>
            </a:r>
          </a:p>
        </p:txBody>
      </p:sp>
      <p:sp>
        <p:nvSpPr>
          <p:cNvPr id="31747" name="Rectangle 3">
            <a:extLst>
              <a:ext uri="{FF2B5EF4-FFF2-40B4-BE49-F238E27FC236}">
                <a16:creationId xmlns:a16="http://schemas.microsoft.com/office/drawing/2014/main" id="{529CA46C-C93D-9A44-9321-040CA24754B5}"/>
              </a:ext>
            </a:extLst>
          </p:cNvPr>
          <p:cNvSpPr>
            <a:spLocks noGrp="1" noChangeArrowheads="1"/>
          </p:cNvSpPr>
          <p:nvPr>
            <p:ph type="body" idx="1"/>
          </p:nvPr>
        </p:nvSpPr>
        <p:spPr>
          <a:xfrm>
            <a:off x="1164077" y="1828800"/>
            <a:ext cx="6777037" cy="3508375"/>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p>
            <a:pPr marL="457200" lvl="1" indent="-342900" fontAlgn="auto">
              <a:spcAft>
                <a:spcPts val="0"/>
              </a:spcAft>
            </a:pPr>
            <a:r>
              <a:rPr lang="en-US" altLang="en-US" sz="2100" dirty="0">
                <a:solidFill>
                  <a:schemeClr val="tx1"/>
                </a:solidFill>
              </a:rPr>
              <a:t>The single most important factor in the effectiveness of public sector strategic management efforts is location</a:t>
            </a:r>
          </a:p>
          <a:p>
            <a:pPr marL="457200" lvl="1" indent="-342900" fontAlgn="auto">
              <a:spcAft>
                <a:spcPts val="0"/>
              </a:spcAft>
            </a:pPr>
            <a:endParaRPr lang="en-US" altLang="en-US" sz="2100" dirty="0">
              <a:solidFill>
                <a:schemeClr val="tx1"/>
              </a:solidFill>
            </a:endParaRPr>
          </a:p>
          <a:p>
            <a:pPr marL="457200" lvl="1" indent="-342900" fontAlgn="auto">
              <a:spcAft>
                <a:spcPts val="0"/>
              </a:spcAft>
            </a:pPr>
            <a:r>
              <a:rPr lang="en-US" altLang="en-US" sz="2100" dirty="0">
                <a:solidFill>
                  <a:schemeClr val="tx1"/>
                </a:solidFill>
              </a:rPr>
              <a:t>The closer an organization is to the center of national decision-making, the less likely strategic management is to be adopted.</a:t>
            </a:r>
          </a:p>
          <a:p>
            <a:pPr marL="731837" lvl="2" indent="-342900" fontAlgn="auto">
              <a:spcAft>
                <a:spcPts val="0"/>
              </a:spcAft>
            </a:pPr>
            <a:r>
              <a:rPr lang="en-US" altLang="en-US" sz="1900" dirty="0">
                <a:solidFill>
                  <a:schemeClr val="tx1"/>
                </a:solidFill>
              </a:rPr>
              <a:t>Clinton’s health plan</a:t>
            </a:r>
            <a:r>
              <a:rPr lang="en-US" altLang="en-US" sz="1800" dirty="0"/>
              <a:t>.</a:t>
            </a:r>
          </a:p>
          <a:p>
            <a:pPr marL="457200" lvl="1" indent="-342900" fontAlgn="auto">
              <a:spcAft>
                <a:spcPts val="0"/>
              </a:spcAft>
            </a:pPr>
            <a:endParaRPr lang="en-US" altLang="en-US" sz="2100" dirty="0">
              <a:solidFill>
                <a:schemeClr val="tx1"/>
              </a:solidFill>
            </a:endParaRPr>
          </a:p>
          <a:p>
            <a:pPr marL="457200" lvl="1" indent="-342900" fontAlgn="auto">
              <a:spcAft>
                <a:spcPts val="0"/>
              </a:spcAft>
            </a:pPr>
            <a:endParaRPr lang="en-US" altLang="en-US" sz="2100" dirty="0">
              <a:solidFill>
                <a:schemeClr val="tx1"/>
              </a:solidFill>
            </a:endParaRPr>
          </a:p>
          <a:p>
            <a:pPr marL="457200" lvl="1" indent="-342900" fontAlgn="auto">
              <a:spcAft>
                <a:spcPts val="0"/>
              </a:spcAft>
            </a:pPr>
            <a:r>
              <a:rPr lang="en-US" altLang="en-US" sz="2100" dirty="0">
                <a:solidFill>
                  <a:schemeClr val="tx1"/>
                </a:solidFill>
              </a:rPr>
              <a:t>Local organizations are much more successful at strategic management.</a:t>
            </a:r>
          </a:p>
        </p:txBody>
      </p:sp>
    </p:spTree>
    <p:extLst>
      <p:ext uri="{BB962C8B-B14F-4D97-AF65-F5344CB8AC3E}">
        <p14:creationId xmlns:p14="http://schemas.microsoft.com/office/powerpoint/2010/main" val="2219871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EAD895C-2B7D-BF43-BEBF-87C6E55DD97A}"/>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Contemporary Strategic Challenges</a:t>
            </a:r>
          </a:p>
        </p:txBody>
      </p:sp>
      <p:sp>
        <p:nvSpPr>
          <p:cNvPr id="32771" name="Rectangle 3">
            <a:extLst>
              <a:ext uri="{FF2B5EF4-FFF2-40B4-BE49-F238E27FC236}">
                <a16:creationId xmlns:a16="http://schemas.microsoft.com/office/drawing/2014/main" id="{526C0F3D-8117-ED48-AAC7-1AA1DF6BB05D}"/>
              </a:ext>
            </a:extLst>
          </p:cNvPr>
          <p:cNvSpPr>
            <a:spLocks noGrp="1" noChangeArrowheads="1"/>
          </p:cNvSpPr>
          <p:nvPr>
            <p:ph type="body" idx="1"/>
          </p:nvPr>
        </p:nvSpPr>
        <p:spPr>
          <a:xfrm>
            <a:off x="1042988" y="2324100"/>
            <a:ext cx="7024687" cy="3508375"/>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p>
            <a:r>
              <a:rPr lang="en-US" altLang="en-US" sz="2100" dirty="0">
                <a:solidFill>
                  <a:schemeClr val="tx1"/>
                </a:solidFill>
              </a:rPr>
              <a:t>The challenge of mandate.</a:t>
            </a:r>
          </a:p>
          <a:p>
            <a:endParaRPr lang="en-US" altLang="en-US" sz="2100" dirty="0">
              <a:solidFill>
                <a:schemeClr val="tx1"/>
              </a:solidFill>
            </a:endParaRPr>
          </a:p>
          <a:p>
            <a:r>
              <a:rPr lang="en-US" altLang="en-US" sz="2100" dirty="0">
                <a:solidFill>
                  <a:schemeClr val="tx1"/>
                </a:solidFill>
              </a:rPr>
              <a:t>The challenge of efficiency.</a:t>
            </a:r>
          </a:p>
          <a:p>
            <a:endParaRPr lang="en-US" altLang="en-US" sz="2100" dirty="0">
              <a:solidFill>
                <a:schemeClr val="tx1"/>
              </a:solidFill>
            </a:endParaRPr>
          </a:p>
          <a:p>
            <a:r>
              <a:rPr lang="en-US" altLang="en-US" sz="2100" dirty="0">
                <a:solidFill>
                  <a:schemeClr val="tx1"/>
                </a:solidFill>
              </a:rPr>
              <a:t>The challenge of competitiveness.</a:t>
            </a:r>
          </a:p>
          <a:p>
            <a:endParaRPr lang="en-US" altLang="en-US" sz="2100" dirty="0">
              <a:solidFill>
                <a:schemeClr val="tx1"/>
              </a:solidFill>
            </a:endParaRPr>
          </a:p>
          <a:p>
            <a:r>
              <a:rPr lang="en-US" altLang="en-US" sz="2100" dirty="0">
                <a:solidFill>
                  <a:schemeClr val="tx1"/>
                </a:solidFill>
              </a:rPr>
              <a:t>The challenge of boundaries.</a:t>
            </a:r>
          </a:p>
          <a:p>
            <a:endParaRPr lang="en-US" altLang="en-US" sz="2100" dirty="0">
              <a:solidFill>
                <a:schemeClr val="tx1"/>
              </a:solidFill>
            </a:endParaRPr>
          </a:p>
          <a:p>
            <a:r>
              <a:rPr lang="en-US" altLang="en-US" sz="2100" dirty="0">
                <a:solidFill>
                  <a:schemeClr val="tx1"/>
                </a:solidFill>
              </a:rPr>
              <a:t>The challenge of service.</a:t>
            </a:r>
          </a:p>
          <a:p>
            <a:endParaRPr lang="en-US" altLang="en-US" sz="2100" dirty="0">
              <a:solidFill>
                <a:schemeClr val="tx1"/>
              </a:solidFill>
            </a:endParaRPr>
          </a:p>
          <a:p>
            <a:r>
              <a:rPr lang="en-US" altLang="en-US" sz="2100" dirty="0">
                <a:solidFill>
                  <a:schemeClr val="tx1"/>
                </a:solidFill>
              </a:rPr>
              <a:t>The challenge of public interest.</a:t>
            </a:r>
          </a:p>
        </p:txBody>
      </p:sp>
    </p:spTree>
    <p:extLst>
      <p:ext uri="{BB962C8B-B14F-4D97-AF65-F5344CB8AC3E}">
        <p14:creationId xmlns:p14="http://schemas.microsoft.com/office/powerpoint/2010/main" val="3540422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20D1ECD-1613-F848-879D-BF29EAF20DBA}"/>
              </a:ext>
            </a:extLst>
          </p:cNvPr>
          <p:cNvSpPr>
            <a:spLocks noGrp="1" noChangeArrowheads="1"/>
          </p:cNvSpPr>
          <p:nvPr>
            <p:ph type="title"/>
          </p:nvPr>
        </p:nvSpPr>
        <p:spPr>
          <a:xfrm>
            <a:off x="1042988" y="454025"/>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The Challenge of Mandate</a:t>
            </a:r>
          </a:p>
        </p:txBody>
      </p:sp>
      <p:sp>
        <p:nvSpPr>
          <p:cNvPr id="33795" name="Rectangle 3">
            <a:extLst>
              <a:ext uri="{FF2B5EF4-FFF2-40B4-BE49-F238E27FC236}">
                <a16:creationId xmlns:a16="http://schemas.microsoft.com/office/drawing/2014/main" id="{AC66B582-DAB4-FF49-9777-1AD6D6B266A0}"/>
              </a:ext>
            </a:extLst>
          </p:cNvPr>
          <p:cNvSpPr>
            <a:spLocks noGrp="1" noChangeArrowheads="1"/>
          </p:cNvSpPr>
          <p:nvPr>
            <p:ph type="body" idx="1"/>
          </p:nvPr>
        </p:nvSpPr>
        <p:spPr>
          <a:xfrm>
            <a:off x="1067372" y="1905000"/>
            <a:ext cx="6777037" cy="48006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r>
              <a:rPr lang="en-US" altLang="en-US" sz="2100" dirty="0">
                <a:solidFill>
                  <a:schemeClr val="tx1"/>
                </a:solidFill>
              </a:rPr>
              <a:t>Why should government carry out this function?</a:t>
            </a:r>
          </a:p>
          <a:p>
            <a:pPr lvl="1"/>
            <a:r>
              <a:rPr lang="en-US" altLang="en-US" sz="2100" dirty="0">
                <a:solidFill>
                  <a:schemeClr val="tx1"/>
                </a:solidFill>
              </a:rPr>
              <a:t>Is  the organization a natural monopoly?</a:t>
            </a:r>
          </a:p>
          <a:p>
            <a:pPr lvl="1"/>
            <a:r>
              <a:rPr lang="en-US" altLang="en-US" sz="2100" dirty="0">
                <a:solidFill>
                  <a:schemeClr val="tx1"/>
                </a:solidFill>
              </a:rPr>
              <a:t>Are defense and strategic interests critical?</a:t>
            </a:r>
          </a:p>
          <a:p>
            <a:pPr lvl="1"/>
            <a:r>
              <a:rPr lang="en-US" altLang="en-US" sz="2100" dirty="0">
                <a:solidFill>
                  <a:schemeClr val="tx1"/>
                </a:solidFill>
              </a:rPr>
              <a:t>Does the organization serve special community or development purposes?</a:t>
            </a:r>
          </a:p>
          <a:p>
            <a:pPr lvl="1"/>
            <a:r>
              <a:rPr lang="en-US" altLang="en-US" sz="2100" dirty="0">
                <a:solidFill>
                  <a:schemeClr val="tx1"/>
                </a:solidFill>
              </a:rPr>
              <a:t>Is the organization part of the rule-making process?</a:t>
            </a:r>
          </a:p>
          <a:p>
            <a:pPr lvl="1"/>
            <a:r>
              <a:rPr lang="en-US" altLang="en-US" sz="2100" dirty="0">
                <a:solidFill>
                  <a:schemeClr val="tx1"/>
                </a:solidFill>
              </a:rPr>
              <a:t>Does the organization principally produce public goods?</a:t>
            </a:r>
          </a:p>
          <a:p>
            <a:pPr lvl="1"/>
            <a:r>
              <a:rPr lang="en-US" altLang="en-US" sz="2100" dirty="0">
                <a:solidFill>
                  <a:schemeClr val="tx1"/>
                </a:solidFill>
              </a:rPr>
              <a:t>Is the body part of the central administrative machinery of the state?</a:t>
            </a:r>
          </a:p>
        </p:txBody>
      </p:sp>
    </p:spTree>
    <p:extLst>
      <p:ext uri="{BB962C8B-B14F-4D97-AF65-F5344CB8AC3E}">
        <p14:creationId xmlns:p14="http://schemas.microsoft.com/office/powerpoint/2010/main" val="276597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A1F68B1-651C-6144-BDB1-80375AD88226}"/>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a:solidFill>
                  <a:srgbClr val="2F2B20"/>
                </a:solidFill>
              </a:rPr>
              <a:t>The Challenge of Efficiency</a:t>
            </a:r>
          </a:p>
        </p:txBody>
      </p:sp>
      <p:sp>
        <p:nvSpPr>
          <p:cNvPr id="34819" name="Rectangle 3">
            <a:extLst>
              <a:ext uri="{FF2B5EF4-FFF2-40B4-BE49-F238E27FC236}">
                <a16:creationId xmlns:a16="http://schemas.microsoft.com/office/drawing/2014/main" id="{4E6A818D-02FF-6F4E-A77D-0199E5E2CB39}"/>
              </a:ext>
            </a:extLst>
          </p:cNvPr>
          <p:cNvSpPr>
            <a:spLocks noGrp="1" noChangeArrowheads="1"/>
          </p:cNvSpPr>
          <p:nvPr>
            <p:ph type="body" idx="1"/>
          </p:nvPr>
        </p:nvSpPr>
        <p:spPr>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r>
              <a:rPr lang="en-US" altLang="en-US" sz="2100" dirty="0">
                <a:solidFill>
                  <a:schemeClr val="tx1"/>
                </a:solidFill>
              </a:rPr>
              <a:t>Is the organization efficient by industry standards?</a:t>
            </a:r>
          </a:p>
          <a:p>
            <a:pPr lvl="1"/>
            <a:r>
              <a:rPr lang="en-US" altLang="en-US" sz="2100" dirty="0">
                <a:solidFill>
                  <a:schemeClr val="tx1"/>
                </a:solidFill>
              </a:rPr>
              <a:t> Benchmarking, best practices, and comparative performance can give us a handle.</a:t>
            </a:r>
          </a:p>
        </p:txBody>
      </p:sp>
    </p:spTree>
    <p:extLst>
      <p:ext uri="{BB962C8B-B14F-4D97-AF65-F5344CB8AC3E}">
        <p14:creationId xmlns:p14="http://schemas.microsoft.com/office/powerpoint/2010/main" val="3942378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2575797-D359-544C-900D-F60EE6B49EDB}"/>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The Challenge of Competitiveness</a:t>
            </a:r>
          </a:p>
        </p:txBody>
      </p:sp>
      <p:sp>
        <p:nvSpPr>
          <p:cNvPr id="35843" name="Rectangle 3">
            <a:extLst>
              <a:ext uri="{FF2B5EF4-FFF2-40B4-BE49-F238E27FC236}">
                <a16:creationId xmlns:a16="http://schemas.microsoft.com/office/drawing/2014/main" id="{A58CA198-3C6F-E144-9388-364EF95520B1}"/>
              </a:ext>
            </a:extLst>
          </p:cNvPr>
          <p:cNvSpPr>
            <a:spLocks noGrp="1" noChangeArrowheads="1"/>
          </p:cNvSpPr>
          <p:nvPr>
            <p:ph type="body" idx="1"/>
          </p:nvPr>
        </p:nvSpPr>
        <p:spPr>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r>
              <a:rPr lang="en-US" altLang="en-US" sz="2100" dirty="0">
                <a:solidFill>
                  <a:schemeClr val="tx1"/>
                </a:solidFill>
              </a:rPr>
              <a:t>Can this organization compete well in its markets?</a:t>
            </a:r>
          </a:p>
          <a:p>
            <a:pPr lvl="1"/>
            <a:r>
              <a:rPr lang="en-US" altLang="en-US" sz="2100" dirty="0">
                <a:solidFill>
                  <a:schemeClr val="tx1"/>
                </a:solidFill>
              </a:rPr>
              <a:t>The Postal Service, for example.</a:t>
            </a:r>
          </a:p>
        </p:txBody>
      </p:sp>
    </p:spTree>
    <p:extLst>
      <p:ext uri="{BB962C8B-B14F-4D97-AF65-F5344CB8AC3E}">
        <p14:creationId xmlns:p14="http://schemas.microsoft.com/office/powerpoint/2010/main" val="189547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8629533-49FC-C040-A26A-837373D288B4}"/>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a:solidFill>
                  <a:srgbClr val="2F2B20"/>
                </a:solidFill>
              </a:rPr>
              <a:t>The Challenge of Boundaries</a:t>
            </a:r>
          </a:p>
        </p:txBody>
      </p:sp>
      <p:sp>
        <p:nvSpPr>
          <p:cNvPr id="36867" name="Rectangle 3">
            <a:extLst>
              <a:ext uri="{FF2B5EF4-FFF2-40B4-BE49-F238E27FC236}">
                <a16:creationId xmlns:a16="http://schemas.microsoft.com/office/drawing/2014/main" id="{6BCC2582-BC0E-2243-BA0D-F23CC7480075}"/>
              </a:ext>
            </a:extLst>
          </p:cNvPr>
          <p:cNvSpPr>
            <a:spLocks noGrp="1" noChangeArrowheads="1"/>
          </p:cNvSpPr>
          <p:nvPr>
            <p:ph type="body" idx="1"/>
          </p:nvPr>
        </p:nvSpPr>
        <p:spPr>
          <a:xfrm>
            <a:off x="1042988" y="2324100"/>
            <a:ext cx="6777037" cy="45339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r>
              <a:rPr lang="en-US" altLang="en-US" sz="2100" dirty="0">
                <a:solidFill>
                  <a:schemeClr val="tx1"/>
                </a:solidFill>
              </a:rPr>
              <a:t>What is the territorial and organizational scope?</a:t>
            </a:r>
          </a:p>
          <a:p>
            <a:r>
              <a:rPr lang="en-US" altLang="en-US" sz="2100" dirty="0">
                <a:solidFill>
                  <a:schemeClr val="tx1"/>
                </a:solidFill>
              </a:rPr>
              <a:t>All government agencies are define in part by their geographical and organizational boundaries.</a:t>
            </a:r>
          </a:p>
          <a:p>
            <a:r>
              <a:rPr lang="en-US" altLang="en-US" sz="2100" dirty="0">
                <a:solidFill>
                  <a:schemeClr val="tx1"/>
                </a:solidFill>
              </a:rPr>
              <a:t>Many agencies are now challenging their boundaries.</a:t>
            </a:r>
          </a:p>
          <a:p>
            <a:pPr lvl="1"/>
            <a:r>
              <a:rPr lang="en-US" altLang="en-US" sz="2100" dirty="0">
                <a:solidFill>
                  <a:schemeClr val="tx1"/>
                </a:solidFill>
              </a:rPr>
              <a:t>Technological expertise.</a:t>
            </a:r>
          </a:p>
          <a:p>
            <a:pPr lvl="1"/>
            <a:r>
              <a:rPr lang="en-US" altLang="en-US" sz="2100" dirty="0">
                <a:solidFill>
                  <a:schemeClr val="tx1"/>
                </a:solidFill>
              </a:rPr>
              <a:t>Modern transportation and communication.</a:t>
            </a:r>
          </a:p>
          <a:p>
            <a:pPr lvl="1"/>
            <a:r>
              <a:rPr lang="en-US" altLang="en-US" sz="2100" dirty="0">
                <a:solidFill>
                  <a:schemeClr val="tx1"/>
                </a:solidFill>
              </a:rPr>
              <a:t>The emergence of competition.</a:t>
            </a:r>
          </a:p>
        </p:txBody>
      </p:sp>
    </p:spTree>
    <p:extLst>
      <p:ext uri="{BB962C8B-B14F-4D97-AF65-F5344CB8AC3E}">
        <p14:creationId xmlns:p14="http://schemas.microsoft.com/office/powerpoint/2010/main" val="376387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3071258-76BF-C948-B37F-6E3AE3CB7CFB}"/>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What Is Strategic Management?</a:t>
            </a:r>
          </a:p>
        </p:txBody>
      </p:sp>
      <p:sp>
        <p:nvSpPr>
          <p:cNvPr id="12291" name="Rectangle 3">
            <a:extLst>
              <a:ext uri="{FF2B5EF4-FFF2-40B4-BE49-F238E27FC236}">
                <a16:creationId xmlns:a16="http://schemas.microsoft.com/office/drawing/2014/main" id="{3DD410C5-080F-DC4C-A494-476B78585A70}"/>
              </a:ext>
            </a:extLst>
          </p:cNvPr>
          <p:cNvSpPr>
            <a:spLocks noGrp="1" noChangeArrowheads="1"/>
          </p:cNvSpPr>
          <p:nvPr>
            <p:ph type="body" idx="1"/>
          </p:nvPr>
        </p:nvSpPr>
        <p:spPr>
          <a:xfrm>
            <a:off x="1042988" y="2324100"/>
            <a:ext cx="6777037" cy="37719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400050" indent="-285750" fontAlgn="auto">
              <a:spcAft>
                <a:spcPts val="0"/>
              </a:spcAft>
            </a:pPr>
            <a:r>
              <a:rPr lang="en-US" altLang="en-US" sz="2000" b="1" dirty="0">
                <a:solidFill>
                  <a:schemeClr val="tx1"/>
                </a:solidFill>
              </a:rPr>
              <a:t>Features of strategic management.</a:t>
            </a:r>
          </a:p>
          <a:p>
            <a:pPr marL="674687" lvl="2" indent="-285750" fontAlgn="auto">
              <a:spcAft>
                <a:spcPts val="0"/>
              </a:spcAft>
              <a:buFont typeface="Wingdings" pitchFamily="2" charset="2"/>
              <a:buChar char="§"/>
            </a:pPr>
            <a:r>
              <a:rPr lang="en-US" altLang="en-US" dirty="0">
                <a:solidFill>
                  <a:schemeClr val="tx1"/>
                </a:solidFill>
              </a:rPr>
              <a:t>Definition of the organizational process within a mission statement; </a:t>
            </a:r>
          </a:p>
          <a:p>
            <a:pPr marL="674687" lvl="2" indent="-285750" fontAlgn="auto">
              <a:spcAft>
                <a:spcPts val="0"/>
              </a:spcAft>
              <a:buFont typeface="Wingdings" pitchFamily="2" charset="2"/>
              <a:buChar char="§"/>
            </a:pPr>
            <a:r>
              <a:rPr lang="en-US" altLang="en-US" dirty="0">
                <a:solidFill>
                  <a:schemeClr val="tx1"/>
                </a:solidFill>
              </a:rPr>
              <a:t>Identification of objectives in a vision statement to be achieved in the future;</a:t>
            </a:r>
          </a:p>
          <a:p>
            <a:pPr marL="674687" lvl="2" indent="-285750" fontAlgn="auto">
              <a:spcAft>
                <a:spcPts val="0"/>
              </a:spcAft>
              <a:buFont typeface="Wingdings" pitchFamily="2" charset="2"/>
              <a:buChar char="§"/>
            </a:pPr>
            <a:r>
              <a:rPr lang="en-US" altLang="en-US" dirty="0">
                <a:solidFill>
                  <a:schemeClr val="tx1"/>
                </a:solidFill>
              </a:rPr>
              <a:t>The adoption of a time frame (or “planning horizon”) in which these objectives are to be achieved;</a:t>
            </a:r>
          </a:p>
          <a:p>
            <a:pPr marL="674687" lvl="2" indent="-285750" fontAlgn="auto">
              <a:spcAft>
                <a:spcPts val="0"/>
              </a:spcAft>
              <a:buFont typeface="Wingdings" pitchFamily="2" charset="2"/>
              <a:buChar char="§"/>
            </a:pPr>
            <a:r>
              <a:rPr lang="en-US" altLang="en-US" dirty="0">
                <a:solidFill>
                  <a:schemeClr val="tx1"/>
                </a:solidFill>
              </a:rPr>
              <a:t>A systematic analysis of the current circumstances of an organization, especially its capabilities;</a:t>
            </a:r>
          </a:p>
        </p:txBody>
      </p:sp>
    </p:spTree>
    <p:extLst>
      <p:ext uri="{BB962C8B-B14F-4D97-AF65-F5344CB8AC3E}">
        <p14:creationId xmlns:p14="http://schemas.microsoft.com/office/powerpoint/2010/main" val="77689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7A4F9AB-9F4E-4C42-98C9-5C5E3E94AEEE}"/>
              </a:ext>
            </a:extLst>
          </p:cNvPr>
          <p:cNvSpPr>
            <a:spLocks noGrp="1" noChangeArrowheads="1"/>
          </p:cNvSpPr>
          <p:nvPr>
            <p:ph type="title"/>
          </p:nvPr>
        </p:nvSpPr>
        <p:spPr>
          <a:xfrm>
            <a:off x="935830" y="76200"/>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The Challenge of Service</a:t>
            </a:r>
          </a:p>
        </p:txBody>
      </p:sp>
      <p:sp>
        <p:nvSpPr>
          <p:cNvPr id="37891" name="Rectangle 3">
            <a:extLst>
              <a:ext uri="{FF2B5EF4-FFF2-40B4-BE49-F238E27FC236}">
                <a16:creationId xmlns:a16="http://schemas.microsoft.com/office/drawing/2014/main" id="{E5A2EED9-0AE7-934D-8606-4439B1B83254}"/>
              </a:ext>
            </a:extLst>
          </p:cNvPr>
          <p:cNvSpPr>
            <a:spLocks noGrp="1" noChangeArrowheads="1"/>
          </p:cNvSpPr>
          <p:nvPr>
            <p:ph type="body" idx="1"/>
          </p:nvPr>
        </p:nvSpPr>
        <p:spPr>
          <a:xfrm>
            <a:off x="685800" y="1219200"/>
            <a:ext cx="7543800" cy="55626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p>
            <a:r>
              <a:rPr lang="en-US" altLang="en-US" sz="2100" dirty="0">
                <a:solidFill>
                  <a:schemeClr val="tx1"/>
                </a:solidFill>
              </a:rPr>
              <a:t>Is the organization effectively consumer oriented?</a:t>
            </a:r>
          </a:p>
          <a:p>
            <a:r>
              <a:rPr lang="en-US" altLang="en-US" sz="2100" dirty="0">
                <a:solidFill>
                  <a:schemeClr val="tx1"/>
                </a:solidFill>
              </a:rPr>
              <a:t>The move toward customer service is a revolutionary change in government thinking.</a:t>
            </a:r>
          </a:p>
          <a:p>
            <a:r>
              <a:rPr lang="en-US" altLang="en-US" sz="2100" dirty="0">
                <a:solidFill>
                  <a:schemeClr val="tx1"/>
                </a:solidFill>
              </a:rPr>
              <a:t>The Citizen’s Charter in Great Britain.</a:t>
            </a:r>
          </a:p>
          <a:p>
            <a:pPr lvl="1"/>
            <a:r>
              <a:rPr lang="en-US" altLang="en-US" sz="2100" dirty="0">
                <a:solidFill>
                  <a:schemeClr val="tx1"/>
                </a:solidFill>
              </a:rPr>
              <a:t>The Service First team has established six service standards for government: </a:t>
            </a:r>
          </a:p>
          <a:p>
            <a:pPr lvl="2"/>
            <a:r>
              <a:rPr lang="en-US" altLang="en-US" sz="2100" dirty="0">
                <a:solidFill>
                  <a:schemeClr val="tx1"/>
                </a:solidFill>
              </a:rPr>
              <a:t>Answer letters quickly and clearly. </a:t>
            </a:r>
          </a:p>
          <a:p>
            <a:pPr lvl="2"/>
            <a:r>
              <a:rPr lang="en-US" altLang="en-US" sz="2100" dirty="0">
                <a:solidFill>
                  <a:schemeClr val="tx1"/>
                </a:solidFill>
              </a:rPr>
              <a:t>See people within 10 minutes of their appointment time. </a:t>
            </a:r>
          </a:p>
          <a:p>
            <a:pPr lvl="2"/>
            <a:r>
              <a:rPr lang="en-US" altLang="en-US" sz="2100" dirty="0">
                <a:solidFill>
                  <a:schemeClr val="tx1"/>
                </a:solidFill>
              </a:rPr>
              <a:t>Provide clear information about services and at least one telephone number for inquiries. </a:t>
            </a:r>
          </a:p>
          <a:p>
            <a:pPr lvl="2"/>
            <a:r>
              <a:rPr lang="en-US" altLang="en-US" sz="2100" dirty="0">
                <a:solidFill>
                  <a:schemeClr val="tx1"/>
                </a:solidFill>
              </a:rPr>
              <a:t>Consult users regularly about the service provided and report on the results. </a:t>
            </a:r>
          </a:p>
          <a:p>
            <a:pPr lvl="2"/>
            <a:r>
              <a:rPr lang="en-US" altLang="en-US" sz="2100" dirty="0">
                <a:solidFill>
                  <a:schemeClr val="tx1"/>
                </a:solidFill>
              </a:rPr>
              <a:t>Provide at least one complaint procedure for services provided and send information about this procedure as requested. </a:t>
            </a:r>
          </a:p>
          <a:p>
            <a:pPr lvl="2"/>
            <a:r>
              <a:rPr lang="en-US" altLang="en-US" sz="2100" dirty="0">
                <a:solidFill>
                  <a:schemeClr val="tx1"/>
                </a:solidFill>
              </a:rPr>
              <a:t>Do everything reasonably possible to make services available to everyone, including those with disabilities. </a:t>
            </a:r>
          </a:p>
          <a:p>
            <a:pPr lvl="1"/>
            <a:endParaRPr lang="en-US" altLang="en-US" dirty="0"/>
          </a:p>
        </p:txBody>
      </p:sp>
    </p:spTree>
    <p:extLst>
      <p:ext uri="{BB962C8B-B14F-4D97-AF65-F5344CB8AC3E}">
        <p14:creationId xmlns:p14="http://schemas.microsoft.com/office/powerpoint/2010/main" val="1300028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11AD21D-8591-124D-9D5B-F6A3ED45982D}"/>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The Challenge of the Public Interest</a:t>
            </a:r>
          </a:p>
        </p:txBody>
      </p:sp>
      <p:sp>
        <p:nvSpPr>
          <p:cNvPr id="38915" name="Rectangle 3">
            <a:extLst>
              <a:ext uri="{FF2B5EF4-FFF2-40B4-BE49-F238E27FC236}">
                <a16:creationId xmlns:a16="http://schemas.microsoft.com/office/drawing/2014/main" id="{F60F4B10-CFED-DD48-94D4-4777BA1DE4C8}"/>
              </a:ext>
            </a:extLst>
          </p:cNvPr>
          <p:cNvSpPr>
            <a:spLocks noGrp="1" noChangeArrowheads="1"/>
          </p:cNvSpPr>
          <p:nvPr>
            <p:ph type="body" idx="1"/>
          </p:nvPr>
        </p:nvSpPr>
        <p:spPr>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r>
              <a:rPr lang="en-US" altLang="en-US" sz="2100" dirty="0">
                <a:solidFill>
                  <a:schemeClr val="tx1"/>
                </a:solidFill>
              </a:rPr>
              <a:t>Does the organization clearly serve the public interest?</a:t>
            </a:r>
          </a:p>
          <a:p>
            <a:r>
              <a:rPr lang="en-US" altLang="en-US" sz="2100" dirty="0">
                <a:solidFill>
                  <a:schemeClr val="tx1"/>
                </a:solidFill>
              </a:rPr>
              <a:t>Designing services to meet the national interest as opposed to sectional, regional, staff, or staff interests is a major strategic challenge.</a:t>
            </a:r>
          </a:p>
          <a:p>
            <a:r>
              <a:rPr lang="en-US" altLang="en-US" sz="2100" dirty="0">
                <a:solidFill>
                  <a:schemeClr val="tx1"/>
                </a:solidFill>
              </a:rPr>
              <a:t>One useful technique is to prepare a list of an organization’s community service obligations with identification of costs and beneficiaries.</a:t>
            </a:r>
          </a:p>
        </p:txBody>
      </p:sp>
    </p:spTree>
    <p:extLst>
      <p:ext uri="{BB962C8B-B14F-4D97-AF65-F5344CB8AC3E}">
        <p14:creationId xmlns:p14="http://schemas.microsoft.com/office/powerpoint/2010/main" val="587331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990600" y="304800"/>
            <a:ext cx="6781800" cy="685800"/>
          </a:xfrm>
          <a:solidFill>
            <a:srgbClr val="C8E1F3"/>
          </a:solidFill>
        </p:spPr>
        <p:txBody>
          <a:bodyPr/>
          <a:lstStyle/>
          <a:p>
            <a:pPr algn="ctr"/>
            <a:br>
              <a:rPr lang="en-US" sz="3200" dirty="0">
                <a:solidFill>
                  <a:srgbClr val="2F2B20"/>
                </a:solidFill>
                <a:latin typeface="Candara" pitchFamily="34" charset="0"/>
              </a:rPr>
            </a:br>
            <a:r>
              <a:rPr lang="en-US" sz="3200" dirty="0">
                <a:solidFill>
                  <a:srgbClr val="2F2B20"/>
                </a:solidFill>
                <a:latin typeface="Candara" pitchFamily="34" charset="0"/>
              </a:rPr>
              <a:t>Components of Strategic Plans</a:t>
            </a:r>
            <a:endParaRPr lang="en-US" sz="3200" dirty="0">
              <a:solidFill>
                <a:srgbClr val="2F2B20"/>
              </a:solidFill>
            </a:endParaRPr>
          </a:p>
        </p:txBody>
      </p:sp>
      <p:sp>
        <p:nvSpPr>
          <p:cNvPr id="3" name="Content Placeholder 2"/>
          <p:cNvSpPr>
            <a:spLocks noGrp="1"/>
          </p:cNvSpPr>
          <p:nvPr>
            <p:ph idx="1"/>
          </p:nvPr>
        </p:nvSpPr>
        <p:spPr>
          <a:xfrm>
            <a:off x="990600" y="990600"/>
            <a:ext cx="6777038" cy="4689475"/>
          </a:xfrm>
          <a:solidFill>
            <a:schemeClr val="accent1">
              <a:lumMod val="40000"/>
              <a:lumOff val="60000"/>
            </a:schemeClr>
          </a:solidFill>
          <a:ln>
            <a:solidFill>
              <a:srgbClr val="B87F18"/>
            </a:solidFill>
          </a:ln>
        </p:spPr>
        <p:txBody>
          <a:bodyPr rtlCol="0">
            <a:normAutofit/>
          </a:bodyPr>
          <a:lstStyle/>
          <a:p>
            <a:pPr marL="114300" lvl="2" indent="0" fontAlgn="auto">
              <a:spcAft>
                <a:spcPts val="0"/>
              </a:spcAft>
              <a:buFont typeface="Arial" pitchFamily="34" charset="0"/>
              <a:buChar char="•"/>
              <a:defRPr/>
            </a:pPr>
            <a:r>
              <a:rPr lang="en-US" sz="1900" dirty="0">
                <a:solidFill>
                  <a:schemeClr val="tx1"/>
                </a:solidFill>
                <a:latin typeface="Calibri" pitchFamily="34" charset="0"/>
              </a:rPr>
              <a:t> </a:t>
            </a:r>
          </a:p>
          <a:p>
            <a:pPr marL="114300" indent="0" fontAlgn="auto">
              <a:spcAft>
                <a:spcPts val="0"/>
              </a:spcAft>
              <a:buFont typeface="Arial" pitchFamily="34" charset="0"/>
              <a:buChar char="•"/>
              <a:defRPr/>
            </a:pPr>
            <a:endParaRPr lang="en-US" sz="1800" dirty="0">
              <a:solidFill>
                <a:schemeClr val="tx1"/>
              </a:solidFill>
              <a:latin typeface="Calibri" pitchFamily="34" charset="0"/>
            </a:endParaRPr>
          </a:p>
        </p:txBody>
      </p:sp>
      <p:graphicFrame>
        <p:nvGraphicFramePr>
          <p:cNvPr id="4" name="Diagram 3"/>
          <p:cNvGraphicFramePr/>
          <p:nvPr/>
        </p:nvGraphicFramePr>
        <p:xfrm>
          <a:off x="1219200" y="1143000"/>
          <a:ext cx="60960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990600" y="304800"/>
            <a:ext cx="6781800" cy="1219200"/>
          </a:xfrm>
          <a:solidFill>
            <a:srgbClr val="C8E1F3"/>
          </a:solidFill>
        </p:spPr>
        <p:txBody>
          <a:bodyPr anchor="ctr"/>
          <a:lstStyle/>
          <a:p>
            <a:pPr algn="ctr"/>
            <a:r>
              <a:rPr lang="en-US" sz="3200" dirty="0">
                <a:solidFill>
                  <a:srgbClr val="2F2B20"/>
                </a:solidFill>
                <a:latin typeface="Candara" pitchFamily="34" charset="0"/>
              </a:rPr>
              <a:t>Strategic Management</a:t>
            </a:r>
            <a:br>
              <a:rPr lang="en-US" sz="3200" dirty="0">
                <a:solidFill>
                  <a:srgbClr val="2F2B20"/>
                </a:solidFill>
                <a:latin typeface="Candara" pitchFamily="34" charset="0"/>
              </a:rPr>
            </a:br>
            <a:r>
              <a:rPr lang="en-US" sz="3200" dirty="0">
                <a:solidFill>
                  <a:srgbClr val="2F2B20"/>
                </a:solidFill>
                <a:latin typeface="Candara" pitchFamily="34" charset="0"/>
              </a:rPr>
              <a:t> in the Public Sector</a:t>
            </a:r>
            <a:endParaRPr lang="en-US" sz="3200" dirty="0">
              <a:solidFill>
                <a:srgbClr val="2F2B20"/>
              </a:solidFill>
            </a:endParaRPr>
          </a:p>
        </p:txBody>
      </p:sp>
      <p:sp>
        <p:nvSpPr>
          <p:cNvPr id="3" name="Content Placeholder 2"/>
          <p:cNvSpPr>
            <a:spLocks noGrp="1"/>
          </p:cNvSpPr>
          <p:nvPr>
            <p:ph idx="1"/>
          </p:nvPr>
        </p:nvSpPr>
        <p:spPr>
          <a:xfrm>
            <a:off x="990600" y="1600200"/>
            <a:ext cx="6777038" cy="4156075"/>
          </a:xfrm>
          <a:solidFill>
            <a:schemeClr val="accent1">
              <a:lumMod val="40000"/>
              <a:lumOff val="60000"/>
            </a:schemeClr>
          </a:solidFill>
          <a:ln>
            <a:solidFill>
              <a:srgbClr val="B87F18"/>
            </a:solidFill>
          </a:ln>
        </p:spPr>
        <p:txBody>
          <a:bodyPr>
            <a:normAutofit/>
          </a:bodyPr>
          <a:lstStyle/>
          <a:p>
            <a:pPr lvl="1"/>
            <a:endParaRPr lang="en-US" sz="1900" dirty="0">
              <a:solidFill>
                <a:schemeClr val="tx1"/>
              </a:solidFill>
            </a:endParaRPr>
          </a:p>
          <a:p>
            <a:pPr lvl="1"/>
            <a:r>
              <a:rPr lang="en-US" sz="1900" dirty="0">
                <a:solidFill>
                  <a:schemeClr val="tx1"/>
                </a:solidFill>
              </a:rPr>
              <a:t>Rulemaking authority is lodged in administrative agencies, including independent regulatory organizations. </a:t>
            </a:r>
          </a:p>
          <a:p>
            <a:pPr lvl="1"/>
            <a:endParaRPr lang="en-US" sz="1900" dirty="0">
              <a:solidFill>
                <a:schemeClr val="tx1"/>
              </a:solidFill>
            </a:endParaRPr>
          </a:p>
          <a:p>
            <a:pPr lvl="1"/>
            <a:r>
              <a:rPr lang="en-US" sz="1900" dirty="0">
                <a:solidFill>
                  <a:schemeClr val="tx1"/>
                </a:solidFill>
              </a:rPr>
              <a:t>State and local governments also engage in regulation; occupational licensing (state), and zoning and building codes (local) are notable examples.</a:t>
            </a:r>
          </a:p>
          <a:p>
            <a:pPr>
              <a:buFont typeface="Wingdings 2" pitchFamily="18" charset="2"/>
              <a:buNone/>
            </a:pPr>
            <a:r>
              <a:rPr lang="en-US" dirty="0">
                <a:solidFill>
                  <a:schemeClr val="tx1"/>
                </a:solidFill>
              </a:rPr>
              <a:t> </a:t>
            </a:r>
          </a:p>
          <a:p>
            <a:pPr>
              <a:buFont typeface="Arial" charset="0"/>
              <a:buChar char="•"/>
            </a:pPr>
            <a:r>
              <a:rPr lang="en-US" u="sng" dirty="0">
                <a:hlinkClick r:id="rId3"/>
              </a:rPr>
              <a:t>https://www.pbs.org/wgbh/frontline/film/madoff</a:t>
            </a:r>
            <a:r>
              <a:rPr lang="en-US" u="sng">
                <a:hlinkClick r:id="rId3"/>
              </a:rPr>
              <a:t>/</a:t>
            </a:r>
            <a:endParaRPr lang="en-US"/>
          </a:p>
          <a:p>
            <a:pPr>
              <a:buFont typeface="Arial" charset="0"/>
              <a:buChar char="•"/>
            </a:pPr>
            <a:endParaRPr lang="en-US" sz="1800" dirty="0">
              <a:solidFill>
                <a:schemeClr val="tx1"/>
              </a:solidFill>
              <a:latin typeface="Calibri" pitchFamily="34" charset="0"/>
            </a:endParaRPr>
          </a:p>
        </p:txBody>
      </p:sp>
    </p:spTree>
    <p:extLst>
      <p:ext uri="{BB962C8B-B14F-4D97-AF65-F5344CB8AC3E}">
        <p14:creationId xmlns:p14="http://schemas.microsoft.com/office/powerpoint/2010/main" val="2051070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90600" y="228600"/>
            <a:ext cx="6781800" cy="990600"/>
          </a:xfrm>
          <a:solidFill>
            <a:srgbClr val="C8E1F3"/>
          </a:solidFill>
        </p:spPr>
        <p:txBody>
          <a:bodyPr/>
          <a:lstStyle/>
          <a:p>
            <a:pPr algn="ctr"/>
            <a:r>
              <a:rPr lang="en-US" sz="3200" dirty="0">
                <a:solidFill>
                  <a:srgbClr val="2F2B20"/>
                </a:solidFill>
              </a:rPr>
              <a:t>Matching Capabilities </a:t>
            </a:r>
            <a:br>
              <a:rPr lang="en-US" sz="3200" dirty="0">
                <a:solidFill>
                  <a:srgbClr val="2F2B20"/>
                </a:solidFill>
              </a:rPr>
            </a:br>
            <a:r>
              <a:rPr lang="en-US" sz="3200" dirty="0">
                <a:solidFill>
                  <a:srgbClr val="2F2B20"/>
                </a:solidFill>
              </a:rPr>
              <a:t>to the Environment</a:t>
            </a:r>
          </a:p>
        </p:txBody>
      </p:sp>
      <p:sp>
        <p:nvSpPr>
          <p:cNvPr id="3" name="Content Placeholder 2"/>
          <p:cNvSpPr>
            <a:spLocks noGrp="1"/>
          </p:cNvSpPr>
          <p:nvPr>
            <p:ph idx="1"/>
          </p:nvPr>
        </p:nvSpPr>
        <p:spPr>
          <a:xfrm>
            <a:off x="990600" y="1295400"/>
            <a:ext cx="6777038" cy="4953000"/>
          </a:xfrm>
          <a:solidFill>
            <a:schemeClr val="accent1">
              <a:lumMod val="40000"/>
              <a:lumOff val="60000"/>
            </a:schemeClr>
          </a:solidFill>
          <a:ln>
            <a:solidFill>
              <a:srgbClr val="B87F18"/>
            </a:solidFill>
          </a:ln>
        </p:spPr>
        <p:txBody>
          <a:bodyPr rtlCol="0">
            <a:noAutofit/>
          </a:bodyPr>
          <a:lstStyle/>
          <a:p>
            <a:pPr marL="400050" indent="-285750" fontAlgn="auto">
              <a:spcAft>
                <a:spcPts val="0"/>
              </a:spcAft>
              <a:defRPr/>
            </a:pPr>
            <a:r>
              <a:rPr lang="en-US" sz="1600" dirty="0">
                <a:solidFill>
                  <a:schemeClr val="tx1"/>
                </a:solidFill>
              </a:rPr>
              <a:t>The SWOT analysis is an organizational tool to identify the strengths and weaknesses of an organization, as well as potential opportunities and threats. </a:t>
            </a:r>
          </a:p>
          <a:p>
            <a:pPr marL="400050" indent="-285750" fontAlgn="auto">
              <a:spcAft>
                <a:spcPts val="0"/>
              </a:spcAft>
              <a:defRPr/>
            </a:pPr>
            <a:r>
              <a:rPr lang="en-US" sz="1600" dirty="0">
                <a:solidFill>
                  <a:schemeClr val="tx1"/>
                </a:solidFill>
              </a:rPr>
              <a:t>This is a technique widely employed by organizations to provide another test of strategic viability. It uses interactive brainstorming techniques. </a:t>
            </a:r>
          </a:p>
          <a:p>
            <a:pPr marL="400050" indent="-285750" fontAlgn="auto">
              <a:spcAft>
                <a:spcPts val="0"/>
              </a:spcAft>
              <a:defRPr/>
            </a:pPr>
            <a:r>
              <a:rPr lang="en-US" sz="1600" dirty="0">
                <a:solidFill>
                  <a:schemeClr val="tx1"/>
                </a:solidFill>
              </a:rPr>
              <a:t>Attention to strengths and weaknesses highlights capability. Opportunities and threats turn attention to the opportunistic as well as the predatory aspects of an organization’s survival. </a:t>
            </a:r>
          </a:p>
        </p:txBody>
      </p:sp>
      <p:graphicFrame>
        <p:nvGraphicFramePr>
          <p:cNvPr id="4" name="Diagram 3"/>
          <p:cNvGraphicFramePr/>
          <p:nvPr/>
        </p:nvGraphicFramePr>
        <p:xfrm>
          <a:off x="1524000" y="3733800"/>
          <a:ext cx="6096000" cy="220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p:cNvCxnSpPr/>
          <p:nvPr/>
        </p:nvCxnSpPr>
        <p:spPr>
          <a:xfrm>
            <a:off x="2971800" y="4800600"/>
            <a:ext cx="3124200" cy="0"/>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3557" name="TextBox 6"/>
          <p:cNvSpPr txBox="1">
            <a:spLocks noChangeArrowheads="1"/>
          </p:cNvSpPr>
          <p:nvPr/>
        </p:nvSpPr>
        <p:spPr bwMode="auto">
          <a:xfrm>
            <a:off x="2286000" y="4191000"/>
            <a:ext cx="1219200" cy="369888"/>
          </a:xfrm>
          <a:prstGeom prst="rect">
            <a:avLst/>
          </a:prstGeom>
          <a:noFill/>
          <a:ln w="9525">
            <a:noFill/>
            <a:miter lim="800000"/>
            <a:headEnd/>
            <a:tailEnd/>
          </a:ln>
        </p:spPr>
        <p:txBody>
          <a:bodyPr>
            <a:spAutoFit/>
          </a:bodyPr>
          <a:lstStyle/>
          <a:p>
            <a:r>
              <a:rPr lang="en-US">
                <a:latin typeface="Century Gothic" pitchFamily="34" charset="0"/>
              </a:rPr>
              <a:t>Internal</a:t>
            </a:r>
          </a:p>
        </p:txBody>
      </p:sp>
      <p:sp>
        <p:nvSpPr>
          <p:cNvPr id="23558" name="TextBox 7"/>
          <p:cNvSpPr txBox="1">
            <a:spLocks noChangeArrowheads="1"/>
          </p:cNvSpPr>
          <p:nvPr/>
        </p:nvSpPr>
        <p:spPr bwMode="auto">
          <a:xfrm>
            <a:off x="2362200" y="5105400"/>
            <a:ext cx="1143000" cy="369888"/>
          </a:xfrm>
          <a:prstGeom prst="rect">
            <a:avLst/>
          </a:prstGeom>
          <a:noFill/>
          <a:ln w="9525">
            <a:noFill/>
            <a:miter lim="800000"/>
            <a:headEnd/>
            <a:tailEnd/>
          </a:ln>
        </p:spPr>
        <p:txBody>
          <a:bodyPr>
            <a:spAutoFit/>
          </a:bodyPr>
          <a:lstStyle/>
          <a:p>
            <a:r>
              <a:rPr lang="en-US">
                <a:latin typeface="Century Gothic" pitchFamily="34" charset="0"/>
              </a:rPr>
              <a:t>External</a:t>
            </a:r>
          </a:p>
        </p:txBody>
      </p:sp>
    </p:spTree>
    <p:extLst>
      <p:ext uri="{BB962C8B-B14F-4D97-AF65-F5344CB8AC3E}">
        <p14:creationId xmlns:p14="http://schemas.microsoft.com/office/powerpoint/2010/main" val="3946246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990600" y="304800"/>
            <a:ext cx="6781800" cy="1219200"/>
          </a:xfrm>
          <a:solidFill>
            <a:srgbClr val="C8E1F3"/>
          </a:solidFill>
        </p:spPr>
        <p:txBody>
          <a:bodyPr anchor="ctr"/>
          <a:lstStyle/>
          <a:p>
            <a:pPr algn="ctr"/>
            <a:r>
              <a:rPr lang="en-US" sz="3200" dirty="0">
                <a:solidFill>
                  <a:srgbClr val="2F2B20"/>
                </a:solidFill>
                <a:latin typeface="Candara" pitchFamily="34" charset="0"/>
              </a:rPr>
              <a:t>Strategic Management</a:t>
            </a:r>
            <a:br>
              <a:rPr lang="en-US" sz="3200" dirty="0">
                <a:solidFill>
                  <a:srgbClr val="2F2B20"/>
                </a:solidFill>
                <a:latin typeface="Candara" pitchFamily="34" charset="0"/>
              </a:rPr>
            </a:br>
            <a:r>
              <a:rPr lang="en-US" sz="3200" dirty="0">
                <a:solidFill>
                  <a:srgbClr val="2F2B20"/>
                </a:solidFill>
                <a:latin typeface="Candara" pitchFamily="34" charset="0"/>
              </a:rPr>
              <a:t> in the Public Sector</a:t>
            </a:r>
            <a:endParaRPr lang="en-US" sz="3200" dirty="0">
              <a:solidFill>
                <a:srgbClr val="2F2B20"/>
              </a:solidFill>
            </a:endParaRPr>
          </a:p>
        </p:txBody>
      </p:sp>
      <p:sp>
        <p:nvSpPr>
          <p:cNvPr id="3" name="Content Placeholder 2"/>
          <p:cNvSpPr>
            <a:spLocks noGrp="1"/>
          </p:cNvSpPr>
          <p:nvPr>
            <p:ph idx="1"/>
          </p:nvPr>
        </p:nvSpPr>
        <p:spPr>
          <a:xfrm>
            <a:off x="990600" y="1600200"/>
            <a:ext cx="6777038" cy="4495800"/>
          </a:xfrm>
          <a:solidFill>
            <a:schemeClr val="accent1">
              <a:lumMod val="40000"/>
              <a:lumOff val="60000"/>
            </a:schemeClr>
          </a:solidFill>
          <a:ln>
            <a:solidFill>
              <a:srgbClr val="B87F18"/>
            </a:solidFill>
          </a:ln>
        </p:spPr>
        <p:txBody>
          <a:bodyPr rtlCol="0">
            <a:normAutofit/>
          </a:bodyPr>
          <a:lstStyle/>
          <a:p>
            <a:pPr marL="68580" indent="0" fontAlgn="auto">
              <a:spcAft>
                <a:spcPts val="0"/>
              </a:spcAft>
              <a:buNone/>
              <a:defRPr/>
            </a:pPr>
            <a:r>
              <a:rPr lang="en-US" sz="2000" dirty="0">
                <a:solidFill>
                  <a:schemeClr val="tx1"/>
                </a:solidFill>
                <a:latin typeface="Calibri" pitchFamily="34" charset="0"/>
              </a:rPr>
              <a:t>Strategic management approaches will be effective when:</a:t>
            </a:r>
          </a:p>
          <a:p>
            <a:pPr marL="68580" indent="0" fontAlgn="auto">
              <a:spcAft>
                <a:spcPts val="0"/>
              </a:spcAft>
              <a:buNone/>
              <a:defRPr/>
            </a:pPr>
            <a:endParaRPr lang="en-US" sz="2000" dirty="0">
              <a:solidFill>
                <a:schemeClr val="tx1"/>
              </a:solidFill>
              <a:latin typeface="Calibri" pitchFamily="34" charset="0"/>
            </a:endParaRPr>
          </a:p>
          <a:p>
            <a:pPr lvl="2" fontAlgn="auto">
              <a:spcAft>
                <a:spcPts val="0"/>
              </a:spcAft>
              <a:defRPr/>
            </a:pPr>
            <a:r>
              <a:rPr lang="en-US" sz="1800" dirty="0">
                <a:solidFill>
                  <a:schemeClr val="tx1"/>
                </a:solidFill>
                <a:latin typeface="Calibri" pitchFamily="34" charset="0"/>
              </a:rPr>
              <a:t>The organization is removed from political leadership. </a:t>
            </a:r>
          </a:p>
          <a:p>
            <a:pPr lvl="2" fontAlgn="auto">
              <a:spcAft>
                <a:spcPts val="0"/>
              </a:spcAft>
              <a:defRPr/>
            </a:pPr>
            <a:r>
              <a:rPr lang="en-US" sz="1800" dirty="0">
                <a:solidFill>
                  <a:schemeClr val="tx1"/>
                </a:solidFill>
                <a:latin typeface="Calibri" pitchFamily="34" charset="0"/>
              </a:rPr>
              <a:t>The organization is self-contained and autonomous. </a:t>
            </a:r>
          </a:p>
          <a:p>
            <a:pPr lvl="2" fontAlgn="auto">
              <a:spcAft>
                <a:spcPts val="0"/>
              </a:spcAft>
              <a:defRPr/>
            </a:pPr>
            <a:r>
              <a:rPr lang="en-US" sz="1800" dirty="0">
                <a:solidFill>
                  <a:schemeClr val="tx1"/>
                </a:solidFill>
                <a:latin typeface="Calibri" pitchFamily="34" charset="0"/>
              </a:rPr>
              <a:t>The organization is smaller. </a:t>
            </a:r>
          </a:p>
          <a:p>
            <a:pPr lvl="2" fontAlgn="auto">
              <a:spcAft>
                <a:spcPts val="0"/>
              </a:spcAft>
              <a:defRPr/>
            </a:pPr>
            <a:r>
              <a:rPr lang="en-US" sz="1800" dirty="0">
                <a:solidFill>
                  <a:schemeClr val="tx1"/>
                </a:solidFill>
                <a:latin typeface="Calibri" pitchFamily="34" charset="0"/>
              </a:rPr>
              <a:t>The organization can consistently measure results. </a:t>
            </a:r>
          </a:p>
          <a:p>
            <a:pPr lvl="2" fontAlgn="auto">
              <a:spcAft>
                <a:spcPts val="0"/>
              </a:spcAft>
              <a:defRPr/>
            </a:pPr>
            <a:r>
              <a:rPr lang="en-US" sz="1800" dirty="0">
                <a:solidFill>
                  <a:schemeClr val="tx1"/>
                </a:solidFill>
                <a:latin typeface="Calibri" pitchFamily="34" charset="0"/>
              </a:rPr>
              <a:t>The proportion of income raised directly from the organization’s customers is greater.  </a:t>
            </a:r>
          </a:p>
          <a:p>
            <a:pPr marL="365760" lvl="1" indent="0" fontAlgn="auto">
              <a:spcAft>
                <a:spcPts val="0"/>
              </a:spcAft>
              <a:buNone/>
              <a:defRPr/>
            </a:pPr>
            <a:endParaRPr lang="en-US" sz="1800" dirty="0">
              <a:solidFill>
                <a:schemeClr val="tx1"/>
              </a:solidFill>
              <a:latin typeface="Calibri" pitchFamily="34" charset="0"/>
            </a:endParaRPr>
          </a:p>
          <a:p>
            <a:pPr marL="365760" lvl="1" indent="0" fontAlgn="auto">
              <a:spcAft>
                <a:spcPts val="0"/>
              </a:spcAft>
              <a:buNone/>
              <a:defRPr/>
            </a:pPr>
            <a:r>
              <a:rPr lang="en-US" sz="1800" dirty="0">
                <a:solidFill>
                  <a:schemeClr val="tx1"/>
                </a:solidFill>
                <a:latin typeface="Calibri" pitchFamily="34" charset="0"/>
              </a:rPr>
              <a:t>Three measures of effectiveness of strategic management are best practices, benchmarking, and management scorecards.</a:t>
            </a:r>
          </a:p>
          <a:p>
            <a:pPr marL="640080" lvl="1" indent="-274320" fontAlgn="auto">
              <a:spcAft>
                <a:spcPts val="0"/>
              </a:spcAft>
              <a:buFont typeface="Arial" pitchFamily="34" charset="0"/>
              <a:buChar char="•"/>
              <a:defRPr/>
            </a:pPr>
            <a:endParaRPr lang="en-US" sz="1800" dirty="0">
              <a:latin typeface="Calibri" pitchFamily="34" charset="0"/>
            </a:endParaRPr>
          </a:p>
          <a:p>
            <a:pPr marL="114300" indent="0" fontAlgn="auto">
              <a:spcAft>
                <a:spcPts val="0"/>
              </a:spcAft>
              <a:buFont typeface="Arial" pitchFamily="34" charset="0"/>
              <a:buChar char="•"/>
              <a:defRPr/>
            </a:pPr>
            <a:endParaRPr lang="en-US" sz="1800" dirty="0">
              <a:solidFill>
                <a:schemeClr val="tx1"/>
              </a:solidFill>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990600" y="304800"/>
            <a:ext cx="6781800" cy="1219200"/>
          </a:xfrm>
          <a:solidFill>
            <a:srgbClr val="C8E1F3"/>
          </a:solidFill>
        </p:spPr>
        <p:txBody>
          <a:bodyPr anchor="ctr"/>
          <a:lstStyle/>
          <a:p>
            <a:pPr algn="ctr"/>
            <a:r>
              <a:rPr lang="en-US" sz="3200" dirty="0">
                <a:solidFill>
                  <a:srgbClr val="2F2B20"/>
                </a:solidFill>
                <a:latin typeface="Candara" pitchFamily="34" charset="0"/>
              </a:rPr>
              <a:t>Strategic Management</a:t>
            </a:r>
            <a:br>
              <a:rPr lang="en-US" sz="3200" dirty="0">
                <a:solidFill>
                  <a:srgbClr val="2F2B20"/>
                </a:solidFill>
                <a:latin typeface="Candara" pitchFamily="34" charset="0"/>
              </a:rPr>
            </a:br>
            <a:r>
              <a:rPr lang="en-US" sz="3200" dirty="0">
                <a:solidFill>
                  <a:srgbClr val="2F2B20"/>
                </a:solidFill>
                <a:latin typeface="Candara" pitchFamily="34" charset="0"/>
              </a:rPr>
              <a:t> Effectiveness</a:t>
            </a:r>
            <a:endParaRPr lang="en-US" sz="3200" dirty="0">
              <a:solidFill>
                <a:srgbClr val="2F2B20"/>
              </a:solidFill>
            </a:endParaRPr>
          </a:p>
        </p:txBody>
      </p:sp>
      <p:sp>
        <p:nvSpPr>
          <p:cNvPr id="3" name="Content Placeholder 2"/>
          <p:cNvSpPr>
            <a:spLocks noGrp="1"/>
          </p:cNvSpPr>
          <p:nvPr>
            <p:ph idx="1"/>
          </p:nvPr>
        </p:nvSpPr>
        <p:spPr>
          <a:xfrm>
            <a:off x="990600" y="1600200"/>
            <a:ext cx="6777038" cy="4495800"/>
          </a:xfrm>
          <a:solidFill>
            <a:schemeClr val="accent1">
              <a:lumMod val="40000"/>
              <a:lumOff val="60000"/>
            </a:schemeClr>
          </a:solidFill>
          <a:ln>
            <a:solidFill>
              <a:srgbClr val="B87F18"/>
            </a:solidFill>
          </a:ln>
        </p:spPr>
        <p:txBody>
          <a:bodyPr rtlCol="0">
            <a:normAutofit/>
          </a:bodyPr>
          <a:lstStyle/>
          <a:p>
            <a:pPr marL="365760" lvl="1" indent="0" fontAlgn="auto">
              <a:spcAft>
                <a:spcPts val="0"/>
              </a:spcAft>
              <a:buNone/>
              <a:defRPr/>
            </a:pPr>
            <a:endParaRPr lang="en-US" sz="1800" dirty="0">
              <a:latin typeface="Calibri" pitchFamily="34" charset="0"/>
            </a:endParaRPr>
          </a:p>
          <a:p>
            <a:pPr marL="114300" indent="0" fontAlgn="auto">
              <a:spcAft>
                <a:spcPts val="0"/>
              </a:spcAft>
              <a:buFont typeface="Arial" pitchFamily="34" charset="0"/>
              <a:buChar char="•"/>
              <a:defRPr/>
            </a:pPr>
            <a:endParaRPr lang="en-US" sz="1800" dirty="0">
              <a:solidFill>
                <a:schemeClr val="tx1"/>
              </a:solidFill>
              <a:latin typeface="Calibri" pitchFamily="34" charset="0"/>
            </a:endParaRPr>
          </a:p>
        </p:txBody>
      </p:sp>
      <p:graphicFrame>
        <p:nvGraphicFramePr>
          <p:cNvPr id="4" name="Diagram 3"/>
          <p:cNvGraphicFramePr/>
          <p:nvPr>
            <p:extLst>
              <p:ext uri="{D42A27DB-BD31-4B8C-83A1-F6EECF244321}">
                <p14:modId xmlns:p14="http://schemas.microsoft.com/office/powerpoint/2010/main" val="3229640574"/>
              </p:ext>
            </p:extLst>
          </p:nvPr>
        </p:nvGraphicFramePr>
        <p:xfrm>
          <a:off x="1143000" y="1752600"/>
          <a:ext cx="65532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6" name="TextBox 7"/>
          <p:cNvSpPr txBox="1">
            <a:spLocks noChangeArrowheads="1"/>
          </p:cNvSpPr>
          <p:nvPr/>
        </p:nvSpPr>
        <p:spPr bwMode="auto">
          <a:xfrm>
            <a:off x="5867400" y="3048000"/>
            <a:ext cx="1828800" cy="369888"/>
          </a:xfrm>
          <a:prstGeom prst="rect">
            <a:avLst/>
          </a:prstGeom>
          <a:noFill/>
          <a:ln w="9525">
            <a:noFill/>
            <a:miter lim="800000"/>
            <a:headEnd/>
            <a:tailEnd/>
          </a:ln>
        </p:spPr>
        <p:txBody>
          <a:bodyPr>
            <a:spAutoFit/>
          </a:bodyPr>
          <a:lstStyle/>
          <a:p>
            <a:r>
              <a:rPr lang="en-US" dirty="0">
                <a:latin typeface="Century Gothic" pitchFamily="34" charset="0"/>
              </a:rPr>
              <a:t>Effectiveness</a:t>
            </a:r>
          </a:p>
        </p:txBody>
      </p:sp>
      <p:sp>
        <p:nvSpPr>
          <p:cNvPr id="13" name="Oval 12"/>
          <p:cNvSpPr/>
          <p:nvPr/>
        </p:nvSpPr>
        <p:spPr>
          <a:xfrm>
            <a:off x="4343400" y="3810000"/>
            <a:ext cx="304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Arrow Connector 14"/>
          <p:cNvCxnSpPr>
            <a:stCxn id="28676" idx="1"/>
            <a:endCxn id="13" idx="6"/>
          </p:cNvCxnSpPr>
          <p:nvPr/>
        </p:nvCxnSpPr>
        <p:spPr>
          <a:xfrm flipH="1">
            <a:off x="4648200" y="3232944"/>
            <a:ext cx="1219200" cy="843756"/>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990600" y="304800"/>
            <a:ext cx="6781800" cy="1219200"/>
          </a:xfrm>
          <a:solidFill>
            <a:srgbClr val="C8E1F3"/>
          </a:solidFill>
        </p:spPr>
        <p:txBody>
          <a:bodyPr anchor="ctr"/>
          <a:lstStyle/>
          <a:p>
            <a:pPr algn="ctr"/>
            <a:r>
              <a:rPr lang="en-US" sz="3200" dirty="0">
                <a:solidFill>
                  <a:srgbClr val="2F2B20"/>
                </a:solidFill>
                <a:latin typeface="Candara" pitchFamily="34" charset="0"/>
              </a:rPr>
              <a:t>Strategic Management</a:t>
            </a:r>
            <a:br>
              <a:rPr lang="en-US" sz="3200" dirty="0">
                <a:solidFill>
                  <a:srgbClr val="2F2B20"/>
                </a:solidFill>
                <a:latin typeface="Candara" pitchFamily="34" charset="0"/>
              </a:rPr>
            </a:br>
            <a:r>
              <a:rPr lang="en-US" sz="3200" dirty="0">
                <a:solidFill>
                  <a:srgbClr val="2F2B20"/>
                </a:solidFill>
                <a:latin typeface="Candara" pitchFamily="34" charset="0"/>
              </a:rPr>
              <a:t> in the Public Sector</a:t>
            </a:r>
            <a:endParaRPr lang="en-US" sz="3200" dirty="0">
              <a:solidFill>
                <a:srgbClr val="2F2B20"/>
              </a:solidFill>
            </a:endParaRPr>
          </a:p>
        </p:txBody>
      </p:sp>
      <p:sp>
        <p:nvSpPr>
          <p:cNvPr id="3" name="Content Placeholder 2"/>
          <p:cNvSpPr>
            <a:spLocks noGrp="1"/>
          </p:cNvSpPr>
          <p:nvPr>
            <p:ph idx="1"/>
          </p:nvPr>
        </p:nvSpPr>
        <p:spPr>
          <a:xfrm>
            <a:off x="990600" y="1600200"/>
            <a:ext cx="6777038" cy="4156075"/>
          </a:xfrm>
          <a:solidFill>
            <a:schemeClr val="accent1">
              <a:lumMod val="40000"/>
              <a:lumOff val="60000"/>
            </a:schemeClr>
          </a:solidFill>
          <a:ln>
            <a:solidFill>
              <a:srgbClr val="B87F18"/>
            </a:solidFill>
          </a:ln>
        </p:spPr>
        <p:txBody>
          <a:bodyPr>
            <a:normAutofit/>
          </a:bodyPr>
          <a:lstStyle/>
          <a:p>
            <a:pPr lvl="1"/>
            <a:r>
              <a:rPr lang="en-US" sz="1900" dirty="0">
                <a:solidFill>
                  <a:schemeClr val="tx1"/>
                </a:solidFill>
              </a:rPr>
              <a:t>Public administrators retain significant power to set and enforce rules governing citizens’ everyday lives. </a:t>
            </a:r>
          </a:p>
          <a:p>
            <a:pPr lvl="1"/>
            <a:endParaRPr lang="en-US" sz="1900" dirty="0">
              <a:solidFill>
                <a:schemeClr val="tx1"/>
              </a:solidFill>
            </a:endParaRPr>
          </a:p>
          <a:p>
            <a:pPr lvl="1"/>
            <a:r>
              <a:rPr lang="en-US" sz="1900" dirty="0">
                <a:solidFill>
                  <a:schemeClr val="tx1"/>
                </a:solidFill>
              </a:rPr>
              <a:t>The contours of regulation originate in legislation, but since legislation can never be totally comprehensive, rules are needed to address details. </a:t>
            </a:r>
          </a:p>
          <a:p>
            <a:pPr lvl="1"/>
            <a:endParaRPr lang="en-US" sz="1900" dirty="0">
              <a:solidFill>
                <a:schemeClr val="tx1"/>
              </a:solidFill>
            </a:endParaRPr>
          </a:p>
          <a:p>
            <a:pPr>
              <a:buFont typeface="Wingdings 2" pitchFamily="18" charset="2"/>
              <a:buNone/>
            </a:pPr>
            <a:r>
              <a:rPr lang="en-US" dirty="0">
                <a:solidFill>
                  <a:schemeClr val="tx1"/>
                </a:solidFill>
              </a:rPr>
              <a:t> </a:t>
            </a:r>
          </a:p>
          <a:p>
            <a:pPr>
              <a:buFont typeface="Arial" charset="0"/>
              <a:buChar char="•"/>
            </a:pPr>
            <a:endParaRPr lang="en-US" sz="1800" dirty="0">
              <a:solidFill>
                <a:schemeClr val="tx1"/>
              </a:solidFill>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990600" y="304800"/>
            <a:ext cx="6781800" cy="1219200"/>
          </a:xfrm>
          <a:solidFill>
            <a:srgbClr val="C8E1F3"/>
          </a:solidFill>
        </p:spPr>
        <p:txBody>
          <a:bodyPr anchor="ctr"/>
          <a:lstStyle/>
          <a:p>
            <a:pPr algn="ctr"/>
            <a:r>
              <a:rPr lang="en-US" sz="3200" dirty="0">
                <a:solidFill>
                  <a:srgbClr val="2F2B20"/>
                </a:solidFill>
              </a:rPr>
              <a:t>Strategic Management:</a:t>
            </a:r>
            <a:br>
              <a:rPr lang="en-US" sz="3200" dirty="0">
                <a:solidFill>
                  <a:srgbClr val="2F2B20"/>
                </a:solidFill>
              </a:rPr>
            </a:br>
            <a:r>
              <a:rPr lang="en-US" sz="3200" dirty="0">
                <a:solidFill>
                  <a:srgbClr val="2F2B20"/>
                </a:solidFill>
              </a:rPr>
              <a:t> Future Challenges</a:t>
            </a:r>
          </a:p>
        </p:txBody>
      </p:sp>
      <p:sp>
        <p:nvSpPr>
          <p:cNvPr id="3" name="Content Placeholder 2"/>
          <p:cNvSpPr>
            <a:spLocks noGrp="1"/>
          </p:cNvSpPr>
          <p:nvPr>
            <p:ph idx="1"/>
          </p:nvPr>
        </p:nvSpPr>
        <p:spPr>
          <a:xfrm>
            <a:off x="990600" y="1600200"/>
            <a:ext cx="6777038" cy="4156075"/>
          </a:xfrm>
          <a:solidFill>
            <a:schemeClr val="accent1">
              <a:lumMod val="40000"/>
              <a:lumOff val="60000"/>
            </a:schemeClr>
          </a:solidFill>
          <a:ln>
            <a:solidFill>
              <a:srgbClr val="B87F18"/>
            </a:solidFill>
          </a:ln>
        </p:spPr>
        <p:txBody>
          <a:bodyPr rtlCol="0">
            <a:normAutofit/>
          </a:bodyPr>
          <a:lstStyle/>
          <a:p>
            <a:pPr marL="400050" indent="-285750" fontAlgn="auto">
              <a:spcAft>
                <a:spcPts val="0"/>
              </a:spcAft>
              <a:defRPr/>
            </a:pPr>
            <a:r>
              <a:rPr lang="en-US" sz="1800" dirty="0">
                <a:solidFill>
                  <a:schemeClr val="tx1"/>
                </a:solidFill>
              </a:rPr>
              <a:t>Strategic management in the public sector continues to evolve. </a:t>
            </a:r>
          </a:p>
          <a:p>
            <a:pPr marL="400050" indent="-285750" fontAlgn="auto">
              <a:spcAft>
                <a:spcPts val="0"/>
              </a:spcAft>
              <a:defRPr/>
            </a:pPr>
            <a:endParaRPr lang="en-US" sz="1800" dirty="0">
              <a:solidFill>
                <a:schemeClr val="tx1"/>
              </a:solidFill>
            </a:endParaRPr>
          </a:p>
          <a:p>
            <a:pPr marL="400050" indent="-285750" fontAlgn="auto">
              <a:spcAft>
                <a:spcPts val="0"/>
              </a:spcAft>
              <a:defRPr/>
            </a:pPr>
            <a:r>
              <a:rPr lang="en-US" sz="1800" dirty="0">
                <a:solidFill>
                  <a:schemeClr val="tx1"/>
                </a:solidFill>
              </a:rPr>
              <a:t>Because the original sponsors of legislation may not have a precise idea of how the end results are to be reached, goals may be far more philosophical than the objectives. </a:t>
            </a:r>
          </a:p>
          <a:p>
            <a:pPr marL="400050" indent="-285750" fontAlgn="auto">
              <a:spcAft>
                <a:spcPts val="0"/>
              </a:spcAft>
              <a:defRPr/>
            </a:pPr>
            <a:endParaRPr lang="en-US" sz="1800" dirty="0">
              <a:solidFill>
                <a:schemeClr val="tx1"/>
              </a:solidFill>
            </a:endParaRPr>
          </a:p>
          <a:p>
            <a:pPr marL="400050" indent="-285750" fontAlgn="auto">
              <a:spcAft>
                <a:spcPts val="0"/>
              </a:spcAft>
              <a:defRPr/>
            </a:pPr>
            <a:r>
              <a:rPr lang="en-US" sz="1800">
                <a:solidFill>
                  <a:schemeClr val="tx1"/>
                </a:solidFill>
              </a:rPr>
              <a:t>A </a:t>
            </a:r>
            <a:r>
              <a:rPr lang="en-US" sz="1800" dirty="0">
                <a:solidFill>
                  <a:schemeClr val="tx1"/>
                </a:solidFill>
              </a:rPr>
              <a:t>variety of challenges to strategic management are faced by public sector managers today. The widespread use of privatization around the world is one that will increasingly be a topic confronting government.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2D3B685-B8A5-B64B-A7CC-A507A22FB44C}"/>
              </a:ext>
            </a:extLst>
          </p:cNvPr>
          <p:cNvSpPr>
            <a:spLocks noGrp="1" noChangeArrowheads="1"/>
          </p:cNvSpPr>
          <p:nvPr>
            <p:ph type="title"/>
          </p:nvPr>
        </p:nvSpPr>
        <p:spPr>
          <a:xfrm>
            <a:off x="1042988" y="454025"/>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What Is Strategic Management?</a:t>
            </a:r>
          </a:p>
        </p:txBody>
      </p:sp>
      <p:sp>
        <p:nvSpPr>
          <p:cNvPr id="13315" name="Rectangle 3">
            <a:extLst>
              <a:ext uri="{FF2B5EF4-FFF2-40B4-BE49-F238E27FC236}">
                <a16:creationId xmlns:a16="http://schemas.microsoft.com/office/drawing/2014/main" id="{6D544742-3FF7-1E40-AA94-B8824DD4EFA9}"/>
              </a:ext>
            </a:extLst>
          </p:cNvPr>
          <p:cNvSpPr>
            <a:spLocks noGrp="1" noChangeArrowheads="1"/>
          </p:cNvSpPr>
          <p:nvPr>
            <p:ph type="body" idx="1"/>
          </p:nvPr>
        </p:nvSpPr>
        <p:spPr>
          <a:xfrm>
            <a:off x="1015556" y="1651889"/>
            <a:ext cx="7052119" cy="50292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400050" indent="-285750" fontAlgn="auto">
              <a:spcAft>
                <a:spcPts val="0"/>
              </a:spcAft>
            </a:pPr>
            <a:r>
              <a:rPr lang="en-US" altLang="en-US" sz="2000" b="1" dirty="0">
                <a:solidFill>
                  <a:schemeClr val="tx1"/>
                </a:solidFill>
              </a:rPr>
              <a:t>Features of strategic management (contd.).</a:t>
            </a:r>
          </a:p>
          <a:p>
            <a:pPr lvl="1"/>
            <a:r>
              <a:rPr lang="en-US" altLang="en-US" sz="2000" dirty="0">
                <a:solidFill>
                  <a:schemeClr val="tx1"/>
                </a:solidFill>
              </a:rPr>
              <a:t>An assessment of the environment surrounding the organization – both now and within the planning horizon.</a:t>
            </a:r>
          </a:p>
          <a:p>
            <a:pPr lvl="1"/>
            <a:endParaRPr lang="en-US" altLang="en-US" sz="2000" dirty="0">
              <a:solidFill>
                <a:schemeClr val="tx1"/>
              </a:solidFill>
            </a:endParaRPr>
          </a:p>
          <a:p>
            <a:pPr lvl="1"/>
            <a:r>
              <a:rPr lang="en-US" altLang="en-US" sz="2000" dirty="0">
                <a:solidFill>
                  <a:schemeClr val="tx1"/>
                </a:solidFill>
              </a:rPr>
              <a:t>The selection of a strategy for the achievement of desired objectives by a future date often comparing various alternatives;</a:t>
            </a:r>
          </a:p>
          <a:p>
            <a:pPr lvl="1"/>
            <a:endParaRPr lang="en-US" altLang="en-US" sz="2000" dirty="0">
              <a:solidFill>
                <a:schemeClr val="tx1"/>
              </a:solidFill>
            </a:endParaRPr>
          </a:p>
          <a:p>
            <a:pPr lvl="1"/>
            <a:r>
              <a:rPr lang="en-US" altLang="en-US" sz="2000" dirty="0">
                <a:solidFill>
                  <a:schemeClr val="tx1"/>
                </a:solidFill>
              </a:rPr>
              <a:t>The integration of organizational efforts around this strategy; and</a:t>
            </a:r>
          </a:p>
          <a:p>
            <a:pPr lvl="1"/>
            <a:endParaRPr lang="en-US" altLang="en-US" sz="2000" dirty="0">
              <a:solidFill>
                <a:schemeClr val="tx1"/>
              </a:solidFill>
            </a:endParaRPr>
          </a:p>
          <a:p>
            <a:pPr lvl="1"/>
            <a:r>
              <a:rPr lang="en-US" altLang="en-US" sz="2000" dirty="0">
                <a:solidFill>
                  <a:schemeClr val="tx1"/>
                </a:solidFill>
              </a:rPr>
              <a:t>The creation of control and evaluation systems for continuing feedback.</a:t>
            </a:r>
          </a:p>
        </p:txBody>
      </p:sp>
    </p:spTree>
    <p:extLst>
      <p:ext uri="{BB962C8B-B14F-4D97-AF65-F5344CB8AC3E}">
        <p14:creationId xmlns:p14="http://schemas.microsoft.com/office/powerpoint/2010/main" val="550329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6A3D898-EB7A-DC44-8D64-C84928A37E77}"/>
              </a:ext>
            </a:extLst>
          </p:cNvPr>
          <p:cNvSpPr>
            <a:spLocks noGrp="1" noChangeArrowheads="1"/>
          </p:cNvSpPr>
          <p:nvPr>
            <p:ph type="title"/>
          </p:nvPr>
        </p:nvSpPr>
        <p:spPr>
          <a:xfrm>
            <a:off x="1042988" y="685800"/>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What Is Strategic Management?</a:t>
            </a:r>
          </a:p>
        </p:txBody>
      </p:sp>
      <p:sp>
        <p:nvSpPr>
          <p:cNvPr id="16387" name="Rectangle 3">
            <a:extLst>
              <a:ext uri="{FF2B5EF4-FFF2-40B4-BE49-F238E27FC236}">
                <a16:creationId xmlns:a16="http://schemas.microsoft.com/office/drawing/2014/main" id="{3EB45741-8E4E-274E-B928-E974B1370BE7}"/>
              </a:ext>
            </a:extLst>
          </p:cNvPr>
          <p:cNvSpPr>
            <a:spLocks noGrp="1" noChangeArrowheads="1"/>
          </p:cNvSpPr>
          <p:nvPr>
            <p:ph type="body" idx="1"/>
          </p:nvPr>
        </p:nvSpPr>
        <p:spPr>
          <a:xfrm>
            <a:off x="1076516" y="2057400"/>
            <a:ext cx="6777037" cy="4114800"/>
          </a:xfrm>
          <a:solidFill>
            <a:schemeClr val="accent1">
              <a:lumMod val="40000"/>
              <a:lumOff val="60000"/>
            </a:schemeClr>
          </a:solidFill>
          <a:ln w="9525">
            <a:solidFill>
              <a:srgbClr val="B87F18"/>
            </a:solidFill>
            <a:miter lim="800000"/>
            <a:headEnd/>
            <a:tailEnd/>
          </a:ln>
        </p:spPr>
        <p:txBody>
          <a:bodyPr vert="horz" wrap="square" lIns="91440" tIns="45720" rIns="91440" bIns="45720" numCol="1" rtlCol="0" anchor="t" anchorCtr="0" compatLnSpc="1">
            <a:prstTxWarp prst="textNoShape">
              <a:avLst/>
            </a:prstTxWarp>
            <a:normAutofit/>
          </a:bodyPr>
          <a:lstStyle/>
          <a:p>
            <a:pPr marL="400050" indent="-285750" fontAlgn="auto">
              <a:spcAft>
                <a:spcPts val="0"/>
              </a:spcAft>
            </a:pPr>
            <a:r>
              <a:rPr lang="en-US" altLang="en-US" sz="2000" b="1" dirty="0">
                <a:solidFill>
                  <a:schemeClr val="tx1"/>
                </a:solidFill>
              </a:rPr>
              <a:t>Objectives.</a:t>
            </a:r>
          </a:p>
          <a:p>
            <a:pPr lvl="1"/>
            <a:r>
              <a:rPr lang="en-US" altLang="en-US" sz="2000" dirty="0">
                <a:solidFill>
                  <a:schemeClr val="tx1"/>
                </a:solidFill>
              </a:rPr>
              <a:t>A statement of objectives should be:</a:t>
            </a:r>
          </a:p>
          <a:p>
            <a:pPr lvl="2"/>
            <a:r>
              <a:rPr lang="en-US" altLang="en-US" dirty="0">
                <a:solidFill>
                  <a:schemeClr val="tx1"/>
                </a:solidFill>
              </a:rPr>
              <a:t>Succinct, and limited to organization’s sphere of influence;</a:t>
            </a:r>
          </a:p>
          <a:p>
            <a:pPr lvl="2"/>
            <a:r>
              <a:rPr lang="en-US" altLang="en-US" dirty="0">
                <a:solidFill>
                  <a:schemeClr val="tx1"/>
                </a:solidFill>
              </a:rPr>
              <a:t>Directional, with specific future states to be achieved;</a:t>
            </a:r>
          </a:p>
          <a:p>
            <a:pPr lvl="2"/>
            <a:r>
              <a:rPr lang="en-US" altLang="en-US" dirty="0">
                <a:solidFill>
                  <a:schemeClr val="tx1"/>
                </a:solidFill>
              </a:rPr>
              <a:t>Time limited, with indications when each objective is to be achieved; and</a:t>
            </a:r>
          </a:p>
          <a:p>
            <a:pPr lvl="2"/>
            <a:r>
              <a:rPr lang="en-US" altLang="en-US" dirty="0">
                <a:solidFill>
                  <a:schemeClr val="tx1"/>
                </a:solidFill>
              </a:rPr>
              <a:t>Measurable, so that achievement or progress can be evaluated.</a:t>
            </a:r>
          </a:p>
          <a:p>
            <a:pPr lvl="2"/>
            <a:endParaRPr lang="en-US" altLang="en-US" dirty="0"/>
          </a:p>
        </p:txBody>
      </p:sp>
    </p:spTree>
    <p:extLst>
      <p:ext uri="{BB962C8B-B14F-4D97-AF65-F5344CB8AC3E}">
        <p14:creationId xmlns:p14="http://schemas.microsoft.com/office/powerpoint/2010/main" val="117095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990600" y="304800"/>
            <a:ext cx="6781800" cy="990600"/>
          </a:xfrm>
          <a:solidFill>
            <a:srgbClr val="C8E1F3"/>
          </a:solidFill>
        </p:spPr>
        <p:txBody>
          <a:bodyPr/>
          <a:lstStyle/>
          <a:p>
            <a:pPr algn="ctr"/>
            <a:r>
              <a:rPr lang="en-US" sz="3200" dirty="0">
                <a:solidFill>
                  <a:srgbClr val="2F2B20"/>
                </a:solidFill>
              </a:rPr>
              <a:t>Strategic Management and Planning</a:t>
            </a:r>
          </a:p>
        </p:txBody>
      </p:sp>
      <p:sp>
        <p:nvSpPr>
          <p:cNvPr id="3" name="Content Placeholder 2"/>
          <p:cNvSpPr>
            <a:spLocks noGrp="1"/>
          </p:cNvSpPr>
          <p:nvPr>
            <p:ph idx="1"/>
          </p:nvPr>
        </p:nvSpPr>
        <p:spPr>
          <a:xfrm>
            <a:off x="990600" y="1447800"/>
            <a:ext cx="6777038" cy="4308475"/>
          </a:xfrm>
          <a:solidFill>
            <a:schemeClr val="accent1">
              <a:lumMod val="40000"/>
              <a:lumOff val="60000"/>
            </a:schemeClr>
          </a:solidFill>
          <a:ln>
            <a:solidFill>
              <a:srgbClr val="B87F18"/>
            </a:solidFill>
          </a:ln>
        </p:spPr>
        <p:txBody>
          <a:bodyPr rtlCol="0">
            <a:normAutofit/>
          </a:bodyPr>
          <a:lstStyle/>
          <a:p>
            <a:pPr marL="457200" lvl="2" indent="-342900" fontAlgn="auto">
              <a:spcAft>
                <a:spcPts val="0"/>
              </a:spcAft>
              <a:defRPr/>
            </a:pPr>
            <a:r>
              <a:rPr lang="en-US" dirty="0">
                <a:solidFill>
                  <a:schemeClr val="tx1"/>
                </a:solidFill>
              </a:rPr>
              <a:t>Public management has been slower than the private sector in embracing the strategic management and planning concept. </a:t>
            </a:r>
          </a:p>
          <a:p>
            <a:pPr marL="114300" lvl="2" indent="0" fontAlgn="auto">
              <a:spcAft>
                <a:spcPts val="0"/>
              </a:spcAft>
              <a:buNone/>
              <a:defRPr/>
            </a:pPr>
            <a:endParaRPr lang="en-US" dirty="0">
              <a:solidFill>
                <a:schemeClr val="tx1"/>
              </a:solidFill>
            </a:endParaRPr>
          </a:p>
          <a:p>
            <a:pPr marL="457200" lvl="2" indent="-342900" fontAlgn="auto">
              <a:spcAft>
                <a:spcPts val="0"/>
              </a:spcAft>
              <a:defRPr/>
            </a:pPr>
            <a:r>
              <a:rPr lang="en-US" dirty="0">
                <a:solidFill>
                  <a:schemeClr val="tx1"/>
                </a:solidFill>
              </a:rPr>
              <a:t>Private corporations do strategic planning to specify long- and short-term horizons. Because of the political nature of public administration, however, short-term thinking is often the case. </a:t>
            </a:r>
          </a:p>
          <a:p>
            <a:pPr marL="114300" indent="0" fontAlgn="auto">
              <a:spcAft>
                <a:spcPts val="0"/>
              </a:spcAft>
              <a:buFont typeface="Arial" pitchFamily="34" charset="0"/>
              <a:buChar char="•"/>
              <a:defRPr/>
            </a:pPr>
            <a:endParaRPr lang="en-US" sz="1800" dirty="0">
              <a:solidFill>
                <a:schemeClr val="tx1"/>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990600" y="304800"/>
            <a:ext cx="6781800" cy="990600"/>
          </a:xfrm>
          <a:solidFill>
            <a:srgbClr val="C8E1F3"/>
          </a:solidFill>
        </p:spPr>
        <p:txBody>
          <a:bodyPr/>
          <a:lstStyle/>
          <a:p>
            <a:pPr algn="ctr"/>
            <a:r>
              <a:rPr lang="en-US" sz="3200" dirty="0">
                <a:solidFill>
                  <a:srgbClr val="2F2B20"/>
                </a:solidFill>
              </a:rPr>
              <a:t>Strategic Management and Planning…cont.</a:t>
            </a:r>
          </a:p>
        </p:txBody>
      </p:sp>
      <p:sp>
        <p:nvSpPr>
          <p:cNvPr id="3" name="Content Placeholder 2"/>
          <p:cNvSpPr>
            <a:spLocks noGrp="1"/>
          </p:cNvSpPr>
          <p:nvPr>
            <p:ph idx="1"/>
          </p:nvPr>
        </p:nvSpPr>
        <p:spPr>
          <a:xfrm>
            <a:off x="990600" y="1447800"/>
            <a:ext cx="6777038" cy="4308475"/>
          </a:xfrm>
          <a:solidFill>
            <a:schemeClr val="accent1">
              <a:lumMod val="40000"/>
              <a:lumOff val="60000"/>
            </a:schemeClr>
          </a:solidFill>
          <a:ln>
            <a:solidFill>
              <a:srgbClr val="B87F18"/>
            </a:solidFill>
          </a:ln>
        </p:spPr>
        <p:txBody>
          <a:bodyPr rtlCol="0">
            <a:normAutofit/>
          </a:bodyPr>
          <a:lstStyle/>
          <a:p>
            <a:pPr marL="457200" lvl="2" indent="-342900" fontAlgn="auto">
              <a:spcAft>
                <a:spcPts val="0"/>
              </a:spcAft>
              <a:defRPr/>
            </a:pPr>
            <a:r>
              <a:rPr lang="en-US" altLang="en-US" sz="1800" dirty="0">
                <a:solidFill>
                  <a:schemeClr val="tx1"/>
                </a:solidFill>
              </a:rPr>
              <a:t>Severe obstacles exist for public organizations in establishing time horizons.</a:t>
            </a:r>
            <a:endParaRPr lang="en-US" dirty="0">
              <a:solidFill>
                <a:schemeClr val="tx1"/>
              </a:solidFill>
            </a:endParaRPr>
          </a:p>
          <a:p>
            <a:pPr marL="666750" lvl="3" indent="-342900" fontAlgn="auto">
              <a:spcAft>
                <a:spcPts val="0"/>
              </a:spcAft>
              <a:defRPr/>
            </a:pPr>
            <a:r>
              <a:rPr lang="en-US" dirty="0">
                <a:solidFill>
                  <a:schemeClr val="tx1"/>
                </a:solidFill>
              </a:rPr>
              <a:t>The annual budget submission often gives opportunities for posturing, patronage, and politicizing. </a:t>
            </a:r>
          </a:p>
          <a:p>
            <a:pPr marL="457200" lvl="2" indent="-342900" fontAlgn="auto">
              <a:spcAft>
                <a:spcPts val="0"/>
              </a:spcAft>
              <a:defRPr/>
            </a:pPr>
            <a:endParaRPr lang="en-US" dirty="0">
              <a:solidFill>
                <a:schemeClr val="tx1"/>
              </a:solidFill>
            </a:endParaRPr>
          </a:p>
          <a:p>
            <a:pPr marL="457200" lvl="2" indent="-342900" fontAlgn="auto">
              <a:spcAft>
                <a:spcPts val="0"/>
              </a:spcAft>
              <a:defRPr/>
            </a:pPr>
            <a:endParaRPr lang="en-US" dirty="0">
              <a:solidFill>
                <a:schemeClr val="tx1"/>
              </a:solidFill>
            </a:endParaRPr>
          </a:p>
          <a:p>
            <a:pPr marL="457200" lvl="2" indent="-342900" fontAlgn="auto">
              <a:spcAft>
                <a:spcPts val="0"/>
              </a:spcAft>
              <a:defRPr/>
            </a:pPr>
            <a:r>
              <a:rPr lang="en-US" dirty="0">
                <a:solidFill>
                  <a:schemeClr val="tx1"/>
                </a:solidFill>
              </a:rPr>
              <a:t>Long-term planning, however  is not impossible in the public sector. </a:t>
            </a:r>
          </a:p>
          <a:p>
            <a:pPr marL="666750" lvl="3" indent="-342900" fontAlgn="auto">
              <a:spcAft>
                <a:spcPts val="0"/>
              </a:spcAft>
              <a:defRPr/>
            </a:pPr>
            <a:r>
              <a:rPr lang="en-US" dirty="0">
                <a:solidFill>
                  <a:schemeClr val="tx1"/>
                </a:solidFill>
              </a:rPr>
              <a:t>Many public projects, like space science, defense, etc., require long-term planning horizons and enormous capital investment.  </a:t>
            </a:r>
          </a:p>
          <a:p>
            <a:pPr marL="114300" indent="0" fontAlgn="auto">
              <a:spcAft>
                <a:spcPts val="0"/>
              </a:spcAft>
              <a:buFont typeface="Arial" pitchFamily="34" charset="0"/>
              <a:buChar char="•"/>
              <a:defRPr/>
            </a:pPr>
            <a:endParaRPr lang="en-US" sz="1800" dirty="0">
              <a:solidFill>
                <a:schemeClr val="tx1"/>
              </a:solidFill>
              <a:latin typeface="Calibri" pitchFamily="34" charset="0"/>
            </a:endParaRPr>
          </a:p>
        </p:txBody>
      </p:sp>
    </p:spTree>
    <p:extLst>
      <p:ext uri="{BB962C8B-B14F-4D97-AF65-F5344CB8AC3E}">
        <p14:creationId xmlns:p14="http://schemas.microsoft.com/office/powerpoint/2010/main" val="11605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990600" y="304800"/>
            <a:ext cx="6781800" cy="990600"/>
          </a:xfrm>
          <a:solidFill>
            <a:srgbClr val="C8E1F3"/>
          </a:solidFill>
        </p:spPr>
        <p:txBody>
          <a:bodyPr/>
          <a:lstStyle/>
          <a:p>
            <a:pPr algn="ctr"/>
            <a:r>
              <a:rPr lang="en-US" sz="3200" dirty="0">
                <a:solidFill>
                  <a:srgbClr val="2F2B20"/>
                </a:solidFill>
              </a:rPr>
              <a:t>Strategic Management and Planning</a:t>
            </a:r>
          </a:p>
        </p:txBody>
      </p:sp>
      <p:sp>
        <p:nvSpPr>
          <p:cNvPr id="3" name="Content Placeholder 2"/>
          <p:cNvSpPr>
            <a:spLocks noGrp="1"/>
          </p:cNvSpPr>
          <p:nvPr>
            <p:ph idx="1"/>
          </p:nvPr>
        </p:nvSpPr>
        <p:spPr>
          <a:xfrm>
            <a:off x="990600" y="1447800"/>
            <a:ext cx="6777038" cy="4308475"/>
          </a:xfrm>
          <a:solidFill>
            <a:schemeClr val="accent1">
              <a:lumMod val="40000"/>
              <a:lumOff val="60000"/>
            </a:schemeClr>
          </a:solidFill>
          <a:ln>
            <a:solidFill>
              <a:srgbClr val="B87F18"/>
            </a:solidFill>
          </a:ln>
        </p:spPr>
        <p:txBody>
          <a:bodyPr rtlCol="0">
            <a:normAutofit/>
          </a:bodyPr>
          <a:lstStyle/>
          <a:p>
            <a:pPr marL="457200" lvl="2" indent="-342900" fontAlgn="auto">
              <a:spcAft>
                <a:spcPts val="0"/>
              </a:spcAft>
              <a:defRPr/>
            </a:pPr>
            <a:r>
              <a:rPr lang="en-US" dirty="0">
                <a:solidFill>
                  <a:schemeClr val="tx1"/>
                </a:solidFill>
              </a:rPr>
              <a:t>Long-term planning is often done at the federal level—all federal agencies must submit 5-year strategic plans as part of their budget process. (GPRA, 1993; GPRA Modernization Act 2010)</a:t>
            </a:r>
          </a:p>
          <a:p>
            <a:pPr marL="114300" indent="0" fontAlgn="auto">
              <a:spcAft>
                <a:spcPts val="0"/>
              </a:spcAft>
              <a:buFont typeface="Arial" pitchFamily="34" charset="0"/>
              <a:buChar char="•"/>
              <a:defRPr/>
            </a:pPr>
            <a:endParaRPr lang="en-US" sz="1800" dirty="0">
              <a:solidFill>
                <a:schemeClr val="tx1"/>
              </a:solidFill>
              <a:latin typeface="Calibri" pitchFamily="34" charset="0"/>
            </a:endParaRPr>
          </a:p>
        </p:txBody>
      </p:sp>
    </p:spTree>
    <p:extLst>
      <p:ext uri="{BB962C8B-B14F-4D97-AF65-F5344CB8AC3E}">
        <p14:creationId xmlns:p14="http://schemas.microsoft.com/office/powerpoint/2010/main" val="307173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914400" y="304800"/>
            <a:ext cx="6858000" cy="1219200"/>
          </a:xfrm>
          <a:solidFill>
            <a:srgbClr val="C8E1F3"/>
          </a:solidFill>
        </p:spPr>
        <p:txBody>
          <a:bodyPr/>
          <a:lstStyle/>
          <a:p>
            <a:pPr algn="ctr"/>
            <a:r>
              <a:rPr lang="en-US" sz="3200" dirty="0">
                <a:solidFill>
                  <a:srgbClr val="2F2B20"/>
                </a:solidFill>
              </a:rPr>
              <a:t>Strategic Management and Planning</a:t>
            </a:r>
          </a:p>
        </p:txBody>
      </p:sp>
      <p:sp>
        <p:nvSpPr>
          <p:cNvPr id="3" name="Content Placeholder 2"/>
          <p:cNvSpPr>
            <a:spLocks noGrp="1"/>
          </p:cNvSpPr>
          <p:nvPr>
            <p:ph idx="1"/>
          </p:nvPr>
        </p:nvSpPr>
        <p:spPr>
          <a:xfrm>
            <a:off x="914400" y="1676400"/>
            <a:ext cx="6777038" cy="4156075"/>
          </a:xfrm>
          <a:solidFill>
            <a:schemeClr val="accent1">
              <a:lumMod val="40000"/>
              <a:lumOff val="60000"/>
            </a:schemeClr>
          </a:solidFill>
          <a:ln>
            <a:solidFill>
              <a:srgbClr val="B87F18"/>
            </a:solidFill>
          </a:ln>
        </p:spPr>
        <p:txBody>
          <a:bodyPr rtlCol="0">
            <a:normAutofit/>
          </a:bodyPr>
          <a:lstStyle/>
          <a:p>
            <a:pPr marL="457200" lvl="2" indent="-342900" fontAlgn="auto">
              <a:spcAft>
                <a:spcPts val="0"/>
              </a:spcAft>
              <a:defRPr/>
            </a:pPr>
            <a:r>
              <a:rPr lang="en-US" sz="1900" dirty="0">
                <a:solidFill>
                  <a:schemeClr val="tx1"/>
                </a:solidFill>
              </a:rPr>
              <a:t>Sometimes little is achieved and planning efforts are merely a goal in themselves, undertaken to give exposure to political elites.</a:t>
            </a:r>
          </a:p>
          <a:p>
            <a:pPr marL="457200" lvl="2" indent="-342900" fontAlgn="auto">
              <a:spcAft>
                <a:spcPts val="0"/>
              </a:spcAft>
              <a:defRPr/>
            </a:pPr>
            <a:endParaRPr lang="en-US" sz="1900" dirty="0">
              <a:solidFill>
                <a:schemeClr val="tx1"/>
              </a:solidFill>
            </a:endParaRPr>
          </a:p>
          <a:p>
            <a:pPr marL="457200" indent="-342900" fontAlgn="auto">
              <a:spcAft>
                <a:spcPts val="0"/>
              </a:spcAft>
              <a:defRPr/>
            </a:pPr>
            <a:r>
              <a:rPr lang="en-US" sz="1900" dirty="0">
                <a:solidFill>
                  <a:schemeClr val="tx1"/>
                </a:solidFill>
              </a:rPr>
              <a:t>Planning is messy in wealthy democratic governments where competing interests must be accommodated. </a:t>
            </a:r>
          </a:p>
          <a:p>
            <a:pPr marL="457200" indent="-342900" fontAlgn="auto">
              <a:spcAft>
                <a:spcPts val="0"/>
              </a:spcAft>
              <a:defRPr/>
            </a:pPr>
            <a:endParaRPr lang="en-US" sz="1900" dirty="0">
              <a:solidFill>
                <a:schemeClr val="tx1"/>
              </a:solidFill>
            </a:endParaRPr>
          </a:p>
          <a:p>
            <a:pPr marL="457200" indent="-342900" fontAlgn="auto">
              <a:spcAft>
                <a:spcPts val="0"/>
              </a:spcAft>
              <a:defRPr/>
            </a:pPr>
            <a:r>
              <a:rPr lang="en-US" sz="1900" dirty="0">
                <a:solidFill>
                  <a:schemeClr val="tx1"/>
                </a:solidFill>
              </a:rPr>
              <a:t>In </a:t>
            </a:r>
            <a:r>
              <a:rPr lang="en-US" sz="1900" i="1" dirty="0">
                <a:solidFill>
                  <a:schemeClr val="tx1"/>
                </a:solidFill>
              </a:rPr>
              <a:t>The Science of Muddling Through</a:t>
            </a:r>
            <a:r>
              <a:rPr lang="en-US" sz="1900" dirty="0">
                <a:solidFill>
                  <a:schemeClr val="tx1"/>
                </a:solidFill>
              </a:rPr>
              <a:t> (1959) C.E. Lindblom argued that incremental decision making was more achievable in the messy, complex, ill-structured world of politics, where completely rational decision making is never possible.</a:t>
            </a:r>
          </a:p>
          <a:p>
            <a:pPr marL="400050" indent="-285750" fontAlgn="auto">
              <a:spcAft>
                <a:spcPts val="0"/>
              </a:spcAft>
              <a:defRPr/>
            </a:pPr>
            <a:endParaRPr lang="en-US" sz="1800" dirty="0">
              <a:solidFill>
                <a:schemeClr val="tx1"/>
              </a:solidFill>
              <a:latin typeface="Calibri" pitchFamily="34" charset="0"/>
            </a:endParaRPr>
          </a:p>
          <a:p>
            <a:pPr marL="114300" indent="0" fontAlgn="auto">
              <a:spcAft>
                <a:spcPts val="0"/>
              </a:spcAft>
              <a:buFont typeface="Arial" pitchFamily="34" charset="0"/>
              <a:buChar char="•"/>
              <a:defRPr/>
            </a:pPr>
            <a:endParaRPr lang="en-US" sz="1800" dirty="0">
              <a:solidFill>
                <a:schemeClr val="tx1"/>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1430</TotalTime>
  <Words>2077</Words>
  <Application>Microsoft Office PowerPoint</Application>
  <PresentationFormat>On-screen Show (4:3)</PresentationFormat>
  <Paragraphs>259</Paragraphs>
  <Slides>38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Candara</vt:lpstr>
      <vt:lpstr>Century Gothic</vt:lpstr>
      <vt:lpstr>Impact</vt:lpstr>
      <vt:lpstr>Wingdings</vt:lpstr>
      <vt:lpstr>Wingdings 2</vt:lpstr>
      <vt:lpstr>Austin</vt:lpstr>
      <vt:lpstr>PowerPoint Presentation</vt:lpstr>
      <vt:lpstr>What is Strategic Management?</vt:lpstr>
      <vt:lpstr>What Is Strategic Management?</vt:lpstr>
      <vt:lpstr>What Is Strategic Management?</vt:lpstr>
      <vt:lpstr>What Is Strategic Management?</vt:lpstr>
      <vt:lpstr>Strategic Management and Planning</vt:lpstr>
      <vt:lpstr>Strategic Management and Planning…cont.</vt:lpstr>
      <vt:lpstr>Strategic Management and Planning</vt:lpstr>
      <vt:lpstr>Strategic Management and Planning</vt:lpstr>
      <vt:lpstr>What Is Strategic Management and Planning </vt:lpstr>
      <vt:lpstr>Strategic Management and its Environs</vt:lpstr>
      <vt:lpstr>Strategic Management and its Environs</vt:lpstr>
      <vt:lpstr>Strategic Management and its Environs</vt:lpstr>
      <vt:lpstr>     Uses and Effectiveness of Strategic Management</vt:lpstr>
      <vt:lpstr>Four Strategic Factors</vt:lpstr>
      <vt:lpstr>The Public-Private Paradox</vt:lpstr>
      <vt:lpstr>The Public-Private Paradox</vt:lpstr>
      <vt:lpstr>The Public-Private Paradox</vt:lpstr>
      <vt:lpstr>The Importance of Being Close to the Center</vt:lpstr>
      <vt:lpstr>Management by Objectives (MBO)</vt:lpstr>
      <vt:lpstr>Management by Objectives (MBO)</vt:lpstr>
      <vt:lpstr>The Importance of Being Close to the Center</vt:lpstr>
      <vt:lpstr>Organizational Language and Culture</vt:lpstr>
      <vt:lpstr>Organizational Place</vt:lpstr>
      <vt:lpstr>Contemporary Strategic Challenges</vt:lpstr>
      <vt:lpstr>The Challenge of Mandate</vt:lpstr>
      <vt:lpstr>The Challenge of Efficiency</vt:lpstr>
      <vt:lpstr>The Challenge of Competitiveness</vt:lpstr>
      <vt:lpstr>The Challenge of Boundaries</vt:lpstr>
      <vt:lpstr>The Challenge of Service</vt:lpstr>
      <vt:lpstr>The Challenge of the Public Interest</vt:lpstr>
      <vt:lpstr> Components of Strategic Plans</vt:lpstr>
      <vt:lpstr>Strategic Management  in the Public Sector</vt:lpstr>
      <vt:lpstr>Matching Capabilities  to the Environment</vt:lpstr>
      <vt:lpstr>Strategic Management  in the Public Sector</vt:lpstr>
      <vt:lpstr>Strategic Management  Effectiveness</vt:lpstr>
      <vt:lpstr>Strategic Management  in the Public Sector</vt:lpstr>
      <vt:lpstr>Strategic Management:  Future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Public Administration</dc:title>
  <dc:creator>Breena E. Coates</dc:creator>
  <cp:lastModifiedBy>eunice</cp:lastModifiedBy>
  <cp:revision>76</cp:revision>
  <dcterms:created xsi:type="dcterms:W3CDTF">2012-01-17T16:56:38Z</dcterms:created>
  <dcterms:modified xsi:type="dcterms:W3CDTF">2019-12-12T06:37:26Z</dcterms:modified>
</cp:coreProperties>
</file>